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482" r:id="rId2"/>
    <p:sldId id="397" r:id="rId3"/>
    <p:sldId id="398" r:id="rId4"/>
    <p:sldId id="399" r:id="rId5"/>
    <p:sldId id="400" r:id="rId6"/>
    <p:sldId id="472" r:id="rId7"/>
    <p:sldId id="471" r:id="rId8"/>
    <p:sldId id="402" r:id="rId9"/>
    <p:sldId id="403" r:id="rId10"/>
    <p:sldId id="422" r:id="rId11"/>
    <p:sldId id="436" r:id="rId12"/>
    <p:sldId id="437" r:id="rId13"/>
    <p:sldId id="438" r:id="rId14"/>
    <p:sldId id="439" r:id="rId15"/>
    <p:sldId id="440" r:id="rId16"/>
    <p:sldId id="441" r:id="rId17"/>
    <p:sldId id="442" r:id="rId18"/>
    <p:sldId id="443" r:id="rId19"/>
    <p:sldId id="405" r:id="rId20"/>
    <p:sldId id="404" r:id="rId21"/>
    <p:sldId id="406" r:id="rId22"/>
    <p:sldId id="407" r:id="rId23"/>
    <p:sldId id="408" r:id="rId24"/>
    <p:sldId id="409" r:id="rId25"/>
    <p:sldId id="410" r:id="rId26"/>
    <p:sldId id="411" r:id="rId27"/>
    <p:sldId id="427" r:id="rId28"/>
    <p:sldId id="452" r:id="rId29"/>
    <p:sldId id="429" r:id="rId30"/>
    <p:sldId id="431" r:id="rId31"/>
    <p:sldId id="419" r:id="rId32"/>
    <p:sldId id="420" r:id="rId33"/>
    <p:sldId id="415" r:id="rId34"/>
    <p:sldId id="448" r:id="rId35"/>
    <p:sldId id="470" r:id="rId36"/>
    <p:sldId id="483" r:id="rId37"/>
    <p:sldId id="474" r:id="rId38"/>
    <p:sldId id="366" r:id="rId39"/>
    <p:sldId id="367" r:id="rId40"/>
    <p:sldId id="368" r:id="rId41"/>
    <p:sldId id="370" r:id="rId42"/>
    <p:sldId id="385" r:id="rId43"/>
    <p:sldId id="395" r:id="rId44"/>
    <p:sldId id="375" r:id="rId45"/>
    <p:sldId id="376" r:id="rId46"/>
    <p:sldId id="377" r:id="rId47"/>
    <p:sldId id="382" r:id="rId48"/>
    <p:sldId id="394" r:id="rId49"/>
    <p:sldId id="383" r:id="rId50"/>
    <p:sldId id="390" r:id="rId51"/>
    <p:sldId id="476" r:id="rId52"/>
    <p:sldId id="477" r:id="rId53"/>
    <p:sldId id="478" r:id="rId54"/>
  </p:sldIdLst>
  <p:sldSz cx="9144000" cy="6858000" type="screen4x3"/>
  <p:notesSz cx="6858000" cy="9144000"/>
  <p:defaultTextStyle>
    <a:defPPr>
      <a:defRPr lang="tr-TR"/>
    </a:defPPr>
    <a:lvl1pPr algn="ctr" rtl="0" eaLnBrk="0" fontAlgn="base" hangingPunct="0">
      <a:spcBef>
        <a:spcPct val="0"/>
      </a:spcBef>
      <a:spcAft>
        <a:spcPct val="0"/>
      </a:spcAft>
      <a:defRPr sz="3200" kern="1200">
        <a:solidFill>
          <a:schemeClr val="accent1"/>
        </a:solidFill>
        <a:latin typeface="Times New Roman" pitchFamily="18" charset="0"/>
        <a:ea typeface="+mn-ea"/>
        <a:cs typeface="+mn-cs"/>
      </a:defRPr>
    </a:lvl1pPr>
    <a:lvl2pPr marL="457200" algn="ctr" rtl="0" eaLnBrk="0" fontAlgn="base" hangingPunct="0">
      <a:spcBef>
        <a:spcPct val="0"/>
      </a:spcBef>
      <a:spcAft>
        <a:spcPct val="0"/>
      </a:spcAft>
      <a:defRPr sz="3200" kern="1200">
        <a:solidFill>
          <a:schemeClr val="accent1"/>
        </a:solidFill>
        <a:latin typeface="Times New Roman" pitchFamily="18" charset="0"/>
        <a:ea typeface="+mn-ea"/>
        <a:cs typeface="+mn-cs"/>
      </a:defRPr>
    </a:lvl2pPr>
    <a:lvl3pPr marL="914400" algn="ctr" rtl="0" eaLnBrk="0" fontAlgn="base" hangingPunct="0">
      <a:spcBef>
        <a:spcPct val="0"/>
      </a:spcBef>
      <a:spcAft>
        <a:spcPct val="0"/>
      </a:spcAft>
      <a:defRPr sz="3200" kern="1200">
        <a:solidFill>
          <a:schemeClr val="accent1"/>
        </a:solidFill>
        <a:latin typeface="Times New Roman" pitchFamily="18" charset="0"/>
        <a:ea typeface="+mn-ea"/>
        <a:cs typeface="+mn-cs"/>
      </a:defRPr>
    </a:lvl3pPr>
    <a:lvl4pPr marL="1371600" algn="ctr" rtl="0" eaLnBrk="0" fontAlgn="base" hangingPunct="0">
      <a:spcBef>
        <a:spcPct val="0"/>
      </a:spcBef>
      <a:spcAft>
        <a:spcPct val="0"/>
      </a:spcAft>
      <a:defRPr sz="3200" kern="1200">
        <a:solidFill>
          <a:schemeClr val="accent1"/>
        </a:solidFill>
        <a:latin typeface="Times New Roman" pitchFamily="18" charset="0"/>
        <a:ea typeface="+mn-ea"/>
        <a:cs typeface="+mn-cs"/>
      </a:defRPr>
    </a:lvl4pPr>
    <a:lvl5pPr marL="1828800" algn="ctr" rtl="0" eaLnBrk="0" fontAlgn="base" hangingPunct="0">
      <a:spcBef>
        <a:spcPct val="0"/>
      </a:spcBef>
      <a:spcAft>
        <a:spcPct val="0"/>
      </a:spcAft>
      <a:defRPr sz="3200" kern="1200">
        <a:solidFill>
          <a:schemeClr val="accent1"/>
        </a:solidFill>
        <a:latin typeface="Times New Roman" pitchFamily="18" charset="0"/>
        <a:ea typeface="+mn-ea"/>
        <a:cs typeface="+mn-cs"/>
      </a:defRPr>
    </a:lvl5pPr>
    <a:lvl6pPr marL="2286000" algn="l" defTabSz="914400" rtl="0" eaLnBrk="1" latinLnBrk="0" hangingPunct="1">
      <a:defRPr sz="3200" kern="1200">
        <a:solidFill>
          <a:schemeClr val="accent1"/>
        </a:solidFill>
        <a:latin typeface="Times New Roman" pitchFamily="18" charset="0"/>
        <a:ea typeface="+mn-ea"/>
        <a:cs typeface="+mn-cs"/>
      </a:defRPr>
    </a:lvl6pPr>
    <a:lvl7pPr marL="2743200" algn="l" defTabSz="914400" rtl="0" eaLnBrk="1" latinLnBrk="0" hangingPunct="1">
      <a:defRPr sz="3200" kern="1200">
        <a:solidFill>
          <a:schemeClr val="accent1"/>
        </a:solidFill>
        <a:latin typeface="Times New Roman" pitchFamily="18" charset="0"/>
        <a:ea typeface="+mn-ea"/>
        <a:cs typeface="+mn-cs"/>
      </a:defRPr>
    </a:lvl7pPr>
    <a:lvl8pPr marL="3200400" algn="l" defTabSz="914400" rtl="0" eaLnBrk="1" latinLnBrk="0" hangingPunct="1">
      <a:defRPr sz="3200" kern="1200">
        <a:solidFill>
          <a:schemeClr val="accent1"/>
        </a:solidFill>
        <a:latin typeface="Times New Roman" pitchFamily="18" charset="0"/>
        <a:ea typeface="+mn-ea"/>
        <a:cs typeface="+mn-cs"/>
      </a:defRPr>
    </a:lvl8pPr>
    <a:lvl9pPr marL="3657600" algn="l" defTabSz="914400" rtl="0" eaLnBrk="1" latinLnBrk="0" hangingPunct="1">
      <a:defRPr sz="3200" kern="1200">
        <a:solidFill>
          <a:schemeClr val="accent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CC"/>
    <a:srgbClr val="00FF00"/>
    <a:srgbClr val="FF3300"/>
    <a:srgbClr val="FF9900"/>
    <a:srgbClr val="61ACFF"/>
    <a:srgbClr val="FF5B09"/>
    <a:srgbClr val="BC3F00"/>
    <a:srgbClr val="DDDDDD"/>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59" autoAdjust="0"/>
    <p:restoredTop sz="98909" autoAdjust="0"/>
  </p:normalViewPr>
  <p:slideViewPr>
    <p:cSldViewPr>
      <p:cViewPr varScale="1">
        <p:scale>
          <a:sx n="111" d="100"/>
          <a:sy n="111" d="100"/>
        </p:scale>
        <p:origin x="-360" y="-84"/>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100" d="100"/>
        <a:sy n="100" d="100"/>
      </p:scale>
      <p:origin x="0" y="741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slide" Target="slides/slide31.xml"/><Relationship Id="rId1"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200" smtClean="0">
                <a:solidFill>
                  <a:schemeClr val="tx1"/>
                </a:solidFill>
                <a:latin typeface="Arial" charset="0"/>
              </a:defRPr>
            </a:lvl1pPr>
          </a:lstStyle>
          <a:p>
            <a:pPr>
              <a:defRPr/>
            </a:pPr>
            <a:endParaRPr lang="tr-TR"/>
          </a:p>
        </p:txBody>
      </p:sp>
      <p:sp>
        <p:nvSpPr>
          <p:cNvPr id="5120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smtClean="0">
                <a:solidFill>
                  <a:schemeClr val="tx1"/>
                </a:solidFill>
                <a:latin typeface="Arial" charset="0"/>
              </a:defRPr>
            </a:lvl1pPr>
          </a:lstStyle>
          <a:p>
            <a:pPr>
              <a:defRPr/>
            </a:pPr>
            <a:endParaRPr lang="tr-TR"/>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5120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5120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200" smtClean="0">
                <a:solidFill>
                  <a:schemeClr val="tx1"/>
                </a:solidFill>
                <a:latin typeface="Arial" charset="0"/>
              </a:defRPr>
            </a:lvl1pPr>
          </a:lstStyle>
          <a:p>
            <a:pPr>
              <a:defRPr/>
            </a:pPr>
            <a:endParaRPr lang="tr-TR"/>
          </a:p>
        </p:txBody>
      </p:sp>
      <p:sp>
        <p:nvSpPr>
          <p:cNvPr id="5120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solidFill>
                  <a:schemeClr val="tx1"/>
                </a:solidFill>
                <a:latin typeface="Arial" charset="0"/>
              </a:defRPr>
            </a:lvl1pPr>
          </a:lstStyle>
          <a:p>
            <a:pPr>
              <a:defRPr/>
            </a:pPr>
            <a:fld id="{C6126B50-B5C9-4DF3-9CFB-42E3F85B9478}" type="slidenum">
              <a:rPr lang="tr-TR"/>
              <a:pPr>
                <a:defRPr/>
              </a:pPr>
              <a:t>‹#›</a:t>
            </a:fld>
            <a:endParaRPr lang="tr-TR"/>
          </a:p>
        </p:txBody>
      </p:sp>
    </p:spTree>
    <p:extLst>
      <p:ext uri="{BB962C8B-B14F-4D97-AF65-F5344CB8AC3E}">
        <p14:creationId xmlns="" xmlns:p14="http://schemas.microsoft.com/office/powerpoint/2010/main" val="6992181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8" Type="http://schemas.openxmlformats.org/officeDocument/2006/relationships/hyperlink" Target="http://en.wikipedia.org/wiki/Locus_(genetics)" TargetMode="External"/><Relationship Id="rId13" Type="http://schemas.openxmlformats.org/officeDocument/2006/relationships/hyperlink" Target="http://en.wikipedia.org/wiki/Cord_blood" TargetMode="External"/><Relationship Id="rId3" Type="http://schemas.openxmlformats.org/officeDocument/2006/relationships/hyperlink" Target="http://en.wikipedia.org/wiki/Apheresis" TargetMode="External"/><Relationship Id="rId7" Type="http://schemas.openxmlformats.org/officeDocument/2006/relationships/hyperlink" Target="http://en.wikipedia.org/wiki/Human_leukocyte_antigen" TargetMode="External"/><Relationship Id="rId12" Type="http://schemas.openxmlformats.org/officeDocument/2006/relationships/hyperlink" Target="http://en.wikipedia.org/wiki/Placenta" TargetMode="External"/><Relationship Id="rId2" Type="http://schemas.openxmlformats.org/officeDocument/2006/relationships/slide" Target="../slides/slide48.xml"/><Relationship Id="rId1" Type="http://schemas.openxmlformats.org/officeDocument/2006/relationships/notesMaster" Target="../notesMasters/notesMaster1.xml"/><Relationship Id="rId6" Type="http://schemas.openxmlformats.org/officeDocument/2006/relationships/hyperlink" Target="http://en.wikipedia.org/wiki/Bone_marrow" TargetMode="External"/><Relationship Id="rId11" Type="http://schemas.openxmlformats.org/officeDocument/2006/relationships/hyperlink" Target="http://en.wikipedia.org/wiki/Umbilical_cord" TargetMode="External"/><Relationship Id="rId5" Type="http://schemas.openxmlformats.org/officeDocument/2006/relationships/hyperlink" Target="http://en.wikipedia.org/wiki/Radiotherapy" TargetMode="External"/><Relationship Id="rId10" Type="http://schemas.openxmlformats.org/officeDocument/2006/relationships/hyperlink" Target="http://en.wikipedia.org/wiki/Graft-versus-host_disease" TargetMode="External"/><Relationship Id="rId4" Type="http://schemas.openxmlformats.org/officeDocument/2006/relationships/hyperlink" Target="http://en.wikipedia.org/wiki/Chemotherapy" TargetMode="External"/><Relationship Id="rId9" Type="http://schemas.openxmlformats.org/officeDocument/2006/relationships/hyperlink" Target="http://en.wikipedia.org/wiki/Immunosuppression"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AFDCACA1-FA3B-42AA-84AD-5816F0D377B3}" type="slidenum">
              <a:rPr lang="tr-TR" sz="1200">
                <a:solidFill>
                  <a:schemeClr val="tx1"/>
                </a:solidFill>
                <a:latin typeface="Arial" charset="0"/>
              </a:rPr>
              <a:pPr/>
              <a:t>4</a:t>
            </a:fld>
            <a:endParaRPr lang="tr-TR" sz="1200">
              <a:solidFill>
                <a:schemeClr val="tx1"/>
              </a:solidFill>
              <a:latin typeface="Arial" charset="0"/>
            </a:endParaRPr>
          </a:p>
        </p:txBody>
      </p:sp>
      <p:sp>
        <p:nvSpPr>
          <p:cNvPr id="67587" name="Rectangle 2"/>
          <p:cNvSpPr>
            <a:spLocks noGrp="1" noRot="1" noChangeAspect="1" noChangeArrowheads="1" noTextEdit="1"/>
          </p:cNvSpPr>
          <p:nvPr>
            <p:ph type="sldImg"/>
          </p:nvPr>
        </p:nvSpPr>
        <p:spPr>
          <a:xfrm>
            <a:off x="1130300" y="674688"/>
            <a:ext cx="4597400" cy="3448050"/>
          </a:xfrm>
          <a:ln/>
        </p:spPr>
      </p:sp>
      <p:sp>
        <p:nvSpPr>
          <p:cNvPr id="67588" name="Rectangle 3"/>
          <p:cNvSpPr>
            <a:spLocks noGrp="1" noChangeArrowheads="1"/>
          </p:cNvSpPr>
          <p:nvPr>
            <p:ph type="body" idx="1"/>
          </p:nvPr>
        </p:nvSpPr>
        <p:spPr>
          <a:xfrm>
            <a:off x="914400" y="4346575"/>
            <a:ext cx="5029200" cy="4122738"/>
          </a:xfrm>
          <a:noFill/>
        </p:spPr>
        <p:txBody>
          <a:bodyPr lIns="91431" tIns="45716" rIns="91431" bIns="45716"/>
          <a:lstStyle/>
          <a:p>
            <a:pPr eaLnBrk="1" hangingPunct="1"/>
            <a:endParaRPr 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84619309-3E4F-472E-A9EE-014CB685EFAD}" type="slidenum">
              <a:rPr lang="tr-TR" sz="1200">
                <a:solidFill>
                  <a:schemeClr val="tx1"/>
                </a:solidFill>
                <a:latin typeface="Arial" charset="0"/>
              </a:rPr>
              <a:pPr/>
              <a:t>5</a:t>
            </a:fld>
            <a:endParaRPr lang="tr-TR" sz="1200">
              <a:solidFill>
                <a:schemeClr val="tx1"/>
              </a:solidFill>
              <a:latin typeface="Arial" charset="0"/>
            </a:endParaRPr>
          </a:p>
        </p:txBody>
      </p:sp>
      <p:sp>
        <p:nvSpPr>
          <p:cNvPr id="68611" name="Rectangle 2"/>
          <p:cNvSpPr>
            <a:spLocks noGrp="1" noRot="1" noChangeAspect="1" noChangeArrowheads="1" noTextEdit="1"/>
          </p:cNvSpPr>
          <p:nvPr>
            <p:ph type="sldImg"/>
          </p:nvPr>
        </p:nvSpPr>
        <p:spPr>
          <a:xfrm>
            <a:off x="1130300" y="674688"/>
            <a:ext cx="4597400" cy="3448050"/>
          </a:xfrm>
          <a:ln/>
        </p:spPr>
      </p:sp>
      <p:sp>
        <p:nvSpPr>
          <p:cNvPr id="68612" name="Rectangle 3"/>
          <p:cNvSpPr>
            <a:spLocks noGrp="1" noChangeArrowheads="1"/>
          </p:cNvSpPr>
          <p:nvPr>
            <p:ph type="body" idx="1"/>
          </p:nvPr>
        </p:nvSpPr>
        <p:spPr>
          <a:xfrm>
            <a:off x="914400" y="4346575"/>
            <a:ext cx="5029200" cy="4122738"/>
          </a:xfrm>
          <a:noFill/>
        </p:spPr>
        <p:txBody>
          <a:bodyPr lIns="91431" tIns="45716" rIns="91431" bIns="45716"/>
          <a:lstStyle/>
          <a:p>
            <a:pPr eaLnBrk="1" hangingPunct="1"/>
            <a:endParaRPr 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4D56D203-CE34-4B45-8D21-271B6239F2B8}" type="slidenum">
              <a:rPr lang="tr-TR" sz="1200">
                <a:solidFill>
                  <a:schemeClr val="tx1"/>
                </a:solidFill>
                <a:latin typeface="Arial" charset="0"/>
              </a:rPr>
              <a:pPr/>
              <a:t>6</a:t>
            </a:fld>
            <a:endParaRPr lang="tr-TR" sz="1200">
              <a:solidFill>
                <a:schemeClr val="tx1"/>
              </a:solidFill>
              <a:latin typeface="Arial" charset="0"/>
            </a:endParaRPr>
          </a:p>
        </p:txBody>
      </p:sp>
      <p:sp>
        <p:nvSpPr>
          <p:cNvPr id="7168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r"/>
            <a:fld id="{8C1F1C6A-E6D7-4B8E-BF91-6B2CA03E406C}" type="slidenum">
              <a:rPr lang="en-US" sz="1200">
                <a:solidFill>
                  <a:schemeClr val="tx1"/>
                </a:solidFill>
                <a:latin typeface="Times" charset="0"/>
              </a:rPr>
              <a:pPr algn="r"/>
              <a:t>6</a:t>
            </a:fld>
            <a:endParaRPr lang="en-US" sz="1200">
              <a:solidFill>
                <a:schemeClr val="tx1"/>
              </a:solidFill>
              <a:latin typeface="Times" charset="0"/>
            </a:endParaRPr>
          </a:p>
        </p:txBody>
      </p:sp>
      <p:sp>
        <p:nvSpPr>
          <p:cNvPr id="71684" name="Rectangle 2"/>
          <p:cNvSpPr>
            <a:spLocks noGrp="1" noRot="1" noChangeAspect="1" noChangeArrowheads="1" noTextEdit="1"/>
          </p:cNvSpPr>
          <p:nvPr>
            <p:ph type="sldImg"/>
          </p:nvPr>
        </p:nvSpPr>
        <p:spPr>
          <a:ln/>
        </p:spPr>
      </p:sp>
      <p:sp>
        <p:nvSpPr>
          <p:cNvPr id="71685" name="Rectangle 3"/>
          <p:cNvSpPr>
            <a:spLocks noGrp="1" noChangeArrowheads="1"/>
          </p:cNvSpPr>
          <p:nvPr>
            <p:ph type="body" idx="1"/>
          </p:nvPr>
        </p:nvSpPr>
        <p:spPr>
          <a:noFill/>
        </p:spPr>
        <p:txBody>
          <a:bodyPr/>
          <a:lstStyle/>
          <a:p>
            <a:pPr eaLnBrk="1" hangingPunct="1"/>
            <a:r>
              <a:rPr lang="en-US" smtClean="0"/>
              <a:t>The inner cell mass (the part that would form the fetus) of the embryo is isolated and disrupted to form embryonic cell lines. This process destroys the embryo. Under special culture conditions, the cells of the embryonic lines can be coaxed to form certain kinds of differentiated cell types. In theory, these differentiated cells could be used to repair or replace defective cells or tissues.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3EFDB6E3-2D06-4419-843F-5494F4282AE5}" type="slidenum">
              <a:rPr lang="tr-TR" sz="1200">
                <a:solidFill>
                  <a:schemeClr val="tx1"/>
                </a:solidFill>
                <a:latin typeface="Arial" charset="0"/>
              </a:rPr>
              <a:pPr/>
              <a:t>10</a:t>
            </a:fld>
            <a:endParaRPr lang="tr-TR" sz="1200">
              <a:solidFill>
                <a:schemeClr val="tx1"/>
              </a:solidFill>
              <a:latin typeface="Arial" charset="0"/>
            </a:endParaRPr>
          </a:p>
        </p:txBody>
      </p:sp>
      <p:sp>
        <p:nvSpPr>
          <p:cNvPr id="7065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r"/>
            <a:fld id="{DC96DFE0-3B59-4334-A50B-DC21FF7DE7B5}" type="slidenum">
              <a:rPr lang="en-US" sz="1200">
                <a:solidFill>
                  <a:schemeClr val="tx1"/>
                </a:solidFill>
                <a:latin typeface="Times" charset="0"/>
              </a:rPr>
              <a:pPr algn="r"/>
              <a:t>10</a:t>
            </a:fld>
            <a:endParaRPr lang="en-US" sz="1200">
              <a:solidFill>
                <a:schemeClr val="tx1"/>
              </a:solidFill>
              <a:latin typeface="Times" charset="0"/>
            </a:endParaRPr>
          </a:p>
        </p:txBody>
      </p:sp>
      <p:sp>
        <p:nvSpPr>
          <p:cNvPr id="70660" name="Rectangle 2"/>
          <p:cNvSpPr>
            <a:spLocks noGrp="1" noRot="1" noChangeAspect="1" noChangeArrowheads="1" noTextEdit="1"/>
          </p:cNvSpPr>
          <p:nvPr>
            <p:ph type="sldImg"/>
          </p:nvPr>
        </p:nvSpPr>
        <p:spPr>
          <a:ln/>
        </p:spPr>
      </p:sp>
      <p:sp>
        <p:nvSpPr>
          <p:cNvPr id="70661" name="Rectangle 3"/>
          <p:cNvSpPr>
            <a:spLocks noGrp="1" noChangeArrowheads="1"/>
          </p:cNvSpPr>
          <p:nvPr>
            <p:ph type="body" idx="1"/>
          </p:nvPr>
        </p:nvSpPr>
        <p:spPr>
          <a:noFill/>
        </p:spPr>
        <p:txBody>
          <a:bodyPr/>
          <a:lstStyle/>
          <a:p>
            <a:pPr eaLnBrk="1" hangingPunct="1"/>
            <a:r>
              <a:rPr lang="en-US" smtClean="0"/>
              <a:t>The early stages of embryogenesis are the point at which embryonic stem cell lines are derived. The fertilized egg (day 1) undergoes cell division to form a 2-cell embryo, followed by 4-cell, etc. until a ball of cells is formed by the fourth day. The ball becomes hollow, forming the blastocyst. This is the stage at which pluripotent embryonic stem cell lines are generated. Following the blastocyst stage, the tissues of the embryo start to form and the cells become multipotent.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A9B96CFF-820B-4ED6-A049-A88F0F2DDD39}" type="slidenum">
              <a:rPr lang="tr-TR" sz="1200">
                <a:solidFill>
                  <a:schemeClr val="tx1"/>
                </a:solidFill>
                <a:latin typeface="Arial" charset="0"/>
              </a:rPr>
              <a:pPr/>
              <a:t>11</a:t>
            </a:fld>
            <a:endParaRPr lang="tr-TR" sz="1200">
              <a:solidFill>
                <a:schemeClr val="tx1"/>
              </a:solidFill>
              <a:latin typeface="Arial" charset="0"/>
            </a:endParaRPr>
          </a:p>
        </p:txBody>
      </p:sp>
      <p:sp>
        <p:nvSpPr>
          <p:cNvPr id="72707" name="Slide Image Placeholder 1"/>
          <p:cNvSpPr>
            <a:spLocks noGrp="1" noRot="1" noChangeAspect="1" noTextEdit="1"/>
          </p:cNvSpPr>
          <p:nvPr>
            <p:ph type="sldImg"/>
          </p:nvPr>
        </p:nvSpPr>
        <p:spPr>
          <a:ln/>
        </p:spPr>
      </p:sp>
      <p:sp>
        <p:nvSpPr>
          <p:cNvPr id="72708" name="Notes Placeholder 2"/>
          <p:cNvSpPr>
            <a:spLocks noGrp="1"/>
          </p:cNvSpPr>
          <p:nvPr>
            <p:ph type="body" idx="1"/>
          </p:nvPr>
        </p:nvSpPr>
        <p:spPr>
          <a:xfrm>
            <a:off x="685800" y="4343400"/>
            <a:ext cx="5486400" cy="4114800"/>
          </a:xfrm>
          <a:noFill/>
        </p:spPr>
        <p:txBody>
          <a:bodyPr/>
          <a:lstStyle/>
          <a:p>
            <a:pPr eaLnBrk="1" hangingPunct="1"/>
            <a:r>
              <a:rPr lang="en-US" smtClean="0"/>
              <a:t>Intracytoplasmic Sperm Injection places a sperm right inside the egg nucleus so there is a better chance of insemination. Here’s how this procedure works.</a:t>
            </a:r>
          </a:p>
          <a:p>
            <a:pPr eaLnBrk="1" hangingPunct="1"/>
            <a:endParaRPr lang="en-US" smtClean="0"/>
          </a:p>
          <a:p>
            <a:pPr eaLnBrk="1" hangingPunct="1"/>
            <a:r>
              <a:rPr lang="en-US" smtClean="0"/>
              <a:t>After ovarian stimulation using hormones, between 10 and 30 eggs are removed from the woman’s ovaries. </a:t>
            </a:r>
          </a:p>
          <a:p>
            <a:pPr eaLnBrk="1" hangingPunct="1"/>
            <a:endParaRPr lang="en-US" smtClean="0"/>
          </a:p>
          <a:p>
            <a:pPr eaLnBrk="1" hangingPunct="1"/>
            <a:r>
              <a:rPr lang="en-US" smtClean="0"/>
              <a:t>Sperm is collected, and one sperm is sucked up. (point to right side of picture)</a:t>
            </a:r>
          </a:p>
          <a:p>
            <a:pPr eaLnBrk="1" hangingPunct="1"/>
            <a:endParaRPr lang="en-US" smtClean="0"/>
          </a:p>
          <a:p>
            <a:pPr eaLnBrk="1" hangingPunct="1"/>
            <a:r>
              <a:rPr lang="en-US" smtClean="0"/>
              <a:t>On the left, a holding pipette secures the egg in place. </a:t>
            </a:r>
          </a:p>
          <a:p>
            <a:pPr eaLnBrk="1" hangingPunct="1"/>
            <a:endParaRPr lang="en-US" smtClean="0"/>
          </a:p>
          <a:p>
            <a:pPr eaLnBrk="1" hangingPunct="1"/>
            <a:r>
              <a:rPr lang="en-US" smtClean="0"/>
              <a:t>Do you see how much bigger the egg is than the sperm? What’s amazing is they both contribute the same amount of genetic material to the developing organism.</a:t>
            </a:r>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eaLnBrk="1" fontAlgn="auto" hangingPunct="1">
              <a:spcBef>
                <a:spcPts val="0"/>
              </a:spcBef>
              <a:spcAft>
                <a:spcPts val="0"/>
              </a:spcAft>
              <a:defRPr/>
            </a:pPr>
            <a:fld id="{95892D42-14C6-4C8C-B8F5-2A261ADA2030}" type="slidenum">
              <a:rPr lang="en-US" sz="1200">
                <a:solidFill>
                  <a:schemeClr val="tx1"/>
                </a:solidFill>
                <a:latin typeface="+mn-lt"/>
              </a:rPr>
              <a:pPr algn="r" eaLnBrk="1" fontAlgn="auto" hangingPunct="1">
                <a:spcBef>
                  <a:spcPts val="0"/>
                </a:spcBef>
                <a:spcAft>
                  <a:spcPts val="0"/>
                </a:spcAft>
                <a:defRPr/>
              </a:pPr>
              <a:t>11</a:t>
            </a:fld>
            <a:endParaRPr lang="en-US" sz="1200" dirty="0">
              <a:solidFill>
                <a:schemeClr val="tx1"/>
              </a:solidFill>
              <a:latin typeface="+mn-l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764B24FB-650B-4CC8-9B9F-951B4EDBB215}" type="slidenum">
              <a:rPr lang="tr-TR" sz="1200">
                <a:solidFill>
                  <a:schemeClr val="tx1"/>
                </a:solidFill>
                <a:latin typeface="Arial" charset="0"/>
              </a:rPr>
              <a:pPr/>
              <a:t>12</a:t>
            </a:fld>
            <a:endParaRPr lang="tr-TR" sz="1200">
              <a:solidFill>
                <a:schemeClr val="tx1"/>
              </a:solidFill>
              <a:latin typeface="Arial" charset="0"/>
            </a:endParaRPr>
          </a:p>
        </p:txBody>
      </p:sp>
      <p:sp>
        <p:nvSpPr>
          <p:cNvPr id="73731" name="Slide Image Placeholder 1"/>
          <p:cNvSpPr>
            <a:spLocks noGrp="1" noRot="1" noChangeAspect="1" noTextEdit="1"/>
          </p:cNvSpPr>
          <p:nvPr>
            <p:ph type="sldImg"/>
          </p:nvPr>
        </p:nvSpPr>
        <p:spPr>
          <a:ln/>
        </p:spPr>
      </p:sp>
      <p:sp>
        <p:nvSpPr>
          <p:cNvPr id="73732" name="Notes Placeholder 2"/>
          <p:cNvSpPr>
            <a:spLocks noGrp="1"/>
          </p:cNvSpPr>
          <p:nvPr>
            <p:ph type="body" idx="1"/>
          </p:nvPr>
        </p:nvSpPr>
        <p:spPr>
          <a:xfrm>
            <a:off x="685800" y="4343400"/>
            <a:ext cx="5486400" cy="4114800"/>
          </a:xfrm>
          <a:noFill/>
        </p:spPr>
        <p:txBody>
          <a:bodyPr/>
          <a:lstStyle/>
          <a:p>
            <a:pPr eaLnBrk="1" hangingPunct="1"/>
            <a:r>
              <a:rPr lang="en-US" smtClean="0"/>
              <a:t>The sperm, containing the man’s half of the genetic contribution, is injected into the egg, containing the woman’s half of the genes. This is day 1 of fertilization.</a:t>
            </a:r>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eaLnBrk="1" fontAlgn="auto" hangingPunct="1">
              <a:spcBef>
                <a:spcPts val="0"/>
              </a:spcBef>
              <a:spcAft>
                <a:spcPts val="0"/>
              </a:spcAft>
              <a:defRPr/>
            </a:pPr>
            <a:fld id="{03F0B886-89CD-419B-B525-1EBBEF54CA05}" type="slidenum">
              <a:rPr lang="en-US" sz="1200">
                <a:solidFill>
                  <a:schemeClr val="tx1"/>
                </a:solidFill>
                <a:latin typeface="+mn-lt"/>
              </a:rPr>
              <a:pPr algn="r" eaLnBrk="1" fontAlgn="auto" hangingPunct="1">
                <a:spcBef>
                  <a:spcPts val="0"/>
                </a:spcBef>
                <a:spcAft>
                  <a:spcPts val="0"/>
                </a:spcAft>
                <a:defRPr/>
              </a:pPr>
              <a:t>12</a:t>
            </a:fld>
            <a:endParaRPr lang="en-US" sz="1200">
              <a:solidFill>
                <a:schemeClr val="tx1"/>
              </a:solidFill>
              <a:latin typeface="+mn-l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FBEB6F24-4D99-4830-8CD2-A9AB5DCE04E6}" type="slidenum">
              <a:rPr lang="tr-TR" sz="1200">
                <a:solidFill>
                  <a:schemeClr val="tx1"/>
                </a:solidFill>
                <a:latin typeface="Arial" charset="0"/>
              </a:rPr>
              <a:pPr/>
              <a:t>13</a:t>
            </a:fld>
            <a:endParaRPr lang="tr-TR" sz="1200">
              <a:solidFill>
                <a:schemeClr val="tx1"/>
              </a:solidFill>
              <a:latin typeface="Arial" charset="0"/>
            </a:endParaRPr>
          </a:p>
        </p:txBody>
      </p:sp>
      <p:sp>
        <p:nvSpPr>
          <p:cNvPr id="74755" name="Slide Image Placeholder 1"/>
          <p:cNvSpPr>
            <a:spLocks noGrp="1" noRot="1" noChangeAspect="1" noTextEdit="1"/>
          </p:cNvSpPr>
          <p:nvPr>
            <p:ph type="sldImg"/>
          </p:nvPr>
        </p:nvSpPr>
        <p:spPr>
          <a:ln/>
        </p:spPr>
      </p:sp>
      <p:sp>
        <p:nvSpPr>
          <p:cNvPr id="74756" name="Notes Placeholder 2"/>
          <p:cNvSpPr>
            <a:spLocks noGrp="1"/>
          </p:cNvSpPr>
          <p:nvPr>
            <p:ph type="body" idx="1"/>
          </p:nvPr>
        </p:nvSpPr>
        <p:spPr>
          <a:xfrm>
            <a:off x="685800" y="4343400"/>
            <a:ext cx="5486400" cy="4114800"/>
          </a:xfrm>
          <a:noFill/>
        </p:spPr>
        <p:txBody>
          <a:bodyPr/>
          <a:lstStyle/>
          <a:p>
            <a:pPr eaLnBrk="1" hangingPunct="1"/>
            <a:r>
              <a:rPr lang="en-US" smtClean="0"/>
              <a:t>At 12 hours after fertilization you can see the two bundles of genetic material. These contain the DNA from each parent. By 18-20 hours after fertilization, these bundles fuse and combine genetic material from mom and dad.</a:t>
            </a:r>
          </a:p>
          <a:p>
            <a:pPr eaLnBrk="1" hangingPunct="1"/>
            <a:endParaRPr lang="en-US" smtClean="0"/>
          </a:p>
          <a:p>
            <a:pPr eaLnBrk="1" hangingPunct="1"/>
            <a:r>
              <a:rPr lang="en-US" smtClean="0"/>
              <a:t>What starts out as two cells becomes one cell, called the fertilized egg. </a:t>
            </a:r>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eaLnBrk="1" fontAlgn="auto" hangingPunct="1">
              <a:spcBef>
                <a:spcPts val="0"/>
              </a:spcBef>
              <a:spcAft>
                <a:spcPts val="0"/>
              </a:spcAft>
              <a:defRPr/>
            </a:pPr>
            <a:fld id="{CA0E50AD-AA3A-4B8A-B43A-BE221E75DEE0}" type="slidenum">
              <a:rPr lang="en-US" sz="1200">
                <a:solidFill>
                  <a:schemeClr val="tx1"/>
                </a:solidFill>
                <a:latin typeface="+mn-lt"/>
              </a:rPr>
              <a:pPr algn="r" eaLnBrk="1" fontAlgn="auto" hangingPunct="1">
                <a:spcBef>
                  <a:spcPts val="0"/>
                </a:spcBef>
                <a:spcAft>
                  <a:spcPts val="0"/>
                </a:spcAft>
                <a:defRPr/>
              </a:pPr>
              <a:t>13</a:t>
            </a:fld>
            <a:endParaRPr lang="en-US" sz="1200">
              <a:solidFill>
                <a:schemeClr val="tx1"/>
              </a:solidFill>
              <a:latin typeface="+mn-l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05C97A87-1402-45D2-92BD-2309279C96D9}" type="slidenum">
              <a:rPr lang="tr-TR" sz="1200">
                <a:solidFill>
                  <a:schemeClr val="tx1"/>
                </a:solidFill>
                <a:latin typeface="Arial" charset="0"/>
              </a:rPr>
              <a:pPr/>
              <a:t>14</a:t>
            </a:fld>
            <a:endParaRPr lang="tr-TR" sz="1200">
              <a:solidFill>
                <a:schemeClr val="tx1"/>
              </a:solidFill>
              <a:latin typeface="Arial" charset="0"/>
            </a:endParaRPr>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685800" y="4343400"/>
            <a:ext cx="5486400" cy="4114800"/>
          </a:xfrm>
          <a:noFill/>
        </p:spPr>
        <p:txBody>
          <a:bodyPr/>
          <a:lstStyle/>
          <a:p>
            <a:pPr eaLnBrk="1" hangingPunct="1"/>
            <a:r>
              <a:rPr lang="en-US" smtClean="0"/>
              <a:t>On day 2, that one cell has divided into two cells. How do you guys think these cells are related? (wait for answers) That one cell made a copy of itself, so they are identical. </a:t>
            </a:r>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eaLnBrk="1" fontAlgn="auto" hangingPunct="1">
              <a:spcBef>
                <a:spcPts val="0"/>
              </a:spcBef>
              <a:spcAft>
                <a:spcPts val="0"/>
              </a:spcAft>
              <a:defRPr/>
            </a:pPr>
            <a:fld id="{E2CD78B4-DB75-4695-B9FA-470140D2BE7F}" type="slidenum">
              <a:rPr lang="en-US" sz="1200">
                <a:solidFill>
                  <a:schemeClr val="tx1"/>
                </a:solidFill>
                <a:latin typeface="+mn-lt"/>
              </a:rPr>
              <a:pPr algn="r" eaLnBrk="1" fontAlgn="auto" hangingPunct="1">
                <a:spcBef>
                  <a:spcPts val="0"/>
                </a:spcBef>
                <a:spcAft>
                  <a:spcPts val="0"/>
                </a:spcAft>
                <a:defRPr/>
              </a:pPr>
              <a:t>14</a:t>
            </a:fld>
            <a:endParaRPr lang="en-US" sz="1200">
              <a:solidFill>
                <a:schemeClr val="tx1"/>
              </a:solidFill>
              <a:latin typeface="+mn-l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AF43E102-A04A-4233-BE1C-A136C62E0116}" type="slidenum">
              <a:rPr lang="tr-TR" sz="1200">
                <a:solidFill>
                  <a:schemeClr val="tx1"/>
                </a:solidFill>
                <a:latin typeface="Arial" charset="0"/>
              </a:rPr>
              <a:pPr/>
              <a:t>15</a:t>
            </a:fld>
            <a:endParaRPr lang="tr-TR" sz="1200">
              <a:solidFill>
                <a:schemeClr val="tx1"/>
              </a:solidFill>
              <a:latin typeface="Arial" charset="0"/>
            </a:endParaRPr>
          </a:p>
        </p:txBody>
      </p:sp>
      <p:sp>
        <p:nvSpPr>
          <p:cNvPr id="76803" name="Slide Image Placeholder 1"/>
          <p:cNvSpPr>
            <a:spLocks noGrp="1" noRot="1" noChangeAspect="1" noTextEdit="1"/>
          </p:cNvSpPr>
          <p:nvPr>
            <p:ph type="sldImg"/>
          </p:nvPr>
        </p:nvSpPr>
        <p:spPr>
          <a:ln/>
        </p:spPr>
      </p:sp>
      <p:sp>
        <p:nvSpPr>
          <p:cNvPr id="76804" name="Notes Placeholder 2"/>
          <p:cNvSpPr>
            <a:spLocks noGrp="1"/>
          </p:cNvSpPr>
          <p:nvPr>
            <p:ph type="body" idx="1"/>
          </p:nvPr>
        </p:nvSpPr>
        <p:spPr>
          <a:xfrm>
            <a:off x="685800" y="4343400"/>
            <a:ext cx="5486400" cy="4114800"/>
          </a:xfrm>
          <a:noFill/>
        </p:spPr>
        <p:txBody>
          <a:bodyPr/>
          <a:lstStyle/>
          <a:p>
            <a:pPr eaLnBrk="1" hangingPunct="1"/>
            <a:r>
              <a:rPr lang="en-US" smtClean="0"/>
              <a:t>Later on day 2, each of those two cells divides, making four identical cells.</a:t>
            </a:r>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eaLnBrk="1" fontAlgn="auto" hangingPunct="1">
              <a:spcBef>
                <a:spcPts val="0"/>
              </a:spcBef>
              <a:spcAft>
                <a:spcPts val="0"/>
              </a:spcAft>
              <a:defRPr/>
            </a:pPr>
            <a:fld id="{F2419228-C211-429D-B856-AD94C78513FB}" type="slidenum">
              <a:rPr lang="en-US" sz="1200">
                <a:solidFill>
                  <a:schemeClr val="tx1"/>
                </a:solidFill>
                <a:latin typeface="+mn-lt"/>
              </a:rPr>
              <a:pPr algn="r" eaLnBrk="1" fontAlgn="auto" hangingPunct="1">
                <a:spcBef>
                  <a:spcPts val="0"/>
                </a:spcBef>
                <a:spcAft>
                  <a:spcPts val="0"/>
                </a:spcAft>
                <a:defRPr/>
              </a:pPr>
              <a:t>15</a:t>
            </a:fld>
            <a:endParaRPr lang="en-US" sz="1200">
              <a:solidFill>
                <a:schemeClr val="tx1"/>
              </a:solidFill>
              <a:latin typeface="+mn-l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A03F290F-3979-41EB-A7D7-437CC27F0C62}" type="slidenum">
              <a:rPr lang="tr-TR" sz="1200">
                <a:solidFill>
                  <a:schemeClr val="tx1"/>
                </a:solidFill>
                <a:latin typeface="Arial" charset="0"/>
              </a:rPr>
              <a:pPr/>
              <a:t>16</a:t>
            </a:fld>
            <a:endParaRPr lang="tr-TR" sz="1200">
              <a:solidFill>
                <a:schemeClr val="tx1"/>
              </a:solidFill>
              <a:latin typeface="Arial" charset="0"/>
            </a:endParaRPr>
          </a:p>
        </p:txBody>
      </p:sp>
      <p:sp>
        <p:nvSpPr>
          <p:cNvPr id="77827" name="Slide Image Placeholder 1"/>
          <p:cNvSpPr>
            <a:spLocks noGrp="1" noRot="1" noChangeAspect="1" noTextEdit="1"/>
          </p:cNvSpPr>
          <p:nvPr>
            <p:ph type="sldImg"/>
          </p:nvPr>
        </p:nvSpPr>
        <p:spPr>
          <a:ln/>
        </p:spPr>
      </p:sp>
      <p:sp>
        <p:nvSpPr>
          <p:cNvPr id="77828" name="Notes Placeholder 2"/>
          <p:cNvSpPr>
            <a:spLocks noGrp="1"/>
          </p:cNvSpPr>
          <p:nvPr>
            <p:ph type="body" idx="1"/>
          </p:nvPr>
        </p:nvSpPr>
        <p:spPr>
          <a:xfrm>
            <a:off x="685800" y="4343400"/>
            <a:ext cx="5486400" cy="4114800"/>
          </a:xfrm>
          <a:noFill/>
        </p:spPr>
        <p:txBody>
          <a:bodyPr/>
          <a:lstStyle/>
          <a:p>
            <a:pPr eaLnBrk="1" hangingPunct="1"/>
            <a:r>
              <a:rPr lang="en-US" smtClean="0"/>
              <a:t>By day 3, each of those four cells divides, making eight identical cells. Each cell is one-eighth the size of the original fertilized egg. </a:t>
            </a:r>
          </a:p>
          <a:p>
            <a:pPr eaLnBrk="1" hangingPunct="1"/>
            <a:endParaRPr lang="en-US" smtClean="0"/>
          </a:p>
          <a:p>
            <a:pPr eaLnBrk="1" hangingPunct="1"/>
            <a:r>
              <a:rPr lang="en-US" smtClean="0"/>
              <a:t>Some fertility doctors choose to put the embryos back into the uterus at this stage, and some wait until the embryo is more developed. </a:t>
            </a:r>
            <a:endParaRPr lang="en-US" smtClean="0">
              <a:solidFill>
                <a:srgbClr val="FF0000"/>
              </a:solidFill>
            </a:endParaRPr>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eaLnBrk="1" fontAlgn="auto" hangingPunct="1">
              <a:spcBef>
                <a:spcPts val="0"/>
              </a:spcBef>
              <a:spcAft>
                <a:spcPts val="0"/>
              </a:spcAft>
              <a:defRPr/>
            </a:pPr>
            <a:fld id="{45242543-9547-4D0C-B56B-DCDF05E744DF}" type="slidenum">
              <a:rPr lang="en-US" sz="1200">
                <a:solidFill>
                  <a:schemeClr val="tx1"/>
                </a:solidFill>
                <a:latin typeface="+mn-lt"/>
              </a:rPr>
              <a:pPr algn="r" eaLnBrk="1" fontAlgn="auto" hangingPunct="1">
                <a:spcBef>
                  <a:spcPts val="0"/>
                </a:spcBef>
                <a:spcAft>
                  <a:spcPts val="0"/>
                </a:spcAft>
                <a:defRPr/>
              </a:pPr>
              <a:t>16</a:t>
            </a:fld>
            <a:endParaRPr lang="en-US" sz="1200">
              <a:solidFill>
                <a:schemeClr val="tx1"/>
              </a:solidFill>
              <a:latin typeface="+mn-l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847518DF-E6BF-4D17-BDB6-6A85AB288BEB}" type="slidenum">
              <a:rPr lang="tr-TR" sz="1200">
                <a:solidFill>
                  <a:schemeClr val="tx1"/>
                </a:solidFill>
                <a:latin typeface="Arial" charset="0"/>
              </a:rPr>
              <a:pPr/>
              <a:t>17</a:t>
            </a:fld>
            <a:endParaRPr lang="tr-TR" sz="1200">
              <a:solidFill>
                <a:schemeClr val="tx1"/>
              </a:solidFill>
              <a:latin typeface="Arial" charset="0"/>
            </a:endParaRPr>
          </a:p>
        </p:txBody>
      </p:sp>
      <p:sp>
        <p:nvSpPr>
          <p:cNvPr id="78851" name="Slide Image Placeholder 1"/>
          <p:cNvSpPr>
            <a:spLocks noGrp="1" noRot="1" noChangeAspect="1" noTextEdit="1"/>
          </p:cNvSpPr>
          <p:nvPr>
            <p:ph type="sldImg"/>
          </p:nvPr>
        </p:nvSpPr>
        <p:spPr>
          <a:ln/>
        </p:spPr>
      </p:sp>
      <p:sp>
        <p:nvSpPr>
          <p:cNvPr id="78852" name="Notes Placeholder 2"/>
          <p:cNvSpPr>
            <a:spLocks noGrp="1"/>
          </p:cNvSpPr>
          <p:nvPr>
            <p:ph type="body" idx="1"/>
          </p:nvPr>
        </p:nvSpPr>
        <p:spPr>
          <a:xfrm>
            <a:off x="685800" y="4343400"/>
            <a:ext cx="5486400" cy="4114800"/>
          </a:xfrm>
          <a:noFill/>
        </p:spPr>
        <p:txBody>
          <a:bodyPr/>
          <a:lstStyle/>
          <a:p>
            <a:pPr eaLnBrk="1" hangingPunct="1"/>
            <a:r>
              <a:rPr lang="en-US" smtClean="0"/>
              <a:t>On day 4, the cells have divided several times more and you can’t tell one cell from another cell. How do you think these cells relate to each other? (wait for answers) They’re still identical. </a:t>
            </a:r>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eaLnBrk="1" fontAlgn="auto" hangingPunct="1">
              <a:spcBef>
                <a:spcPts val="0"/>
              </a:spcBef>
              <a:spcAft>
                <a:spcPts val="0"/>
              </a:spcAft>
              <a:defRPr/>
            </a:pPr>
            <a:fld id="{A6D90A99-D546-4DE6-8AB8-FA6421E2E27D}" type="slidenum">
              <a:rPr lang="en-US" sz="1200">
                <a:solidFill>
                  <a:schemeClr val="tx1"/>
                </a:solidFill>
                <a:latin typeface="+mn-lt"/>
              </a:rPr>
              <a:pPr algn="r" eaLnBrk="1" fontAlgn="auto" hangingPunct="1">
                <a:spcBef>
                  <a:spcPts val="0"/>
                </a:spcBef>
                <a:spcAft>
                  <a:spcPts val="0"/>
                </a:spcAft>
                <a:defRPr/>
              </a:pPr>
              <a:t>17</a:t>
            </a:fld>
            <a:endParaRPr lang="en-US" sz="1200">
              <a:solidFill>
                <a:schemeClr val="tx1"/>
              </a:solidFill>
              <a:latin typeface="+mn-l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F567AB59-0008-45AB-B5B9-E4E37F9FBB84}" type="slidenum">
              <a:rPr lang="tr-TR" sz="1200">
                <a:solidFill>
                  <a:schemeClr val="tx1"/>
                </a:solidFill>
                <a:latin typeface="Arial" charset="0"/>
              </a:rPr>
              <a:pPr/>
              <a:t>18</a:t>
            </a:fld>
            <a:endParaRPr lang="tr-TR" sz="1200">
              <a:solidFill>
                <a:schemeClr val="tx1"/>
              </a:solidFill>
              <a:latin typeface="Arial" charset="0"/>
            </a:endParaRPr>
          </a:p>
        </p:txBody>
      </p:sp>
      <p:sp>
        <p:nvSpPr>
          <p:cNvPr id="79875" name="Slide Image Placeholder 1"/>
          <p:cNvSpPr>
            <a:spLocks noGrp="1" noRot="1" noChangeAspect="1" noTextEdit="1"/>
          </p:cNvSpPr>
          <p:nvPr>
            <p:ph type="sldImg"/>
          </p:nvPr>
        </p:nvSpPr>
        <p:spPr>
          <a:ln/>
        </p:spPr>
      </p:sp>
      <p:sp>
        <p:nvSpPr>
          <p:cNvPr id="79876" name="Notes Placeholder 2"/>
          <p:cNvSpPr>
            <a:spLocks noGrp="1"/>
          </p:cNvSpPr>
          <p:nvPr>
            <p:ph type="body" idx="1"/>
          </p:nvPr>
        </p:nvSpPr>
        <p:spPr>
          <a:xfrm>
            <a:off x="685800" y="4343400"/>
            <a:ext cx="5486400" cy="4114800"/>
          </a:xfrm>
          <a:noFill/>
        </p:spPr>
        <p:txBody>
          <a:bodyPr/>
          <a:lstStyle/>
          <a:p>
            <a:pPr eaLnBrk="1" hangingPunct="1"/>
            <a:r>
              <a:rPr lang="en-US" smtClean="0"/>
              <a:t>Day 5 is a big day. Now, fluid builds up inside the ball of cells, making it look hollow like a soccer ball. This structure is called a blastocyst. Are the cells here still identical? (Wait for answers) No, they are not. The outer layer has cells that will become the placenta. There is a clump of cells sitting inside, </a:t>
            </a:r>
            <a:r>
              <a:rPr lang="en-US" b="1" smtClean="0"/>
              <a:t>CLICK! </a:t>
            </a:r>
            <a:r>
              <a:rPr lang="en-US" smtClean="0"/>
              <a:t>that will become the fetus. However, this is definitely not a fetus yet.</a:t>
            </a:r>
          </a:p>
          <a:p>
            <a:pPr eaLnBrk="1" hangingPunct="1"/>
            <a:endParaRPr lang="en-US" smtClean="0"/>
          </a:p>
          <a:p>
            <a:pPr eaLnBrk="1" hangingPunct="1"/>
            <a:r>
              <a:rPr lang="en-US" smtClean="0"/>
              <a:t>So now, the doctor chooses a few, usually 2-3, healthy-looking 5-day-old blastocysts. He implants those into the woman’s uterus. Hopefully one, and preferably only one of those will successfully burrow into the uterus and develop into a pregnancy.</a:t>
            </a:r>
          </a:p>
          <a:p>
            <a:pPr eaLnBrk="1" hangingPunct="1"/>
            <a:endParaRPr lang="en-US" smtClean="0"/>
          </a:p>
          <a:p>
            <a:pPr eaLnBrk="1" hangingPunct="1"/>
            <a:r>
              <a:rPr lang="en-US" smtClean="0"/>
              <a:t>So where are the embryonic stem cells? (wait for answers) EMBRYONIC STEM CELLS MAKE UP THE LITTLE CLUMP INSIDE THE BLASTOCYST. </a:t>
            </a:r>
          </a:p>
          <a:p>
            <a:pPr eaLnBrk="1" hangingPunct="1"/>
            <a:endParaRPr lang="en-US" smtClean="0"/>
          </a:p>
          <a:p>
            <a:pPr eaLnBrk="1" hangingPunct="1"/>
            <a:r>
              <a:rPr lang="en-US" smtClean="0"/>
              <a:t>So the doctor starts with 10-30 fertilized eggs, and they usually fertilize all of them. But to actually make a baby, they only use 2-3. So this means there are a large number of leftover embryos. After the doctor has chosen a few blastocysts to implant, what do you think happens to them? (wait for answers) The leftover embryos are frozen. </a:t>
            </a:r>
          </a:p>
          <a:p>
            <a:pPr eaLnBrk="1" hangingPunct="1"/>
            <a:endParaRPr lang="en-US" smtClean="0"/>
          </a:p>
          <a:p>
            <a:pPr eaLnBrk="1" hangingPunct="1"/>
            <a:r>
              <a:rPr lang="en-US" smtClean="0"/>
              <a:t>USE AGAIN: These can later be used by the couple to have more kids. </a:t>
            </a:r>
          </a:p>
          <a:p>
            <a:pPr eaLnBrk="1" hangingPunct="1"/>
            <a:endParaRPr lang="en-US" smtClean="0"/>
          </a:p>
          <a:p>
            <a:pPr eaLnBrk="1" hangingPunct="1"/>
            <a:r>
              <a:rPr lang="en-US" smtClean="0"/>
              <a:t>ADOPTION: They can be donated to another couple for adoption, and these successful pregnancies are called “snowflake babies.” </a:t>
            </a:r>
          </a:p>
          <a:p>
            <a:pPr eaLnBrk="1" hangingPunct="1"/>
            <a:endParaRPr lang="en-US" smtClean="0"/>
          </a:p>
          <a:p>
            <a:pPr eaLnBrk="1" hangingPunct="1"/>
            <a:r>
              <a:rPr lang="en-US" smtClean="0"/>
              <a:t>STEM CELL RESEARCH: They can also be used to make stem cells. In the US right now, there are about 400,000 embryos leftover from this procedure. Some of these could be used for research. A scientist would harvest the clump of embryonic stem cells and plate it onto a petri dish to make an embryonic stem cell line. But many people have a problem with this because you need to destroy these embryos and any chance they had to grow into babies.</a:t>
            </a:r>
          </a:p>
          <a:p>
            <a:pPr eaLnBrk="1" hangingPunct="1"/>
            <a:endParaRPr lang="en-US" smtClean="0"/>
          </a:p>
          <a:p>
            <a:pPr eaLnBrk="1" hangingPunct="1"/>
            <a:r>
              <a:rPr lang="en-US" smtClean="0"/>
              <a:t>DISCARDED: This is very commonly done if the couple doesn’t want their embryos to be used or stored. They would be thawed and discarded as medical waste.</a:t>
            </a:r>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eaLnBrk="1" fontAlgn="auto" hangingPunct="1">
              <a:spcBef>
                <a:spcPts val="0"/>
              </a:spcBef>
              <a:spcAft>
                <a:spcPts val="0"/>
              </a:spcAft>
              <a:defRPr/>
            </a:pPr>
            <a:fld id="{AB5F7BAD-512F-4EBD-8B0C-7015FDB969C3}" type="slidenum">
              <a:rPr lang="en-US" sz="1200">
                <a:solidFill>
                  <a:schemeClr val="tx1"/>
                </a:solidFill>
                <a:latin typeface="+mn-lt"/>
              </a:rPr>
              <a:pPr algn="r" eaLnBrk="1" fontAlgn="auto" hangingPunct="1">
                <a:spcBef>
                  <a:spcPts val="0"/>
                </a:spcBef>
                <a:spcAft>
                  <a:spcPts val="0"/>
                </a:spcAft>
                <a:defRPr/>
              </a:pPr>
              <a:t>18</a:t>
            </a:fld>
            <a:endParaRPr lang="en-US" sz="1200">
              <a:solidFill>
                <a:schemeClr val="tx1"/>
              </a:solidFill>
              <a:latin typeface="+mn-lt"/>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9E58A70D-4DDA-4C7D-BDDB-93796E5CBFBC}" type="slidenum">
              <a:rPr lang="tr-TR" sz="1200">
                <a:solidFill>
                  <a:schemeClr val="tx1"/>
                </a:solidFill>
                <a:latin typeface="Arial" charset="0"/>
              </a:rPr>
              <a:pPr/>
              <a:t>19</a:t>
            </a:fld>
            <a:endParaRPr lang="tr-TR" sz="1200">
              <a:solidFill>
                <a:schemeClr val="tx1"/>
              </a:solidFill>
              <a:latin typeface="Arial" charset="0"/>
            </a:endParaRPr>
          </a:p>
        </p:txBody>
      </p:sp>
      <p:sp>
        <p:nvSpPr>
          <p:cNvPr id="8192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1" tIns="45716" rIns="91431" bIns="45716" anchor="b"/>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r" eaLnBrk="1" hangingPunct="1"/>
            <a:fld id="{71701501-D270-4042-A808-2FEF94BC3053}" type="slidenum">
              <a:rPr lang="en-GB" sz="1200">
                <a:solidFill>
                  <a:schemeClr val="tx1"/>
                </a:solidFill>
                <a:latin typeface="Arial" charset="0"/>
              </a:rPr>
              <a:pPr algn="r" eaLnBrk="1" hangingPunct="1"/>
              <a:t>19</a:t>
            </a:fld>
            <a:endParaRPr lang="en-GB" sz="1200">
              <a:solidFill>
                <a:schemeClr val="tx1"/>
              </a:solidFill>
              <a:latin typeface="Arial" charset="0"/>
            </a:endParaRPr>
          </a:p>
        </p:txBody>
      </p:sp>
      <p:sp>
        <p:nvSpPr>
          <p:cNvPr id="81924" name="Rectangle 2"/>
          <p:cNvSpPr>
            <a:spLocks noGrp="1" noRot="1" noChangeAspect="1" noChangeArrowheads="1" noTextEdit="1"/>
          </p:cNvSpPr>
          <p:nvPr>
            <p:ph type="sldImg"/>
          </p:nvPr>
        </p:nvSpPr>
        <p:spPr>
          <a:ln/>
        </p:spPr>
      </p:sp>
      <p:sp>
        <p:nvSpPr>
          <p:cNvPr id="81925" name="Rectangle 3"/>
          <p:cNvSpPr>
            <a:spLocks noGrp="1" noChangeArrowheads="1"/>
          </p:cNvSpPr>
          <p:nvPr>
            <p:ph type="body" idx="1"/>
          </p:nvPr>
        </p:nvSpPr>
        <p:spPr>
          <a:xfrm>
            <a:off x="685800" y="4343400"/>
            <a:ext cx="5486400" cy="4114800"/>
          </a:xfrm>
          <a:noFill/>
        </p:spPr>
        <p:txBody>
          <a:bodyPr lIns="91431" tIns="45716" rIns="91431" bIns="45716"/>
          <a:lstStyle/>
          <a:p>
            <a:pPr eaLnBrk="1" hangingPunct="1"/>
            <a:endParaRPr lang="tr-T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96DEA359-B031-4CB8-99A5-30EF4655C0FC}" type="slidenum">
              <a:rPr lang="tr-TR" sz="1200">
                <a:solidFill>
                  <a:schemeClr val="tx1"/>
                </a:solidFill>
                <a:latin typeface="Arial" charset="0"/>
              </a:rPr>
              <a:pPr/>
              <a:t>20</a:t>
            </a:fld>
            <a:endParaRPr lang="tr-TR" sz="1200">
              <a:solidFill>
                <a:schemeClr val="tx1"/>
              </a:solidFill>
              <a:latin typeface="Arial" charset="0"/>
            </a:endParaRPr>
          </a:p>
        </p:txBody>
      </p:sp>
      <p:sp>
        <p:nvSpPr>
          <p:cNvPr id="8089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1" tIns="45716" rIns="91431" bIns="45716" anchor="b"/>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r" eaLnBrk="1" hangingPunct="1"/>
            <a:fld id="{CB9C49E1-DF65-4AE4-8AC2-8770F17EA761}" type="slidenum">
              <a:rPr lang="en-GB" sz="1200">
                <a:solidFill>
                  <a:schemeClr val="tx1"/>
                </a:solidFill>
                <a:latin typeface="Arial" charset="0"/>
              </a:rPr>
              <a:pPr algn="r" eaLnBrk="1" hangingPunct="1"/>
              <a:t>20</a:t>
            </a:fld>
            <a:endParaRPr lang="en-GB" sz="1200">
              <a:solidFill>
                <a:schemeClr val="tx1"/>
              </a:solidFill>
              <a:latin typeface="Arial" charset="0"/>
            </a:endParaRPr>
          </a:p>
        </p:txBody>
      </p:sp>
      <p:sp>
        <p:nvSpPr>
          <p:cNvPr id="80900" name="Rectangle 2"/>
          <p:cNvSpPr>
            <a:spLocks noGrp="1" noRot="1" noChangeAspect="1" noChangeArrowheads="1" noTextEdit="1"/>
          </p:cNvSpPr>
          <p:nvPr>
            <p:ph type="sldImg"/>
          </p:nvPr>
        </p:nvSpPr>
        <p:spPr>
          <a:ln/>
        </p:spPr>
      </p:sp>
      <p:sp>
        <p:nvSpPr>
          <p:cNvPr id="80901" name="Rectangle 3"/>
          <p:cNvSpPr>
            <a:spLocks noGrp="1" noChangeArrowheads="1"/>
          </p:cNvSpPr>
          <p:nvPr>
            <p:ph type="body" idx="1"/>
          </p:nvPr>
        </p:nvSpPr>
        <p:spPr>
          <a:xfrm>
            <a:off x="685800" y="4343400"/>
            <a:ext cx="5486400" cy="4114800"/>
          </a:xfrm>
          <a:noFill/>
        </p:spPr>
        <p:txBody>
          <a:bodyPr lIns="91431" tIns="45716" rIns="91431" bIns="45716"/>
          <a:lstStyle/>
          <a:p>
            <a:pPr eaLnBrk="1" hangingPunct="1"/>
            <a:endParaRPr lang="tr-T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CFD6429C-508A-419A-8550-600EFA6785BF}" type="slidenum">
              <a:rPr lang="tr-TR" sz="1200">
                <a:solidFill>
                  <a:schemeClr val="tx1"/>
                </a:solidFill>
                <a:latin typeface="Arial" charset="0"/>
              </a:rPr>
              <a:pPr/>
              <a:t>21</a:t>
            </a:fld>
            <a:endParaRPr lang="tr-TR" sz="1200">
              <a:solidFill>
                <a:schemeClr val="tx1"/>
              </a:solidFill>
              <a:latin typeface="Arial" charset="0"/>
            </a:endParaRPr>
          </a:p>
        </p:txBody>
      </p:sp>
      <p:sp>
        <p:nvSpPr>
          <p:cNvPr id="82947"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1" tIns="45716" rIns="91431" bIns="45716" anchor="b"/>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r" eaLnBrk="1" hangingPunct="1"/>
            <a:fld id="{28F10E0E-B5FD-4506-8F2D-F9EF0496CB5A}" type="slidenum">
              <a:rPr lang="en-GB" sz="1200">
                <a:solidFill>
                  <a:schemeClr val="tx1"/>
                </a:solidFill>
                <a:latin typeface="Arial" charset="0"/>
              </a:rPr>
              <a:pPr algn="r" eaLnBrk="1" hangingPunct="1"/>
              <a:t>21</a:t>
            </a:fld>
            <a:endParaRPr lang="en-GB" sz="1200">
              <a:solidFill>
                <a:schemeClr val="tx1"/>
              </a:solidFill>
              <a:latin typeface="Arial" charset="0"/>
            </a:endParaRPr>
          </a:p>
        </p:txBody>
      </p:sp>
      <p:sp>
        <p:nvSpPr>
          <p:cNvPr id="82948" name="Rectangle 2"/>
          <p:cNvSpPr>
            <a:spLocks noGrp="1" noRot="1" noChangeAspect="1" noChangeArrowheads="1" noTextEdit="1"/>
          </p:cNvSpPr>
          <p:nvPr>
            <p:ph type="sldImg"/>
          </p:nvPr>
        </p:nvSpPr>
        <p:spPr>
          <a:ln/>
        </p:spPr>
      </p:sp>
      <p:sp>
        <p:nvSpPr>
          <p:cNvPr id="82949" name="Rectangle 3"/>
          <p:cNvSpPr>
            <a:spLocks noGrp="1" noChangeArrowheads="1"/>
          </p:cNvSpPr>
          <p:nvPr>
            <p:ph type="body" idx="1"/>
          </p:nvPr>
        </p:nvSpPr>
        <p:spPr>
          <a:xfrm>
            <a:off x="685800" y="4343400"/>
            <a:ext cx="5486400" cy="4114800"/>
          </a:xfrm>
          <a:noFill/>
        </p:spPr>
        <p:txBody>
          <a:bodyPr lIns="91431" tIns="45716" rIns="91431" bIns="45716"/>
          <a:lstStyle/>
          <a:p>
            <a:pPr eaLnBrk="1" hangingPunct="1"/>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F32176DD-3687-47DA-84DE-E34366AEAFC0}" type="slidenum">
              <a:rPr lang="tr-TR" sz="1200">
                <a:solidFill>
                  <a:schemeClr val="tx1"/>
                </a:solidFill>
                <a:latin typeface="Arial" charset="0"/>
              </a:rPr>
              <a:pPr/>
              <a:t>22</a:t>
            </a:fld>
            <a:endParaRPr lang="tr-TR" sz="1200">
              <a:solidFill>
                <a:schemeClr val="tx1"/>
              </a:solidFill>
              <a:latin typeface="Arial" charset="0"/>
            </a:endParaRPr>
          </a:p>
        </p:txBody>
      </p:sp>
      <p:sp>
        <p:nvSpPr>
          <p:cNvPr id="8397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1" tIns="45716" rIns="91431" bIns="45716" anchor="b"/>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r" eaLnBrk="1" hangingPunct="1"/>
            <a:fld id="{93F59E74-830B-4E78-8327-C2112321F9D6}" type="slidenum">
              <a:rPr lang="en-GB" sz="1200">
                <a:solidFill>
                  <a:schemeClr val="tx1"/>
                </a:solidFill>
                <a:latin typeface="Arial" charset="0"/>
              </a:rPr>
              <a:pPr algn="r" eaLnBrk="1" hangingPunct="1"/>
              <a:t>22</a:t>
            </a:fld>
            <a:endParaRPr lang="en-GB" sz="1200">
              <a:solidFill>
                <a:schemeClr val="tx1"/>
              </a:solidFill>
              <a:latin typeface="Arial" charset="0"/>
            </a:endParaRPr>
          </a:p>
        </p:txBody>
      </p:sp>
      <p:sp>
        <p:nvSpPr>
          <p:cNvPr id="83972" name="Rectangle 2"/>
          <p:cNvSpPr>
            <a:spLocks noGrp="1" noRot="1" noChangeAspect="1" noChangeArrowheads="1" noTextEdit="1"/>
          </p:cNvSpPr>
          <p:nvPr>
            <p:ph type="sldImg"/>
          </p:nvPr>
        </p:nvSpPr>
        <p:spPr>
          <a:ln/>
        </p:spPr>
      </p:sp>
      <p:sp>
        <p:nvSpPr>
          <p:cNvPr id="83973" name="Rectangle 3"/>
          <p:cNvSpPr>
            <a:spLocks noGrp="1" noChangeArrowheads="1"/>
          </p:cNvSpPr>
          <p:nvPr>
            <p:ph type="body" idx="1"/>
          </p:nvPr>
        </p:nvSpPr>
        <p:spPr>
          <a:noFill/>
        </p:spPr>
        <p:txBody>
          <a:bodyPr lIns="91431" tIns="45716" rIns="91431" bIns="45716"/>
          <a:lstStyle/>
          <a:p>
            <a:pPr eaLnBrk="1" hangingPunct="1"/>
            <a:endParaRPr lang="tr-T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4A9E4E35-404A-42ED-8B41-F7CAC39BD623}" type="slidenum">
              <a:rPr lang="tr-TR" sz="1200">
                <a:solidFill>
                  <a:schemeClr val="tx1"/>
                </a:solidFill>
                <a:latin typeface="Arial" charset="0"/>
              </a:rPr>
              <a:pPr/>
              <a:t>23</a:t>
            </a:fld>
            <a:endParaRPr lang="tr-TR" sz="1200">
              <a:solidFill>
                <a:schemeClr val="tx1"/>
              </a:solidFill>
              <a:latin typeface="Arial" charset="0"/>
            </a:endParaRPr>
          </a:p>
        </p:txBody>
      </p:sp>
      <p:sp>
        <p:nvSpPr>
          <p:cNvPr id="8499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1" tIns="45716" rIns="91431" bIns="45716" anchor="b"/>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r" eaLnBrk="1" hangingPunct="1"/>
            <a:fld id="{45584809-0385-4A0E-BFE9-9E1DC05A7CFD}" type="slidenum">
              <a:rPr lang="en-GB" sz="1200">
                <a:solidFill>
                  <a:schemeClr val="tx1"/>
                </a:solidFill>
                <a:latin typeface="Arial" charset="0"/>
              </a:rPr>
              <a:pPr algn="r" eaLnBrk="1" hangingPunct="1"/>
              <a:t>23</a:t>
            </a:fld>
            <a:endParaRPr lang="en-GB" sz="1200">
              <a:solidFill>
                <a:schemeClr val="tx1"/>
              </a:solidFill>
              <a:latin typeface="Arial" charset="0"/>
            </a:endParaRPr>
          </a:p>
        </p:txBody>
      </p:sp>
      <p:sp>
        <p:nvSpPr>
          <p:cNvPr id="84996" name="Rectangle 2"/>
          <p:cNvSpPr>
            <a:spLocks noGrp="1" noRot="1" noChangeAspect="1" noChangeArrowheads="1" noTextEdit="1"/>
          </p:cNvSpPr>
          <p:nvPr>
            <p:ph type="sldImg"/>
          </p:nvPr>
        </p:nvSpPr>
        <p:spPr>
          <a:ln/>
        </p:spPr>
      </p:sp>
      <p:sp>
        <p:nvSpPr>
          <p:cNvPr id="84997" name="Rectangle 3"/>
          <p:cNvSpPr>
            <a:spLocks noGrp="1" noChangeArrowheads="1"/>
          </p:cNvSpPr>
          <p:nvPr>
            <p:ph type="body" idx="1"/>
          </p:nvPr>
        </p:nvSpPr>
        <p:spPr>
          <a:xfrm>
            <a:off x="685800" y="4343400"/>
            <a:ext cx="5486400" cy="4114800"/>
          </a:xfrm>
          <a:noFill/>
        </p:spPr>
        <p:txBody>
          <a:bodyPr lIns="91431" tIns="45716" rIns="91431" bIns="45716"/>
          <a:lstStyle/>
          <a:p>
            <a:pPr eaLnBrk="1" hangingPunct="1"/>
            <a:endParaRPr lang="tr-T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A0F3D4D2-FFCE-4502-B15F-4A282E474626}" type="slidenum">
              <a:rPr lang="tr-TR" sz="1200">
                <a:solidFill>
                  <a:schemeClr val="tx1"/>
                </a:solidFill>
                <a:latin typeface="Arial" charset="0"/>
              </a:rPr>
              <a:pPr/>
              <a:t>25</a:t>
            </a:fld>
            <a:endParaRPr lang="tr-TR" sz="1200">
              <a:solidFill>
                <a:schemeClr val="tx1"/>
              </a:solidFill>
              <a:latin typeface="Arial" charset="0"/>
            </a:endParaRPr>
          </a:p>
        </p:txBody>
      </p:sp>
      <p:sp>
        <p:nvSpPr>
          <p:cNvPr id="86019" name="Rectangle 2"/>
          <p:cNvSpPr>
            <a:spLocks noGrp="1" noRot="1" noChangeAspect="1" noChangeArrowheads="1" noTextEdit="1"/>
          </p:cNvSpPr>
          <p:nvPr>
            <p:ph type="sldImg"/>
          </p:nvPr>
        </p:nvSpPr>
        <p:spPr>
          <a:xfrm>
            <a:off x="1130300" y="674688"/>
            <a:ext cx="4597400" cy="3448050"/>
          </a:xfrm>
          <a:ln/>
        </p:spPr>
      </p:sp>
      <p:sp>
        <p:nvSpPr>
          <p:cNvPr id="86020" name="Rectangle 3"/>
          <p:cNvSpPr>
            <a:spLocks noGrp="1" noChangeArrowheads="1"/>
          </p:cNvSpPr>
          <p:nvPr>
            <p:ph type="body" idx="1"/>
          </p:nvPr>
        </p:nvSpPr>
        <p:spPr>
          <a:xfrm>
            <a:off x="914400" y="4346575"/>
            <a:ext cx="5029200" cy="4122738"/>
          </a:xfrm>
          <a:noFill/>
        </p:spPr>
        <p:txBody>
          <a:bodyPr lIns="91431" tIns="45716" rIns="91431" bIns="45716"/>
          <a:lstStyle/>
          <a:p>
            <a:pPr eaLnBrk="1" hangingPunct="1"/>
            <a:endParaRPr lang="tr-T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DDE8EB0B-C0C1-4B00-8D31-782FA4024A43}" type="slidenum">
              <a:rPr lang="tr-TR" sz="1200">
                <a:solidFill>
                  <a:schemeClr val="tx1"/>
                </a:solidFill>
                <a:latin typeface="Arial" charset="0"/>
              </a:rPr>
              <a:pPr/>
              <a:t>32</a:t>
            </a:fld>
            <a:endParaRPr lang="tr-TR" sz="1200">
              <a:solidFill>
                <a:schemeClr val="tx1"/>
              </a:solidFill>
              <a:latin typeface="Arial"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xfrm>
            <a:off x="685800" y="4343400"/>
            <a:ext cx="5486400" cy="4114800"/>
          </a:xfrm>
          <a:noFill/>
        </p:spPr>
        <p:txBody>
          <a:bodyPr lIns="89721" tIns="44861" rIns="89721" bIns="44861"/>
          <a:lstStyle/>
          <a:p>
            <a:pPr eaLnBrk="1" hangingPunct="1"/>
            <a:r>
              <a:rPr lang="en-US" smtClean="0"/>
              <a:t>Describe slide beginning with START</a:t>
            </a:r>
          </a:p>
          <a:p>
            <a:pPr eaLnBrk="1" hangingPunct="1"/>
            <a:endParaRPr lang="en-US" smtClean="0"/>
          </a:p>
          <a:p>
            <a:pPr eaLnBrk="1" hangingPunct="1"/>
            <a:r>
              <a:rPr lang="en-US" smtClean="0"/>
              <a:t>Oligodendrocytes--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07D51618-001B-4C10-BE8F-7FF901801DC1}" type="slidenum">
              <a:rPr lang="tr-TR" sz="1200">
                <a:solidFill>
                  <a:schemeClr val="tx1"/>
                </a:solidFill>
                <a:latin typeface="Arial" charset="0"/>
              </a:rPr>
              <a:pPr/>
              <a:t>33</a:t>
            </a:fld>
            <a:endParaRPr lang="tr-TR" sz="1200">
              <a:solidFill>
                <a:schemeClr val="tx1"/>
              </a:solidFill>
              <a:latin typeface="Arial" charset="0"/>
            </a:endParaRPr>
          </a:p>
        </p:txBody>
      </p:sp>
      <p:sp>
        <p:nvSpPr>
          <p:cNvPr id="89091" name="Rectangle 2"/>
          <p:cNvSpPr>
            <a:spLocks noGrp="1" noRot="1" noChangeAspect="1" noChangeArrowheads="1" noTextEdit="1"/>
          </p:cNvSpPr>
          <p:nvPr>
            <p:ph type="sldImg"/>
          </p:nvPr>
        </p:nvSpPr>
        <p:spPr>
          <a:xfrm>
            <a:off x="1130300" y="674688"/>
            <a:ext cx="4597400" cy="3448050"/>
          </a:xfrm>
          <a:ln/>
        </p:spPr>
      </p:sp>
      <p:sp>
        <p:nvSpPr>
          <p:cNvPr id="89092" name="Rectangle 3"/>
          <p:cNvSpPr>
            <a:spLocks noGrp="1" noChangeArrowheads="1"/>
          </p:cNvSpPr>
          <p:nvPr>
            <p:ph type="body" idx="1"/>
          </p:nvPr>
        </p:nvSpPr>
        <p:spPr>
          <a:xfrm>
            <a:off x="914400" y="4346575"/>
            <a:ext cx="5029200" cy="4122738"/>
          </a:xfrm>
          <a:noFill/>
        </p:spPr>
        <p:txBody>
          <a:bodyPr lIns="91431" tIns="45716" rIns="91431" bIns="45716"/>
          <a:lstStyle/>
          <a:p>
            <a:pPr eaLnBrk="1" hangingPunct="1"/>
            <a:endParaRPr lang="tr-T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669B662E-4F22-4465-84F7-A0C841700F66}" type="slidenum">
              <a:rPr lang="tr-TR" sz="1200">
                <a:solidFill>
                  <a:schemeClr val="tx1"/>
                </a:solidFill>
                <a:latin typeface="Arial" charset="0"/>
              </a:rPr>
              <a:pPr/>
              <a:t>38</a:t>
            </a:fld>
            <a:endParaRPr lang="tr-TR" sz="1200">
              <a:solidFill>
                <a:schemeClr val="tx1"/>
              </a:solidFill>
              <a:latin typeface="Arial" charset="0"/>
            </a:endParaRPr>
          </a:p>
        </p:txBody>
      </p:sp>
      <p:sp>
        <p:nvSpPr>
          <p:cNvPr id="9011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599" tIns="45299" rIns="90599" bIns="45299" anchor="b"/>
          <a:lstStyle>
            <a:lvl1pPr defTabSz="906463">
              <a:defRPr sz="3200">
                <a:solidFill>
                  <a:schemeClr val="accent1"/>
                </a:solidFill>
                <a:latin typeface="Times New Roman" pitchFamily="18" charset="0"/>
              </a:defRPr>
            </a:lvl1pPr>
            <a:lvl2pPr marL="742950" indent="-285750" defTabSz="906463">
              <a:defRPr sz="3200">
                <a:solidFill>
                  <a:schemeClr val="accent1"/>
                </a:solidFill>
                <a:latin typeface="Times New Roman" pitchFamily="18" charset="0"/>
              </a:defRPr>
            </a:lvl2pPr>
            <a:lvl3pPr marL="1143000" indent="-228600" defTabSz="906463">
              <a:defRPr sz="3200">
                <a:solidFill>
                  <a:schemeClr val="accent1"/>
                </a:solidFill>
                <a:latin typeface="Times New Roman" pitchFamily="18" charset="0"/>
              </a:defRPr>
            </a:lvl3pPr>
            <a:lvl4pPr marL="1600200" indent="-228600" defTabSz="906463">
              <a:defRPr sz="3200">
                <a:solidFill>
                  <a:schemeClr val="accent1"/>
                </a:solidFill>
                <a:latin typeface="Times New Roman" pitchFamily="18" charset="0"/>
              </a:defRPr>
            </a:lvl4pPr>
            <a:lvl5pPr marL="2057400" indent="-228600" defTabSz="906463">
              <a:defRPr sz="3200">
                <a:solidFill>
                  <a:schemeClr val="accent1"/>
                </a:solidFill>
                <a:latin typeface="Times New Roman" pitchFamily="18" charset="0"/>
              </a:defRPr>
            </a:lvl5pPr>
            <a:lvl6pPr marL="2514600" indent="-228600" algn="ctr" defTabSz="906463" eaLnBrk="0" fontAlgn="base" hangingPunct="0">
              <a:spcBef>
                <a:spcPct val="0"/>
              </a:spcBef>
              <a:spcAft>
                <a:spcPct val="0"/>
              </a:spcAft>
              <a:defRPr sz="3200">
                <a:solidFill>
                  <a:schemeClr val="accent1"/>
                </a:solidFill>
                <a:latin typeface="Times New Roman" pitchFamily="18" charset="0"/>
              </a:defRPr>
            </a:lvl6pPr>
            <a:lvl7pPr marL="2971800" indent="-228600" algn="ctr" defTabSz="906463" eaLnBrk="0" fontAlgn="base" hangingPunct="0">
              <a:spcBef>
                <a:spcPct val="0"/>
              </a:spcBef>
              <a:spcAft>
                <a:spcPct val="0"/>
              </a:spcAft>
              <a:defRPr sz="3200">
                <a:solidFill>
                  <a:schemeClr val="accent1"/>
                </a:solidFill>
                <a:latin typeface="Times New Roman" pitchFamily="18" charset="0"/>
              </a:defRPr>
            </a:lvl7pPr>
            <a:lvl8pPr marL="3429000" indent="-228600" algn="ctr" defTabSz="906463" eaLnBrk="0" fontAlgn="base" hangingPunct="0">
              <a:spcBef>
                <a:spcPct val="0"/>
              </a:spcBef>
              <a:spcAft>
                <a:spcPct val="0"/>
              </a:spcAft>
              <a:defRPr sz="3200">
                <a:solidFill>
                  <a:schemeClr val="accent1"/>
                </a:solidFill>
                <a:latin typeface="Times New Roman" pitchFamily="18" charset="0"/>
              </a:defRPr>
            </a:lvl8pPr>
            <a:lvl9pPr marL="3886200" indent="-228600" algn="ctr" defTabSz="906463" eaLnBrk="0" fontAlgn="base" hangingPunct="0">
              <a:spcBef>
                <a:spcPct val="0"/>
              </a:spcBef>
              <a:spcAft>
                <a:spcPct val="0"/>
              </a:spcAft>
              <a:defRPr sz="3200">
                <a:solidFill>
                  <a:schemeClr val="accent1"/>
                </a:solidFill>
                <a:latin typeface="Times New Roman" pitchFamily="18" charset="0"/>
              </a:defRPr>
            </a:lvl9pPr>
          </a:lstStyle>
          <a:p>
            <a:pPr algn="r" eaLnBrk="1" hangingPunct="1"/>
            <a:fld id="{E2BF2747-25C3-4EA2-A219-B302D3D9FFD0}" type="slidenum">
              <a:rPr lang="tr-TR" sz="1200">
                <a:solidFill>
                  <a:schemeClr val="tx1"/>
                </a:solidFill>
                <a:latin typeface="Arial" charset="0"/>
                <a:cs typeface="Arial" charset="0"/>
              </a:rPr>
              <a:pPr algn="r" eaLnBrk="1" hangingPunct="1"/>
              <a:t>38</a:t>
            </a:fld>
            <a:endParaRPr lang="tr-TR" sz="1200">
              <a:solidFill>
                <a:schemeClr val="tx1"/>
              </a:solidFill>
              <a:latin typeface="Arial" charset="0"/>
              <a:cs typeface="Arial" charset="0"/>
            </a:endParaRPr>
          </a:p>
        </p:txBody>
      </p:sp>
      <p:sp>
        <p:nvSpPr>
          <p:cNvPr id="9011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1180" tIns="45590" rIns="91180" bIns="45590" anchor="b"/>
          <a:lstStyle>
            <a:lvl1pPr defTabSz="911225">
              <a:defRPr sz="3200">
                <a:solidFill>
                  <a:schemeClr val="accent1"/>
                </a:solidFill>
                <a:latin typeface="Times New Roman" pitchFamily="18" charset="0"/>
              </a:defRPr>
            </a:lvl1pPr>
            <a:lvl2pPr marL="742950" indent="-285750" defTabSz="911225">
              <a:defRPr sz="3200">
                <a:solidFill>
                  <a:schemeClr val="accent1"/>
                </a:solidFill>
                <a:latin typeface="Times New Roman" pitchFamily="18" charset="0"/>
              </a:defRPr>
            </a:lvl2pPr>
            <a:lvl3pPr marL="1143000" indent="-228600" defTabSz="911225">
              <a:defRPr sz="3200">
                <a:solidFill>
                  <a:schemeClr val="accent1"/>
                </a:solidFill>
                <a:latin typeface="Times New Roman" pitchFamily="18" charset="0"/>
              </a:defRPr>
            </a:lvl3pPr>
            <a:lvl4pPr marL="1600200" indent="-228600" defTabSz="911225">
              <a:defRPr sz="3200">
                <a:solidFill>
                  <a:schemeClr val="accent1"/>
                </a:solidFill>
                <a:latin typeface="Times New Roman" pitchFamily="18" charset="0"/>
              </a:defRPr>
            </a:lvl4pPr>
            <a:lvl5pPr marL="2057400" indent="-228600" defTabSz="911225">
              <a:defRPr sz="3200">
                <a:solidFill>
                  <a:schemeClr val="accent1"/>
                </a:solidFill>
                <a:latin typeface="Times New Roman" pitchFamily="18" charset="0"/>
              </a:defRPr>
            </a:lvl5pPr>
            <a:lvl6pPr marL="2514600" indent="-228600" algn="ctr" defTabSz="911225" eaLnBrk="0" fontAlgn="base" hangingPunct="0">
              <a:spcBef>
                <a:spcPct val="0"/>
              </a:spcBef>
              <a:spcAft>
                <a:spcPct val="0"/>
              </a:spcAft>
              <a:defRPr sz="3200">
                <a:solidFill>
                  <a:schemeClr val="accent1"/>
                </a:solidFill>
                <a:latin typeface="Times New Roman" pitchFamily="18" charset="0"/>
              </a:defRPr>
            </a:lvl6pPr>
            <a:lvl7pPr marL="2971800" indent="-228600" algn="ctr" defTabSz="911225" eaLnBrk="0" fontAlgn="base" hangingPunct="0">
              <a:spcBef>
                <a:spcPct val="0"/>
              </a:spcBef>
              <a:spcAft>
                <a:spcPct val="0"/>
              </a:spcAft>
              <a:defRPr sz="3200">
                <a:solidFill>
                  <a:schemeClr val="accent1"/>
                </a:solidFill>
                <a:latin typeface="Times New Roman" pitchFamily="18" charset="0"/>
              </a:defRPr>
            </a:lvl7pPr>
            <a:lvl8pPr marL="3429000" indent="-228600" algn="ctr" defTabSz="911225" eaLnBrk="0" fontAlgn="base" hangingPunct="0">
              <a:spcBef>
                <a:spcPct val="0"/>
              </a:spcBef>
              <a:spcAft>
                <a:spcPct val="0"/>
              </a:spcAft>
              <a:defRPr sz="3200">
                <a:solidFill>
                  <a:schemeClr val="accent1"/>
                </a:solidFill>
                <a:latin typeface="Times New Roman" pitchFamily="18" charset="0"/>
              </a:defRPr>
            </a:lvl8pPr>
            <a:lvl9pPr marL="3886200" indent="-228600" algn="ctr" defTabSz="911225" eaLnBrk="0" fontAlgn="base" hangingPunct="0">
              <a:spcBef>
                <a:spcPct val="0"/>
              </a:spcBef>
              <a:spcAft>
                <a:spcPct val="0"/>
              </a:spcAft>
              <a:defRPr sz="3200">
                <a:solidFill>
                  <a:schemeClr val="accent1"/>
                </a:solidFill>
                <a:latin typeface="Times New Roman" pitchFamily="18" charset="0"/>
              </a:defRPr>
            </a:lvl9pPr>
          </a:lstStyle>
          <a:p>
            <a:pPr algn="r"/>
            <a:fld id="{89975B71-2626-43CC-9675-2F9C53ECDCDF}" type="slidenum">
              <a:rPr lang="en-US" sz="1200">
                <a:solidFill>
                  <a:schemeClr val="tx1"/>
                </a:solidFill>
                <a:latin typeface="Arial" charset="0"/>
                <a:cs typeface="Arial" charset="0"/>
              </a:rPr>
              <a:pPr algn="r"/>
              <a:t>38</a:t>
            </a:fld>
            <a:endParaRPr lang="en-US" sz="1200">
              <a:solidFill>
                <a:schemeClr val="tx1"/>
              </a:solidFill>
              <a:latin typeface="Arial" charset="0"/>
              <a:cs typeface="Arial" charset="0"/>
            </a:endParaRPr>
          </a:p>
        </p:txBody>
      </p:sp>
      <p:sp>
        <p:nvSpPr>
          <p:cNvPr id="90117" name="Rectangle 2"/>
          <p:cNvSpPr>
            <a:spLocks noGrp="1" noRot="1" noChangeAspect="1" noChangeArrowheads="1" noTextEdit="1"/>
          </p:cNvSpPr>
          <p:nvPr>
            <p:ph type="sldImg"/>
          </p:nvPr>
        </p:nvSpPr>
        <p:spPr>
          <a:ln/>
        </p:spPr>
      </p:sp>
      <p:sp>
        <p:nvSpPr>
          <p:cNvPr id="90118" name="Rectangle 3"/>
          <p:cNvSpPr>
            <a:spLocks noGrp="1" noChangeArrowheads="1"/>
          </p:cNvSpPr>
          <p:nvPr>
            <p:ph type="body" idx="1"/>
          </p:nvPr>
        </p:nvSpPr>
        <p:spPr>
          <a:solidFill>
            <a:srgbClr val="FFFFFF"/>
          </a:solidFill>
          <a:ln>
            <a:solidFill>
              <a:srgbClr val="000000"/>
            </a:solidFill>
            <a:miter lim="800000"/>
            <a:headEnd/>
            <a:tailEnd/>
          </a:ln>
        </p:spPr>
        <p:txBody>
          <a:bodyPr lIns="91180" tIns="45590" rIns="91180" bIns="45590" anchor="ctr"/>
          <a:lstStyle/>
          <a:p>
            <a:pPr eaLnBrk="1" hangingPunct="1"/>
            <a:r>
              <a:rPr lang="tr-TR" smtClean="0"/>
              <a:t>THİS İS histological apperance of BONE MARROW TIISSUE STRUCTURE On average, bone marrow constitutes 4% of the total body mass of humans; in adults weighing 65 kg (143 lbs), bone marrow accounts for approximately 2.6 kg. MARROW TIISUUE CONSSIT OF PROCURSER AND PROGENITOR OF  CIRCULATING BLOOD CELLS. </a:t>
            </a:r>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D43F853D-AB87-4DF8-8040-1BC12C8C5BC7}" type="slidenum">
              <a:rPr lang="tr-TR" sz="1200">
                <a:solidFill>
                  <a:schemeClr val="tx1"/>
                </a:solidFill>
                <a:latin typeface="Arial" charset="0"/>
              </a:rPr>
              <a:pPr/>
              <a:t>39</a:t>
            </a:fld>
            <a:endParaRPr lang="tr-TR" sz="1200">
              <a:solidFill>
                <a:schemeClr val="tx1"/>
              </a:solidFill>
              <a:latin typeface="Arial" charset="0"/>
            </a:endParaRPr>
          </a:p>
        </p:txBody>
      </p:sp>
      <p:sp>
        <p:nvSpPr>
          <p:cNvPr id="9113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599" tIns="45299" rIns="90599" bIns="45299" anchor="b"/>
          <a:lstStyle>
            <a:lvl1pPr defTabSz="906463">
              <a:defRPr sz="3200">
                <a:solidFill>
                  <a:schemeClr val="accent1"/>
                </a:solidFill>
                <a:latin typeface="Times New Roman" pitchFamily="18" charset="0"/>
              </a:defRPr>
            </a:lvl1pPr>
            <a:lvl2pPr marL="742950" indent="-285750" defTabSz="906463">
              <a:defRPr sz="3200">
                <a:solidFill>
                  <a:schemeClr val="accent1"/>
                </a:solidFill>
                <a:latin typeface="Times New Roman" pitchFamily="18" charset="0"/>
              </a:defRPr>
            </a:lvl2pPr>
            <a:lvl3pPr marL="1143000" indent="-228600" defTabSz="906463">
              <a:defRPr sz="3200">
                <a:solidFill>
                  <a:schemeClr val="accent1"/>
                </a:solidFill>
                <a:latin typeface="Times New Roman" pitchFamily="18" charset="0"/>
              </a:defRPr>
            </a:lvl3pPr>
            <a:lvl4pPr marL="1600200" indent="-228600" defTabSz="906463">
              <a:defRPr sz="3200">
                <a:solidFill>
                  <a:schemeClr val="accent1"/>
                </a:solidFill>
                <a:latin typeface="Times New Roman" pitchFamily="18" charset="0"/>
              </a:defRPr>
            </a:lvl4pPr>
            <a:lvl5pPr marL="2057400" indent="-228600" defTabSz="906463">
              <a:defRPr sz="3200">
                <a:solidFill>
                  <a:schemeClr val="accent1"/>
                </a:solidFill>
                <a:latin typeface="Times New Roman" pitchFamily="18" charset="0"/>
              </a:defRPr>
            </a:lvl5pPr>
            <a:lvl6pPr marL="2514600" indent="-228600" algn="ctr" defTabSz="906463" eaLnBrk="0" fontAlgn="base" hangingPunct="0">
              <a:spcBef>
                <a:spcPct val="0"/>
              </a:spcBef>
              <a:spcAft>
                <a:spcPct val="0"/>
              </a:spcAft>
              <a:defRPr sz="3200">
                <a:solidFill>
                  <a:schemeClr val="accent1"/>
                </a:solidFill>
                <a:latin typeface="Times New Roman" pitchFamily="18" charset="0"/>
              </a:defRPr>
            </a:lvl6pPr>
            <a:lvl7pPr marL="2971800" indent="-228600" algn="ctr" defTabSz="906463" eaLnBrk="0" fontAlgn="base" hangingPunct="0">
              <a:spcBef>
                <a:spcPct val="0"/>
              </a:spcBef>
              <a:spcAft>
                <a:spcPct val="0"/>
              </a:spcAft>
              <a:defRPr sz="3200">
                <a:solidFill>
                  <a:schemeClr val="accent1"/>
                </a:solidFill>
                <a:latin typeface="Times New Roman" pitchFamily="18" charset="0"/>
              </a:defRPr>
            </a:lvl7pPr>
            <a:lvl8pPr marL="3429000" indent="-228600" algn="ctr" defTabSz="906463" eaLnBrk="0" fontAlgn="base" hangingPunct="0">
              <a:spcBef>
                <a:spcPct val="0"/>
              </a:spcBef>
              <a:spcAft>
                <a:spcPct val="0"/>
              </a:spcAft>
              <a:defRPr sz="3200">
                <a:solidFill>
                  <a:schemeClr val="accent1"/>
                </a:solidFill>
                <a:latin typeface="Times New Roman" pitchFamily="18" charset="0"/>
              </a:defRPr>
            </a:lvl8pPr>
            <a:lvl9pPr marL="3886200" indent="-228600" algn="ctr" defTabSz="906463" eaLnBrk="0" fontAlgn="base" hangingPunct="0">
              <a:spcBef>
                <a:spcPct val="0"/>
              </a:spcBef>
              <a:spcAft>
                <a:spcPct val="0"/>
              </a:spcAft>
              <a:defRPr sz="3200">
                <a:solidFill>
                  <a:schemeClr val="accent1"/>
                </a:solidFill>
                <a:latin typeface="Times New Roman" pitchFamily="18" charset="0"/>
              </a:defRPr>
            </a:lvl9pPr>
          </a:lstStyle>
          <a:p>
            <a:pPr algn="r" eaLnBrk="1" hangingPunct="1"/>
            <a:fld id="{5A355E69-AAAC-4B70-8000-26A37737E9C9}" type="slidenum">
              <a:rPr lang="tr-TR" sz="1200">
                <a:solidFill>
                  <a:schemeClr val="tx1"/>
                </a:solidFill>
                <a:latin typeface="Arial" charset="0"/>
                <a:cs typeface="Arial" charset="0"/>
              </a:rPr>
              <a:pPr algn="r" eaLnBrk="1" hangingPunct="1"/>
              <a:t>39</a:t>
            </a:fld>
            <a:endParaRPr lang="tr-TR" sz="1200">
              <a:solidFill>
                <a:schemeClr val="tx1"/>
              </a:solidFill>
              <a:latin typeface="Arial" charset="0"/>
              <a:cs typeface="Arial" charset="0"/>
            </a:endParaRPr>
          </a:p>
        </p:txBody>
      </p:sp>
      <p:sp>
        <p:nvSpPr>
          <p:cNvPr id="91140" name="1 Slayt Görüntüsü Yer Tutucusu"/>
          <p:cNvSpPr>
            <a:spLocks noGrp="1" noRot="1" noChangeAspect="1" noTextEdit="1"/>
          </p:cNvSpPr>
          <p:nvPr>
            <p:ph type="sldImg"/>
          </p:nvPr>
        </p:nvSpPr>
        <p:spPr>
          <a:ln/>
        </p:spPr>
      </p:sp>
      <p:sp>
        <p:nvSpPr>
          <p:cNvPr id="91141" name="2 Not Yer Tutucusu"/>
          <p:cNvSpPr>
            <a:spLocks noGrp="1"/>
          </p:cNvSpPr>
          <p:nvPr>
            <p:ph type="body" idx="1"/>
          </p:nvPr>
        </p:nvSpPr>
        <p:spPr>
          <a:noFill/>
        </p:spPr>
        <p:txBody>
          <a:bodyPr lIns="91180" tIns="45590" rIns="91180" bIns="45590" anchor="ctr"/>
          <a:lstStyle/>
          <a:p>
            <a:pPr eaLnBrk="1" hangingPunct="1"/>
            <a:r>
              <a:rPr lang="tr-TR" smtClean="0"/>
              <a:t>ON THE CLOSER EXAMNATİON OF BONE MARROW REVEAL PROCURCER CELLS OF ERYTROID AND MYELOİD LİNEAGE SUCH AS erytroblast, normoblast,immatur forms granular cels promyelocyt, myelocyt etc</a:t>
            </a:r>
          </a:p>
          <a:p>
            <a:pPr eaLnBrk="1" hangingPunct="1"/>
            <a:endParaRPr lang="tr-TR" smtClean="0"/>
          </a:p>
          <a:p>
            <a:pPr eaLnBrk="1" hangingPunct="1"/>
            <a:r>
              <a:rPr lang="tr-TR" b="1" smtClean="0"/>
              <a:t>Bone marrow is not only important for blood fabrication  also a vital element of the immune  system, as it produces lymphocytes </a:t>
            </a:r>
          </a:p>
          <a:p>
            <a:pPr eaLnBrk="1" hangingPunct="1"/>
            <a:endParaRPr lang="tr-TR" b="1" smtClean="0"/>
          </a:p>
          <a:p>
            <a:pPr eaLnBrk="1" hangingPunct="1"/>
            <a:r>
              <a:rPr lang="tr-TR" smtClean="0"/>
              <a:t>The bone marrow hematopoietic compartment produces approximately 500 billion cells per day that use the bone marrow vasculature as a conduit to the systemic circulation.1</a:t>
            </a:r>
          </a:p>
          <a:p>
            <a:pPr eaLnBrk="1" hangingPunct="1"/>
            <a:endParaRPr lang="en-US" smtClean="0"/>
          </a:p>
        </p:txBody>
      </p:sp>
      <p:sp>
        <p:nvSpPr>
          <p:cNvPr id="91142" name="3 Slayt Numarası Yer Tutucusu"/>
          <p:cNvSpPr txBox="1">
            <a:spLocks noGrp="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1180" tIns="45590" rIns="91180" bIns="45590" anchor="b"/>
          <a:lstStyle>
            <a:lvl1pPr defTabSz="911225">
              <a:defRPr sz="3200">
                <a:solidFill>
                  <a:schemeClr val="accent1"/>
                </a:solidFill>
                <a:latin typeface="Times New Roman" pitchFamily="18" charset="0"/>
              </a:defRPr>
            </a:lvl1pPr>
            <a:lvl2pPr marL="742950" indent="-285750" defTabSz="911225">
              <a:defRPr sz="3200">
                <a:solidFill>
                  <a:schemeClr val="accent1"/>
                </a:solidFill>
                <a:latin typeface="Times New Roman" pitchFamily="18" charset="0"/>
              </a:defRPr>
            </a:lvl2pPr>
            <a:lvl3pPr marL="1143000" indent="-228600" defTabSz="911225">
              <a:defRPr sz="3200">
                <a:solidFill>
                  <a:schemeClr val="accent1"/>
                </a:solidFill>
                <a:latin typeface="Times New Roman" pitchFamily="18" charset="0"/>
              </a:defRPr>
            </a:lvl3pPr>
            <a:lvl4pPr marL="1600200" indent="-228600" defTabSz="911225">
              <a:defRPr sz="3200">
                <a:solidFill>
                  <a:schemeClr val="accent1"/>
                </a:solidFill>
                <a:latin typeface="Times New Roman" pitchFamily="18" charset="0"/>
              </a:defRPr>
            </a:lvl4pPr>
            <a:lvl5pPr marL="2057400" indent="-228600" defTabSz="911225">
              <a:defRPr sz="3200">
                <a:solidFill>
                  <a:schemeClr val="accent1"/>
                </a:solidFill>
                <a:latin typeface="Times New Roman" pitchFamily="18" charset="0"/>
              </a:defRPr>
            </a:lvl5pPr>
            <a:lvl6pPr marL="2514600" indent="-228600" algn="ctr" defTabSz="911225" eaLnBrk="0" fontAlgn="base" hangingPunct="0">
              <a:spcBef>
                <a:spcPct val="0"/>
              </a:spcBef>
              <a:spcAft>
                <a:spcPct val="0"/>
              </a:spcAft>
              <a:defRPr sz="3200">
                <a:solidFill>
                  <a:schemeClr val="accent1"/>
                </a:solidFill>
                <a:latin typeface="Times New Roman" pitchFamily="18" charset="0"/>
              </a:defRPr>
            </a:lvl6pPr>
            <a:lvl7pPr marL="2971800" indent="-228600" algn="ctr" defTabSz="911225" eaLnBrk="0" fontAlgn="base" hangingPunct="0">
              <a:spcBef>
                <a:spcPct val="0"/>
              </a:spcBef>
              <a:spcAft>
                <a:spcPct val="0"/>
              </a:spcAft>
              <a:defRPr sz="3200">
                <a:solidFill>
                  <a:schemeClr val="accent1"/>
                </a:solidFill>
                <a:latin typeface="Times New Roman" pitchFamily="18" charset="0"/>
              </a:defRPr>
            </a:lvl7pPr>
            <a:lvl8pPr marL="3429000" indent="-228600" algn="ctr" defTabSz="911225" eaLnBrk="0" fontAlgn="base" hangingPunct="0">
              <a:spcBef>
                <a:spcPct val="0"/>
              </a:spcBef>
              <a:spcAft>
                <a:spcPct val="0"/>
              </a:spcAft>
              <a:defRPr sz="3200">
                <a:solidFill>
                  <a:schemeClr val="accent1"/>
                </a:solidFill>
                <a:latin typeface="Times New Roman" pitchFamily="18" charset="0"/>
              </a:defRPr>
            </a:lvl8pPr>
            <a:lvl9pPr marL="3886200" indent="-228600" algn="ctr" defTabSz="911225" eaLnBrk="0" fontAlgn="base" hangingPunct="0">
              <a:spcBef>
                <a:spcPct val="0"/>
              </a:spcBef>
              <a:spcAft>
                <a:spcPct val="0"/>
              </a:spcAft>
              <a:defRPr sz="3200">
                <a:solidFill>
                  <a:schemeClr val="accent1"/>
                </a:solidFill>
                <a:latin typeface="Times New Roman" pitchFamily="18" charset="0"/>
              </a:defRPr>
            </a:lvl9pPr>
          </a:lstStyle>
          <a:p>
            <a:pPr algn="r"/>
            <a:fld id="{E9449E34-38AA-407F-B2B2-082F0C68CE78}" type="slidenum">
              <a:rPr lang="en-US" sz="1200">
                <a:solidFill>
                  <a:schemeClr val="tx1"/>
                </a:solidFill>
                <a:latin typeface="Arial" charset="0"/>
                <a:cs typeface="Arial" charset="0"/>
              </a:rPr>
              <a:pPr algn="r"/>
              <a:t>39</a:t>
            </a:fld>
            <a:endParaRPr lang="en-US" sz="1200">
              <a:solidFill>
                <a:schemeClr val="tx1"/>
              </a:solidFill>
              <a:latin typeface="Arial" charset="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6984565A-5F3D-4F1F-8292-FC265F0C574E}" type="slidenum">
              <a:rPr lang="tr-TR" sz="1200">
                <a:solidFill>
                  <a:schemeClr val="tx1"/>
                </a:solidFill>
                <a:latin typeface="Arial" charset="0"/>
              </a:rPr>
              <a:pPr/>
              <a:t>40</a:t>
            </a:fld>
            <a:endParaRPr lang="tr-TR" sz="1200">
              <a:solidFill>
                <a:schemeClr val="tx1"/>
              </a:solidFill>
              <a:latin typeface="Arial" charset="0"/>
            </a:endParaRPr>
          </a:p>
        </p:txBody>
      </p:sp>
      <p:sp>
        <p:nvSpPr>
          <p:cNvPr id="92163" name="Rectangle 2"/>
          <p:cNvSpPr>
            <a:spLocks noGrp="1" noRot="1" noChangeAspect="1" noChangeArrowheads="1" noTextEdit="1"/>
          </p:cNvSpPr>
          <p:nvPr>
            <p:ph type="sldImg"/>
          </p:nvPr>
        </p:nvSpPr>
        <p:spPr>
          <a:xfrm>
            <a:off x="1141413" y="685800"/>
            <a:ext cx="4572000" cy="3429000"/>
          </a:xfrm>
          <a:ln/>
        </p:spPr>
      </p:sp>
      <p:sp>
        <p:nvSpPr>
          <p:cNvPr id="9216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42A31605-DCAB-4E94-81E6-882D4D36540E}" type="slidenum">
              <a:rPr lang="tr-TR" sz="1200">
                <a:solidFill>
                  <a:schemeClr val="tx1"/>
                </a:solidFill>
                <a:latin typeface="Arial" charset="0"/>
              </a:rPr>
              <a:pPr/>
              <a:t>41</a:t>
            </a:fld>
            <a:endParaRPr lang="tr-TR" sz="1200">
              <a:solidFill>
                <a:schemeClr val="tx1"/>
              </a:solidFill>
              <a:latin typeface="Arial"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r>
              <a:rPr lang="tr-TR" b="1" smtClean="0"/>
              <a:t>FROM THIS EARLY PROCURSOR CELLS DERİVES  THEIR MATURE AND FUNCTİONALLY ACTIVE FORMS</a:t>
            </a:r>
          </a:p>
          <a:p>
            <a:pPr eaLnBrk="1" hangingPunct="1"/>
            <a:endParaRPr lang="tr-TR" b="1" smtClean="0"/>
          </a:p>
          <a:p>
            <a:pPr eaLnBrk="1" hangingPunct="1"/>
            <a:r>
              <a:rPr lang="tr-TR" smtClean="0"/>
              <a:t>As  Eryrocytes are responsible from oxygen transport, granular cells and lyphocytes especially  manage cellulary and humorally  immuno-system. </a:t>
            </a:r>
          </a:p>
          <a:p>
            <a:pPr eaLnBrk="1" hangingPunct="1"/>
            <a:endParaRPr lang="tr-TR" smtClean="0"/>
          </a:p>
          <a:p>
            <a:pPr eaLnBrk="1" hangingPunct="1"/>
            <a:r>
              <a:rPr lang="tr-TR" smtClean="0"/>
              <a:t>On the ather hand platellets prevent life threating  hemorhagies.</a:t>
            </a:r>
          </a:p>
          <a:p>
            <a:pPr eaLnBrk="1" hangingPunct="1"/>
            <a:endParaRPr lang="tr-TR"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F609F5FE-9525-4CA9-A53B-99B8C80580B2}" type="slidenum">
              <a:rPr lang="tr-TR" sz="1200">
                <a:solidFill>
                  <a:schemeClr val="tx1"/>
                </a:solidFill>
                <a:latin typeface="Arial" charset="0"/>
              </a:rPr>
              <a:pPr/>
              <a:t>42</a:t>
            </a:fld>
            <a:endParaRPr lang="tr-TR" sz="1200">
              <a:solidFill>
                <a:schemeClr val="tx1"/>
              </a:solidFill>
              <a:latin typeface="Arial" charset="0"/>
            </a:endParaRPr>
          </a:p>
        </p:txBody>
      </p:sp>
      <p:sp>
        <p:nvSpPr>
          <p:cNvPr id="96259" name="Rectangle 2"/>
          <p:cNvSpPr>
            <a:spLocks noGrp="1" noRot="1" noChangeAspect="1" noChangeArrowheads="1" noTextEdit="1"/>
          </p:cNvSpPr>
          <p:nvPr>
            <p:ph type="sldImg"/>
          </p:nvPr>
        </p:nvSpPr>
        <p:spPr>
          <a:xfrm>
            <a:off x="1141413" y="685800"/>
            <a:ext cx="4572000" cy="3429000"/>
          </a:xfrm>
          <a:ln/>
        </p:spPr>
      </p:sp>
      <p:sp>
        <p:nvSpPr>
          <p:cNvPr id="96260" name="Rectangle 3"/>
          <p:cNvSpPr>
            <a:spLocks noGrp="1" noChangeArrowheads="1"/>
          </p:cNvSpPr>
          <p:nvPr>
            <p:ph type="body" idx="1"/>
          </p:nvPr>
        </p:nvSpPr>
        <p:spPr>
          <a:xfrm>
            <a:off x="914400" y="4343400"/>
            <a:ext cx="4800600" cy="3886200"/>
          </a:xfrm>
          <a:noFill/>
        </p:spPr>
        <p:txBody>
          <a:bodyPr/>
          <a:lstStyle/>
          <a:p>
            <a:pPr eaLnBrk="1" hangingPunct="1"/>
            <a:endParaRPr lang="tr-TR" smtClean="0"/>
          </a:p>
          <a:p>
            <a:pPr eaLnBrk="1" hangingPunct="1"/>
            <a:r>
              <a:rPr lang="en-US" b="1" smtClean="0"/>
              <a:t>In 1985, a major advance was made</a:t>
            </a:r>
            <a:r>
              <a:rPr lang="tr-TR" b="1" smtClean="0"/>
              <a:t> </a:t>
            </a:r>
            <a:r>
              <a:rPr lang="en-US" b="1" smtClean="0"/>
              <a:t>with the discovery of a monoclonal antibody which</a:t>
            </a:r>
            <a:r>
              <a:rPr lang="tr-TR" b="1" smtClean="0"/>
              <a:t> </a:t>
            </a:r>
            <a:r>
              <a:rPr lang="en-US" b="1" smtClean="0"/>
              <a:t>bound a cell-surface moiety on all hematopoietic progenitors.</a:t>
            </a:r>
            <a:endParaRPr lang="tr-TR" b="1" smtClean="0"/>
          </a:p>
          <a:p>
            <a:pPr eaLnBrk="1" hangingPunct="1"/>
            <a:endParaRPr lang="tr-TR" b="1" smtClean="0"/>
          </a:p>
          <a:p>
            <a:pPr eaLnBrk="1" hangingPunct="1"/>
            <a:endParaRPr lang="tr-TR" smtClean="0"/>
          </a:p>
          <a:p>
            <a:pPr eaLnBrk="1" hangingPunct="1"/>
            <a:r>
              <a:rPr lang="en-US" smtClean="0"/>
              <a:t> Subsequently designated as CD34, this</a:t>
            </a:r>
            <a:r>
              <a:rPr lang="tr-TR" smtClean="0"/>
              <a:t> </a:t>
            </a:r>
            <a:r>
              <a:rPr lang="en-US" smtClean="0"/>
              <a:t>molecule remains the only phenotypic marker that identifies early hematopoietic cells. </a:t>
            </a:r>
            <a:endParaRPr lang="tr-TR" smtClean="0"/>
          </a:p>
          <a:p>
            <a:pPr eaLnBrk="1" hangingPunct="1"/>
            <a:endParaRPr lang="tr-TR" smtClean="0"/>
          </a:p>
          <a:p>
            <a:pPr eaLnBrk="1" hangingPunct="1"/>
            <a:r>
              <a:rPr lang="en-US" smtClean="0"/>
              <a:t>Approximately 0.1% of normal peripheral blood mononuclear cells and 1% to 4% of human bone marrow cells</a:t>
            </a:r>
            <a:r>
              <a:rPr lang="tr-TR" smtClean="0"/>
              <a:t>   </a:t>
            </a:r>
            <a:r>
              <a:rPr lang="en-US" smtClean="0"/>
              <a:t>express the CD34 antigen.</a:t>
            </a:r>
            <a:endParaRPr lang="tr-TR" smtClean="0"/>
          </a:p>
          <a:p>
            <a:pPr eaLnBrk="1" hangingPunct="1"/>
            <a:endParaRPr lang="tr-TR" smtClean="0"/>
          </a:p>
          <a:p>
            <a:pPr eaLnBrk="1" hangingPunct="1"/>
            <a:r>
              <a:rPr lang="en-US" smtClean="0"/>
              <a:t> The identification and characterization of CD34+ hematopoietic stem cells</a:t>
            </a:r>
            <a:r>
              <a:rPr lang="tr-TR" smtClean="0"/>
              <a:t> </a:t>
            </a:r>
            <a:r>
              <a:rPr lang="en-US" smtClean="0"/>
              <a:t>has opened new fields of research, and has become a major interest for both biological and clinical</a:t>
            </a:r>
          </a:p>
          <a:p>
            <a:pPr eaLnBrk="1" hangingPunct="1"/>
            <a:r>
              <a:rPr lang="en-US" smtClean="0"/>
              <a:t>research. </a:t>
            </a:r>
          </a:p>
          <a:p>
            <a:pPr eaLnBrk="1" hangingPunct="1"/>
            <a:endParaRPr lang="en-US" smtClean="0"/>
          </a:p>
          <a:p>
            <a:pPr eaLnBrk="1" hangingPunct="1"/>
            <a:r>
              <a:rPr lang="en-US" smtClean="0"/>
              <a:t>Interestingly, some CD34 monoclonal antibodies (such as Immu-133, see</a:t>
            </a:r>
          </a:p>
          <a:p>
            <a:pPr eaLnBrk="1" hangingPunct="1"/>
            <a:r>
              <a:rPr lang="en-US" smtClean="0"/>
              <a:t>below) can induce homotypic cell adhesion in CD34+ cell lines.</a:t>
            </a:r>
          </a:p>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F74653FB-50B2-4F37-9273-29D909A53E7B}" type="slidenum">
              <a:rPr lang="tr-TR" sz="1200">
                <a:solidFill>
                  <a:schemeClr val="tx1"/>
                </a:solidFill>
                <a:latin typeface="Arial" charset="0"/>
              </a:rPr>
              <a:pPr/>
              <a:t>43</a:t>
            </a:fld>
            <a:endParaRPr lang="tr-TR" sz="1200">
              <a:solidFill>
                <a:schemeClr val="tx1"/>
              </a:solidFill>
              <a:latin typeface="Arial"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xfrm>
            <a:off x="685800" y="4343400"/>
            <a:ext cx="5486400" cy="4114800"/>
          </a:xfrm>
          <a:noFill/>
        </p:spPr>
        <p:txBody>
          <a:bodyPr/>
          <a:lstStyle/>
          <a:p>
            <a:pPr eaLnBrk="1" hangingPunct="1"/>
            <a:endParaRPr lang="tr-TR" b="1" smtClean="0"/>
          </a:p>
          <a:p>
            <a:pPr eaLnBrk="1" hangingPunct="1">
              <a:spcBef>
                <a:spcPct val="0"/>
              </a:spcBef>
            </a:pPr>
            <a:r>
              <a:rPr lang="tr-TR" b="1" smtClean="0"/>
              <a:t>THOMAS' WORK SHOWED THAT BONE MARROW CELLS İNFUSED İNTRAVENOUSLY COULD REPOPULATE THE BONE MARROW AND PRODUCE NEW BLOOD CELLS.</a:t>
            </a:r>
          </a:p>
          <a:p>
            <a:pPr eaLnBrk="1" hangingPunct="1"/>
            <a:endParaRPr lang="tr-TR" b="1" smtClean="0"/>
          </a:p>
          <a:p>
            <a:pPr eaLnBrk="1" hangingPunct="1"/>
            <a:endParaRPr lang="tr-TR" b="1" smtClean="0"/>
          </a:p>
          <a:p>
            <a:pPr eaLnBrk="1" hangingPunct="1"/>
            <a:r>
              <a:rPr lang="tr-TR" b="1" smtClean="0"/>
              <a:t>Stem cell transplantation was pioneered using bone-marrow-derived stem cells by a team at the Fred Hutchinson Cancer Research Center from the 1950s through the 1970s led by E. Donnall Thomas, whose work was later recognized with a Nobel Prize in Physiology or Medicine. His work also reduced the likelihood of developing a life-threatening complication called graft-versus-host disease.10</a:t>
            </a:r>
          </a:p>
          <a:p>
            <a:pPr eaLnBrk="1" hangingPunct="1"/>
            <a:endParaRPr lang="tr-TR" b="1"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6218FD96-9EDB-4032-B968-B725A6F9C45D}" type="slidenum">
              <a:rPr lang="tr-TR" sz="1200">
                <a:solidFill>
                  <a:schemeClr val="tx1"/>
                </a:solidFill>
                <a:latin typeface="Arial" charset="0"/>
              </a:rPr>
              <a:pPr/>
              <a:t>45</a:t>
            </a:fld>
            <a:endParaRPr lang="tr-TR" sz="1200">
              <a:solidFill>
                <a:schemeClr val="tx1"/>
              </a:solidFill>
              <a:latin typeface="Arial"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eaLnBrk="1" hangingPunct="1"/>
            <a:endParaRPr lang="tr-TR" b="1" smtClean="0"/>
          </a:p>
          <a:p>
            <a:pPr eaLnBrk="1" hangingPunct="1"/>
            <a:endParaRPr lang="tr-TR" b="1" smtClean="0"/>
          </a:p>
          <a:p>
            <a:pPr eaLnBrk="1" hangingPunct="1"/>
            <a:endParaRPr lang="tr-TR" b="1" smtClean="0"/>
          </a:p>
          <a:p>
            <a:pPr eaLnBrk="1" hangingPunct="1"/>
            <a:r>
              <a:rPr lang="tr-TR" b="1" smtClean="0"/>
              <a:t>A special needle is placed through the skin into the marrow cavity of the hipbone, where stem cells and blood are aspirated. </a:t>
            </a:r>
          </a:p>
          <a:p>
            <a:pPr eaLnBrk="1" hangingPunct="1"/>
            <a:endParaRPr lang="tr-TR" b="1" smtClean="0"/>
          </a:p>
          <a:p>
            <a:pPr eaLnBrk="1" hangingPunct="1"/>
            <a:endParaRPr lang="tr-TR" b="1" smtClean="0"/>
          </a:p>
          <a:p>
            <a:pPr eaLnBrk="1" hangingPunct="1"/>
            <a:r>
              <a:rPr lang="tr-TR" b="1" smtClean="0"/>
              <a:t>Two or three skin punctures are made on each rear hipbone.</a:t>
            </a:r>
            <a:r>
              <a:rPr lang="tr-TR" smtClean="0"/>
              <a:t>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801A67FA-EC1D-414C-B0A8-AC90AF352018}" type="slidenum">
              <a:rPr lang="tr-TR" sz="1200">
                <a:solidFill>
                  <a:schemeClr val="tx1"/>
                </a:solidFill>
                <a:latin typeface="Arial" charset="0"/>
              </a:rPr>
              <a:pPr/>
              <a:t>46</a:t>
            </a:fld>
            <a:endParaRPr lang="tr-TR" sz="1200">
              <a:solidFill>
                <a:schemeClr val="tx1"/>
              </a:solidFill>
              <a:latin typeface="Arial"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pPr eaLnBrk="1" hangingPunct="1"/>
            <a:r>
              <a:rPr lang="en-US" smtClean="0"/>
              <a:t>1986 with the discovery of GCSF, stem cell harvest new era. Along this perod  GCSF mobilastion as safe as aspirtion and easier more acceptable, chemothrppy lso increase periphral blood CD34 levels 30 fold , with the gcsf 150-to 200 fold cd increase at the day of apheresis</a:t>
            </a:r>
          </a:p>
          <a:p>
            <a:pPr eaLnBrk="1" hangingPunct="1"/>
            <a:endParaRPr lang="tr-TR"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9C2B7C40-58C9-4C37-AADA-32F5093129A6}" type="slidenum">
              <a:rPr lang="tr-TR" sz="1200">
                <a:solidFill>
                  <a:schemeClr val="tx1"/>
                </a:solidFill>
                <a:latin typeface="Arial" charset="0"/>
              </a:rPr>
              <a:pPr/>
              <a:t>47</a:t>
            </a:fld>
            <a:endParaRPr lang="tr-TR" sz="1200">
              <a:solidFill>
                <a:schemeClr val="tx1"/>
              </a:solidFill>
              <a:latin typeface="Arial" charset="0"/>
            </a:endParaRPr>
          </a:p>
        </p:txBody>
      </p:sp>
      <p:sp>
        <p:nvSpPr>
          <p:cNvPr id="100355" name="Rectangle 2"/>
          <p:cNvSpPr>
            <a:spLocks noGrp="1" noRot="1" noChangeAspect="1" noChangeArrowheads="1" noTextEdit="1"/>
          </p:cNvSpPr>
          <p:nvPr>
            <p:ph type="sldImg"/>
          </p:nvPr>
        </p:nvSpPr>
        <p:spPr>
          <a:xfrm>
            <a:off x="1141413" y="685800"/>
            <a:ext cx="4572000" cy="3429000"/>
          </a:xfrm>
          <a:ln/>
        </p:spPr>
      </p:sp>
      <p:sp>
        <p:nvSpPr>
          <p:cNvPr id="10035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48BBEEE3-3B9D-46DD-84CB-4FB4879B10E2}" type="slidenum">
              <a:rPr lang="tr-TR" sz="1200">
                <a:solidFill>
                  <a:schemeClr val="tx1"/>
                </a:solidFill>
                <a:latin typeface="Arial" charset="0"/>
              </a:rPr>
              <a:pPr/>
              <a:t>48</a:t>
            </a:fld>
            <a:endParaRPr lang="tr-TR" sz="1200">
              <a:solidFill>
                <a:schemeClr val="tx1"/>
              </a:solidFill>
              <a:latin typeface="Arial"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xfrm>
            <a:off x="685800" y="4343400"/>
            <a:ext cx="5486400" cy="4114800"/>
          </a:xfrm>
          <a:noFill/>
        </p:spPr>
        <p:txBody>
          <a:bodyPr/>
          <a:lstStyle/>
          <a:p>
            <a:pPr eaLnBrk="1" hangingPunct="1"/>
            <a:r>
              <a:rPr lang="tr-TR" sz="1000" smtClean="0"/>
              <a:t>Autologous HSCT requires the extraction (</a:t>
            </a:r>
            <a:r>
              <a:rPr lang="tr-TR" sz="1000" smtClean="0">
                <a:hlinkClick r:id="rId3" tooltip="Apheresis"/>
              </a:rPr>
              <a:t>apheresis</a:t>
            </a:r>
            <a:r>
              <a:rPr lang="tr-TR" sz="1000" smtClean="0"/>
              <a:t>) of haematopoietic stem cells (HSC) from the patient and storage of the harvested cells in a freezer. The patient is then treated with high-dose </a:t>
            </a:r>
            <a:r>
              <a:rPr lang="tr-TR" sz="1000" smtClean="0">
                <a:hlinkClick r:id="rId4" tooltip="Chemotherapy"/>
              </a:rPr>
              <a:t>chemotherapy</a:t>
            </a:r>
            <a:r>
              <a:rPr lang="tr-TR" sz="1000" smtClean="0"/>
              <a:t> with or without </a:t>
            </a:r>
            <a:r>
              <a:rPr lang="tr-TR" sz="1000" smtClean="0">
                <a:hlinkClick r:id="rId5" tooltip="Radiotherapy"/>
              </a:rPr>
              <a:t>radiotherapy</a:t>
            </a:r>
            <a:r>
              <a:rPr lang="tr-TR" sz="1000" smtClean="0"/>
              <a:t> with the intention of eradicating the patient's malignant cell population at the cost of partial or complete </a:t>
            </a:r>
            <a:r>
              <a:rPr lang="tr-TR" sz="1000" smtClean="0">
                <a:hlinkClick r:id="rId6" tooltip="Bone marrow"/>
              </a:rPr>
              <a:t>bone marrow</a:t>
            </a:r>
            <a:r>
              <a:rPr lang="tr-TR" sz="1000" smtClean="0"/>
              <a:t> ablation (destruction of patient's bone marrow function to grow new blood cells). The patient's own stored stem cells are then returned to his/her body, where they replace destroyed tissue and resume the patient's normal blood cell production </a:t>
            </a:r>
          </a:p>
          <a:p>
            <a:pPr eaLnBrk="1" hangingPunct="1"/>
            <a:endParaRPr lang="tr-TR" sz="1000" smtClean="0"/>
          </a:p>
          <a:p>
            <a:pPr eaLnBrk="1" hangingPunct="1"/>
            <a:r>
              <a:rPr lang="tr-TR" sz="1000" b="1" smtClean="0"/>
              <a:t>Allogeneic HSCT involves two people: the (healthy) donor and the (patient) recipient. Allogeneic HSC donors must have a tissue (</a:t>
            </a:r>
            <a:r>
              <a:rPr lang="tr-TR" sz="1000" b="1" smtClean="0">
                <a:hlinkClick r:id="rId7" tooltip="Human leukocyte antigen"/>
              </a:rPr>
              <a:t>HLA</a:t>
            </a:r>
            <a:r>
              <a:rPr lang="tr-TR" sz="1000" b="1" smtClean="0"/>
              <a:t>) type that matches the recipient. Matching is performed on the basis of variability at three or more </a:t>
            </a:r>
            <a:r>
              <a:rPr lang="tr-TR" sz="1000" b="1" smtClean="0">
                <a:hlinkClick r:id="rId8" tooltip="Locus (genetics)"/>
              </a:rPr>
              <a:t>loci</a:t>
            </a:r>
            <a:r>
              <a:rPr lang="tr-TR" sz="1000" b="1" smtClean="0"/>
              <a:t> of the HLA gene, and a perfect match at these loci is preferred. Even if there is a good match at these critical alleles, the recipient will require </a:t>
            </a:r>
            <a:r>
              <a:rPr lang="tr-TR" sz="1000" b="1" smtClean="0">
                <a:hlinkClick r:id="rId9" tooltip="Immunosuppression"/>
              </a:rPr>
              <a:t>immunosuppressive</a:t>
            </a:r>
            <a:r>
              <a:rPr lang="tr-TR" sz="1000" b="1" smtClean="0"/>
              <a:t> medications to mitigate </a:t>
            </a:r>
            <a:r>
              <a:rPr lang="tr-TR" sz="1000" b="1" smtClean="0">
                <a:hlinkClick r:id="rId10" tooltip="Graft-versus-host disease"/>
              </a:rPr>
              <a:t>graft-versus-host disease</a:t>
            </a:r>
            <a:r>
              <a:rPr lang="tr-TR" sz="1000" b="1" smtClean="0"/>
              <a:t> </a:t>
            </a:r>
          </a:p>
          <a:p>
            <a:pPr eaLnBrk="1" hangingPunct="1"/>
            <a:endParaRPr lang="tr-TR" sz="1000" b="1" smtClean="0"/>
          </a:p>
          <a:p>
            <a:pPr eaLnBrk="1" hangingPunct="1"/>
            <a:r>
              <a:rPr lang="tr-TR" sz="1000" smtClean="0"/>
              <a:t>Umbilical cord blood is obtained when a mother donates her infant's </a:t>
            </a:r>
            <a:r>
              <a:rPr lang="tr-TR" sz="1000" smtClean="0">
                <a:hlinkClick r:id="rId11" tooltip="Umbilical cord"/>
              </a:rPr>
              <a:t>umbilical cord</a:t>
            </a:r>
            <a:r>
              <a:rPr lang="tr-TR" sz="1000" smtClean="0"/>
              <a:t> and </a:t>
            </a:r>
            <a:r>
              <a:rPr lang="tr-TR" sz="1000" smtClean="0">
                <a:hlinkClick r:id="rId12" tooltip="Placenta"/>
              </a:rPr>
              <a:t>placenta</a:t>
            </a:r>
            <a:r>
              <a:rPr lang="tr-TR" sz="1000" smtClean="0"/>
              <a:t> after birth. </a:t>
            </a:r>
            <a:r>
              <a:rPr lang="tr-TR" sz="1000" smtClean="0">
                <a:hlinkClick r:id="rId13" tooltip="Cord blood"/>
              </a:rPr>
              <a:t>Cord blood</a:t>
            </a:r>
            <a:r>
              <a:rPr lang="tr-TR" sz="1000" smtClean="0"/>
              <a:t> has a higher concentration of HSC than is normally found in adult blood. However, the small quantity of blood obtained from an umbilical cord (typically about 50 mL) makes it more suitable for transplantation into small children than into adults. Newer techniques using ex-vivo expansion of cord blood units or the use of two cord blood units from different donors are being explored to allow cord blood transplants to be used in adults.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fld id="{EC891462-2FC8-41FF-ABA4-7B7F9A2B72BD}" type="slidenum">
              <a:rPr lang="tr-TR" sz="1200">
                <a:solidFill>
                  <a:schemeClr val="tx1"/>
                </a:solidFill>
                <a:latin typeface="Arial" charset="0"/>
              </a:rPr>
              <a:pPr/>
              <a:t>49</a:t>
            </a:fld>
            <a:endParaRPr lang="tr-TR" sz="1200">
              <a:solidFill>
                <a:schemeClr val="tx1"/>
              </a:solidFill>
              <a:latin typeface="Arial" charset="0"/>
            </a:endParaRPr>
          </a:p>
        </p:txBody>
      </p:sp>
      <p:sp>
        <p:nvSpPr>
          <p:cNvPr id="102403" name="Rectangle 2"/>
          <p:cNvSpPr>
            <a:spLocks noGrp="1" noRot="1" noChangeAspect="1" noChangeArrowheads="1" noTextEdit="1"/>
          </p:cNvSpPr>
          <p:nvPr>
            <p:ph type="sldImg"/>
          </p:nvPr>
        </p:nvSpPr>
        <p:spPr>
          <a:xfrm>
            <a:off x="1141413" y="685800"/>
            <a:ext cx="4572000" cy="3429000"/>
          </a:xfrm>
          <a:ln/>
        </p:spPr>
      </p:sp>
      <p:sp>
        <p:nvSpPr>
          <p:cNvPr id="102404" name="Rectangle 3"/>
          <p:cNvSpPr>
            <a:spLocks noGrp="1" noChangeArrowheads="1"/>
          </p:cNvSpPr>
          <p:nvPr>
            <p:ph type="body" idx="1"/>
          </p:nvPr>
        </p:nvSpPr>
        <p:spPr>
          <a:noFill/>
        </p:spPr>
        <p:txBody>
          <a:bodyPr/>
          <a:lstStyle/>
          <a:p>
            <a:pPr eaLnBrk="1" hangingPunct="1"/>
            <a:r>
              <a:rPr lang="en-US" smtClean="0"/>
              <a:t>High dose chemotherapy has been tried and shown to be successful in a number of tumors.  Mostly what we call liquid tumors such as lymphomas, leukemias and some conditions that are  regarded as pre-leukemic.  Some solid tumors have also been shown to be responsive to high dose chemotherapy, such as ovarian tumors, testicular tumors . Studies have shown that breast cancer treated with high dose chemotherapy did not show an advantage when compared with patients treated with regular chemotherapy. So the number of transplants for breast cancer has significantly decreased.</a:t>
            </a:r>
            <a:endParaRPr lang="tr-TR" smtClean="0"/>
          </a:p>
          <a:p>
            <a:pPr eaLnBrk="1" hangingPunct="1"/>
            <a:r>
              <a:rPr lang="en-US" smtClean="0"/>
              <a:t>Some otherconditions for which bone marrow transplant is performed, includes some metabolic conditions for which BM cells can  correct an metabolic condition, such as deficiency of an enzyme, or an error in the manufacture of hemoglobin, such as thalassemia and Sickle cell disease. Transplant is not routine in most of these cases, but only a last resort.</a:t>
            </a:r>
          </a:p>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6"/>
          <p:cNvSpPr>
            <a:spLocks noGrp="1" noChangeArrowheads="1"/>
          </p:cNvSpPr>
          <p:nvPr>
            <p:ph type="sldNum" sz="quarter" idx="11"/>
          </p:nvPr>
        </p:nvSpPr>
        <p:spPr>
          <a:ln/>
        </p:spPr>
        <p:txBody>
          <a:bodyPr/>
          <a:lstStyle>
            <a:lvl1pPr>
              <a:defRPr/>
            </a:lvl1pPr>
          </a:lstStyle>
          <a:p>
            <a:pPr>
              <a:defRPr/>
            </a:pPr>
            <a:fld id="{62F39DB1-3BC7-468A-8FA1-505AFEB1F883}" type="slidenum">
              <a:rPr lang="tr-TR"/>
              <a:pPr>
                <a:defRPr/>
              </a:pPr>
              <a:t>‹#›</a:t>
            </a:fld>
            <a:endParaRPr lang="tr-TR"/>
          </a:p>
        </p:txBody>
      </p:sp>
    </p:spTree>
    <p:extLst>
      <p:ext uri="{BB962C8B-B14F-4D97-AF65-F5344CB8AC3E}">
        <p14:creationId xmlns="" xmlns:p14="http://schemas.microsoft.com/office/powerpoint/2010/main" val="3376521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6"/>
          <p:cNvSpPr>
            <a:spLocks noGrp="1" noChangeArrowheads="1"/>
          </p:cNvSpPr>
          <p:nvPr>
            <p:ph type="sldNum" sz="quarter" idx="11"/>
          </p:nvPr>
        </p:nvSpPr>
        <p:spPr>
          <a:ln/>
        </p:spPr>
        <p:txBody>
          <a:bodyPr/>
          <a:lstStyle>
            <a:lvl1pPr>
              <a:defRPr/>
            </a:lvl1pPr>
          </a:lstStyle>
          <a:p>
            <a:pPr>
              <a:defRPr/>
            </a:pPr>
            <a:fld id="{20667EB5-57C2-4D2F-9870-5AACC2331497}" type="slidenum">
              <a:rPr lang="tr-TR"/>
              <a:pPr>
                <a:defRPr/>
              </a:pPr>
              <a:t>‹#›</a:t>
            </a:fld>
            <a:endParaRPr lang="tr-TR"/>
          </a:p>
        </p:txBody>
      </p:sp>
    </p:spTree>
    <p:extLst>
      <p:ext uri="{BB962C8B-B14F-4D97-AF65-F5344CB8AC3E}">
        <p14:creationId xmlns="" xmlns:p14="http://schemas.microsoft.com/office/powerpoint/2010/main" val="2203864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6"/>
          <p:cNvSpPr>
            <a:spLocks noGrp="1" noChangeArrowheads="1"/>
          </p:cNvSpPr>
          <p:nvPr>
            <p:ph type="sldNum" sz="quarter" idx="11"/>
          </p:nvPr>
        </p:nvSpPr>
        <p:spPr>
          <a:ln/>
        </p:spPr>
        <p:txBody>
          <a:bodyPr/>
          <a:lstStyle>
            <a:lvl1pPr>
              <a:defRPr/>
            </a:lvl1pPr>
          </a:lstStyle>
          <a:p>
            <a:pPr>
              <a:defRPr/>
            </a:pPr>
            <a:fld id="{2E0E8C9C-8DB3-458C-8A9A-BE486016ABB1}" type="slidenum">
              <a:rPr lang="tr-TR"/>
              <a:pPr>
                <a:defRPr/>
              </a:pPr>
              <a:t>‹#›</a:t>
            </a:fld>
            <a:endParaRPr lang="tr-TR"/>
          </a:p>
        </p:txBody>
      </p:sp>
    </p:spTree>
    <p:extLst>
      <p:ext uri="{BB962C8B-B14F-4D97-AF65-F5344CB8AC3E}">
        <p14:creationId xmlns="" xmlns:p14="http://schemas.microsoft.com/office/powerpoint/2010/main" val="321183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6"/>
          <p:cNvSpPr>
            <a:spLocks noGrp="1" noChangeArrowheads="1"/>
          </p:cNvSpPr>
          <p:nvPr>
            <p:ph type="sldNum" sz="quarter" idx="11"/>
          </p:nvPr>
        </p:nvSpPr>
        <p:spPr>
          <a:ln/>
        </p:spPr>
        <p:txBody>
          <a:bodyPr/>
          <a:lstStyle>
            <a:lvl1pPr>
              <a:defRPr/>
            </a:lvl1pPr>
          </a:lstStyle>
          <a:p>
            <a:pPr>
              <a:defRPr/>
            </a:pPr>
            <a:fld id="{D4E9DE89-6252-4C6D-9183-3EB249FCB3CD}" type="slidenum">
              <a:rPr lang="tr-TR"/>
              <a:pPr>
                <a:defRPr/>
              </a:pPr>
              <a:t>‹#›</a:t>
            </a:fld>
            <a:endParaRPr lang="tr-TR"/>
          </a:p>
        </p:txBody>
      </p:sp>
    </p:spTree>
    <p:extLst>
      <p:ext uri="{BB962C8B-B14F-4D97-AF65-F5344CB8AC3E}">
        <p14:creationId xmlns="" xmlns:p14="http://schemas.microsoft.com/office/powerpoint/2010/main" val="2566413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6"/>
          <p:cNvSpPr>
            <a:spLocks noGrp="1" noChangeArrowheads="1"/>
          </p:cNvSpPr>
          <p:nvPr>
            <p:ph type="sldNum" sz="quarter" idx="11"/>
          </p:nvPr>
        </p:nvSpPr>
        <p:spPr>
          <a:ln/>
        </p:spPr>
        <p:txBody>
          <a:bodyPr/>
          <a:lstStyle>
            <a:lvl1pPr>
              <a:defRPr/>
            </a:lvl1pPr>
          </a:lstStyle>
          <a:p>
            <a:pPr>
              <a:defRPr/>
            </a:pPr>
            <a:fld id="{340FEE01-1F83-4136-A797-78A6EE526EE5}" type="slidenum">
              <a:rPr lang="tr-TR"/>
              <a:pPr>
                <a:defRPr/>
              </a:pPr>
              <a:t>‹#›</a:t>
            </a:fld>
            <a:endParaRPr lang="tr-TR"/>
          </a:p>
        </p:txBody>
      </p:sp>
    </p:spTree>
    <p:extLst>
      <p:ext uri="{BB962C8B-B14F-4D97-AF65-F5344CB8AC3E}">
        <p14:creationId xmlns="" xmlns:p14="http://schemas.microsoft.com/office/powerpoint/2010/main" val="990379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6"/>
          <p:cNvSpPr>
            <a:spLocks noGrp="1" noChangeArrowheads="1"/>
          </p:cNvSpPr>
          <p:nvPr>
            <p:ph type="sldNum" sz="quarter" idx="11"/>
          </p:nvPr>
        </p:nvSpPr>
        <p:spPr>
          <a:ln/>
        </p:spPr>
        <p:txBody>
          <a:bodyPr/>
          <a:lstStyle>
            <a:lvl1pPr>
              <a:defRPr/>
            </a:lvl1pPr>
          </a:lstStyle>
          <a:p>
            <a:pPr>
              <a:defRPr/>
            </a:pPr>
            <a:fld id="{6F4A1804-2E45-4241-9EFA-53741AC6DE55}" type="slidenum">
              <a:rPr lang="tr-TR"/>
              <a:pPr>
                <a:defRPr/>
              </a:pPr>
              <a:t>‹#›</a:t>
            </a:fld>
            <a:endParaRPr lang="tr-TR"/>
          </a:p>
        </p:txBody>
      </p:sp>
    </p:spTree>
    <p:extLst>
      <p:ext uri="{BB962C8B-B14F-4D97-AF65-F5344CB8AC3E}">
        <p14:creationId xmlns="" xmlns:p14="http://schemas.microsoft.com/office/powerpoint/2010/main" val="2672704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6"/>
          <p:cNvSpPr>
            <a:spLocks noGrp="1" noChangeArrowheads="1"/>
          </p:cNvSpPr>
          <p:nvPr>
            <p:ph type="sldNum" sz="quarter" idx="11"/>
          </p:nvPr>
        </p:nvSpPr>
        <p:spPr>
          <a:ln/>
        </p:spPr>
        <p:txBody>
          <a:bodyPr/>
          <a:lstStyle>
            <a:lvl1pPr>
              <a:defRPr/>
            </a:lvl1pPr>
          </a:lstStyle>
          <a:p>
            <a:pPr>
              <a:defRPr/>
            </a:pPr>
            <a:fld id="{B84C17C7-2EEA-484B-8EC5-D33EC297E515}" type="slidenum">
              <a:rPr lang="tr-TR"/>
              <a:pPr>
                <a:defRPr/>
              </a:pPr>
              <a:t>‹#›</a:t>
            </a:fld>
            <a:endParaRPr lang="tr-TR"/>
          </a:p>
        </p:txBody>
      </p:sp>
    </p:spTree>
    <p:extLst>
      <p:ext uri="{BB962C8B-B14F-4D97-AF65-F5344CB8AC3E}">
        <p14:creationId xmlns="" xmlns:p14="http://schemas.microsoft.com/office/powerpoint/2010/main" val="3888518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6"/>
          <p:cNvSpPr>
            <a:spLocks noGrp="1" noChangeArrowheads="1"/>
          </p:cNvSpPr>
          <p:nvPr>
            <p:ph type="sldNum" sz="quarter" idx="11"/>
          </p:nvPr>
        </p:nvSpPr>
        <p:spPr>
          <a:ln/>
        </p:spPr>
        <p:txBody>
          <a:bodyPr/>
          <a:lstStyle>
            <a:lvl1pPr>
              <a:defRPr/>
            </a:lvl1pPr>
          </a:lstStyle>
          <a:p>
            <a:pPr>
              <a:defRPr/>
            </a:pPr>
            <a:fld id="{6B9213CC-0927-4BDA-9815-78A98407E4F4}" type="slidenum">
              <a:rPr lang="tr-TR"/>
              <a:pPr>
                <a:defRPr/>
              </a:pPr>
              <a:t>‹#›</a:t>
            </a:fld>
            <a:endParaRPr lang="tr-TR"/>
          </a:p>
        </p:txBody>
      </p:sp>
    </p:spTree>
    <p:extLst>
      <p:ext uri="{BB962C8B-B14F-4D97-AF65-F5344CB8AC3E}">
        <p14:creationId xmlns="" xmlns:p14="http://schemas.microsoft.com/office/powerpoint/2010/main" val="4048129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6"/>
          <p:cNvSpPr>
            <a:spLocks noGrp="1" noChangeArrowheads="1"/>
          </p:cNvSpPr>
          <p:nvPr>
            <p:ph type="sldNum" sz="quarter" idx="11"/>
          </p:nvPr>
        </p:nvSpPr>
        <p:spPr>
          <a:ln/>
        </p:spPr>
        <p:txBody>
          <a:bodyPr/>
          <a:lstStyle>
            <a:lvl1pPr>
              <a:defRPr/>
            </a:lvl1pPr>
          </a:lstStyle>
          <a:p>
            <a:pPr>
              <a:defRPr/>
            </a:pPr>
            <a:fld id="{4BB39B9C-2D8D-4EE1-AB77-641E31B001CF}" type="slidenum">
              <a:rPr lang="tr-TR"/>
              <a:pPr>
                <a:defRPr/>
              </a:pPr>
              <a:t>‹#›</a:t>
            </a:fld>
            <a:endParaRPr lang="tr-TR"/>
          </a:p>
        </p:txBody>
      </p:sp>
    </p:spTree>
    <p:extLst>
      <p:ext uri="{BB962C8B-B14F-4D97-AF65-F5344CB8AC3E}">
        <p14:creationId xmlns="" xmlns:p14="http://schemas.microsoft.com/office/powerpoint/2010/main" val="29436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6"/>
          <p:cNvSpPr>
            <a:spLocks noGrp="1" noChangeArrowheads="1"/>
          </p:cNvSpPr>
          <p:nvPr>
            <p:ph type="sldNum" sz="quarter" idx="11"/>
          </p:nvPr>
        </p:nvSpPr>
        <p:spPr>
          <a:ln/>
        </p:spPr>
        <p:txBody>
          <a:bodyPr/>
          <a:lstStyle>
            <a:lvl1pPr>
              <a:defRPr/>
            </a:lvl1pPr>
          </a:lstStyle>
          <a:p>
            <a:pPr>
              <a:defRPr/>
            </a:pPr>
            <a:fld id="{F9D10FC4-6972-4615-97ED-C0D61B34FE5C}" type="slidenum">
              <a:rPr lang="tr-TR"/>
              <a:pPr>
                <a:defRPr/>
              </a:pPr>
              <a:t>‹#›</a:t>
            </a:fld>
            <a:endParaRPr lang="tr-TR"/>
          </a:p>
        </p:txBody>
      </p:sp>
    </p:spTree>
    <p:extLst>
      <p:ext uri="{BB962C8B-B14F-4D97-AF65-F5344CB8AC3E}">
        <p14:creationId xmlns="" xmlns:p14="http://schemas.microsoft.com/office/powerpoint/2010/main" val="1239759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6"/>
          <p:cNvSpPr>
            <a:spLocks noGrp="1" noChangeArrowheads="1"/>
          </p:cNvSpPr>
          <p:nvPr>
            <p:ph type="sldNum" sz="quarter" idx="11"/>
          </p:nvPr>
        </p:nvSpPr>
        <p:spPr>
          <a:ln/>
        </p:spPr>
        <p:txBody>
          <a:bodyPr/>
          <a:lstStyle>
            <a:lvl1pPr>
              <a:defRPr/>
            </a:lvl1pPr>
          </a:lstStyle>
          <a:p>
            <a:pPr>
              <a:defRPr/>
            </a:pPr>
            <a:fld id="{CFD25B9A-1595-4BE3-861A-9012878DDE22}" type="slidenum">
              <a:rPr lang="tr-TR"/>
              <a:pPr>
                <a:defRPr/>
              </a:pPr>
              <a:t>‹#›</a:t>
            </a:fld>
            <a:endParaRPr lang="tr-TR"/>
          </a:p>
        </p:txBody>
      </p:sp>
    </p:spTree>
    <p:extLst>
      <p:ext uri="{BB962C8B-B14F-4D97-AF65-F5344CB8AC3E}">
        <p14:creationId xmlns="" xmlns:p14="http://schemas.microsoft.com/office/powerpoint/2010/main" val="548944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Başlık ve Graf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Grafik Yer Tutucusu 2"/>
          <p:cNvSpPr>
            <a:spLocks noGrp="1"/>
          </p:cNvSpPr>
          <p:nvPr>
            <p:ph type="chart" idx="1"/>
          </p:nvPr>
        </p:nvSpPr>
        <p:spPr>
          <a:xfrm>
            <a:off x="457200" y="1600200"/>
            <a:ext cx="8229600" cy="4525963"/>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6"/>
          <p:cNvSpPr>
            <a:spLocks noGrp="1" noChangeArrowheads="1"/>
          </p:cNvSpPr>
          <p:nvPr>
            <p:ph type="sldNum" sz="quarter" idx="11"/>
          </p:nvPr>
        </p:nvSpPr>
        <p:spPr>
          <a:ln/>
        </p:spPr>
        <p:txBody>
          <a:bodyPr/>
          <a:lstStyle>
            <a:lvl1pPr>
              <a:defRPr/>
            </a:lvl1pPr>
          </a:lstStyle>
          <a:p>
            <a:pPr>
              <a:defRPr/>
            </a:pPr>
            <a:fld id="{79E53DD6-09D7-44ED-A31C-76841F10A39A}" type="slidenum">
              <a:rPr lang="tr-TR"/>
              <a:pPr>
                <a:defRPr/>
              </a:pPr>
              <a:t>‹#›</a:t>
            </a:fld>
            <a:endParaRPr lang="tr-TR"/>
          </a:p>
        </p:txBody>
      </p:sp>
    </p:spTree>
    <p:extLst>
      <p:ext uri="{BB962C8B-B14F-4D97-AF65-F5344CB8AC3E}">
        <p14:creationId xmlns="" xmlns:p14="http://schemas.microsoft.com/office/powerpoint/2010/main" val="3169243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400" smtClean="0">
                <a:solidFill>
                  <a:schemeClr val="tx1"/>
                </a:solidFill>
                <a:latin typeface="+mn-lt"/>
              </a:defRPr>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solidFill>
                  <a:schemeClr val="tx1"/>
                </a:solidFill>
                <a:latin typeface="+mn-lt"/>
              </a:defRPr>
            </a:lvl1pPr>
          </a:lstStyle>
          <a:p>
            <a:pPr>
              <a:defRPr/>
            </a:pPr>
            <a:fld id="{E8B47ECB-1876-48DC-B2FA-6E8997B055CC}"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6.jpeg"/><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2.xml"/><Relationship Id="rId7"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 Id="rId9" Type="http://schemas.openxmlformats.org/officeDocument/2006/relationships/oleObject" Target="../embeddings/oleObject7.bin"/></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gif"/><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allthingsstemcell.com/wp-content/uploads/2009/07/cellsurfacemarker-copy.png"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29.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png"/><Relationship Id="rId7" Type="http://schemas.openxmlformats.org/officeDocument/2006/relationships/image" Target="../media/image51.jpeg"/><Relationship Id="rId2" Type="http://schemas.openxmlformats.org/officeDocument/2006/relationships/image" Target="../media/image46.png"/><Relationship Id="rId1" Type="http://schemas.openxmlformats.org/officeDocument/2006/relationships/slideLayout" Target="../slideLayouts/slideLayout6.xml"/><Relationship Id="rId6" Type="http://schemas.openxmlformats.org/officeDocument/2006/relationships/image" Target="../media/image50.jpeg"/><Relationship Id="rId5" Type="http://schemas.openxmlformats.org/officeDocument/2006/relationships/image" Target="../media/image49.jpe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jpeg"/></Relationships>
</file>

<file path=ppt/slides/_rels/slide3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3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9.jpeg"/><Relationship Id="rId7" Type="http://schemas.openxmlformats.org/officeDocument/2006/relationships/hyperlink" Target="http://en.wikipedia.org/wiki/Image:Oligodendrocyte.pn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9.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10.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11.bin"/><Relationship Id="rId5" Type="http://schemas.openxmlformats.org/officeDocument/2006/relationships/image" Target="../media/image73.jpeg"/><Relationship Id="rId4" Type="http://schemas.openxmlformats.org/officeDocument/2006/relationships/hyperlink" Target="http://www.sciencephoto.com/image/304516/large/P2340023-Coloured_SEM_of_cells_in_human_bone_marrow-SPL.jpg"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4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jpeg"/><Relationship Id="rId4" Type="http://schemas.openxmlformats.org/officeDocument/2006/relationships/image" Target="../media/image77.jpeg"/></Relationships>
</file>

<file path=ppt/slides/_rels/slide4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88.jpeg"/><Relationship Id="rId7" Type="http://schemas.openxmlformats.org/officeDocument/2006/relationships/image" Target="../media/image92.jpeg"/><Relationship Id="rId2" Type="http://schemas.openxmlformats.org/officeDocument/2006/relationships/image" Target="../media/image87.png"/><Relationship Id="rId1" Type="http://schemas.openxmlformats.org/officeDocument/2006/relationships/slideLayout" Target="../slideLayouts/slideLayout6.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51.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image" Target="../media/image94.jpeg"/><Relationship Id="rId1" Type="http://schemas.openxmlformats.org/officeDocument/2006/relationships/slideLayout" Target="../slideLayouts/slideLayout7.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5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png"/><Relationship Id="rId7" Type="http://schemas.openxmlformats.org/officeDocument/2006/relationships/image" Target="../media/image106.jpeg"/><Relationship Id="rId2" Type="http://schemas.openxmlformats.org/officeDocument/2006/relationships/image" Target="../media/image101.png"/><Relationship Id="rId1" Type="http://schemas.openxmlformats.org/officeDocument/2006/relationships/slideLayout" Target="../slideLayouts/slideLayout7.xml"/><Relationship Id="rId6" Type="http://schemas.openxmlformats.org/officeDocument/2006/relationships/image" Target="../media/image105.jpeg"/><Relationship Id="rId11" Type="http://schemas.openxmlformats.org/officeDocument/2006/relationships/image" Target="../media/image110.png"/><Relationship Id="rId5" Type="http://schemas.openxmlformats.org/officeDocument/2006/relationships/image" Target="../media/image104.jpeg"/><Relationship Id="rId10" Type="http://schemas.openxmlformats.org/officeDocument/2006/relationships/image" Target="../media/image109.jpeg"/><Relationship Id="rId4" Type="http://schemas.openxmlformats.org/officeDocument/2006/relationships/image" Target="../media/image103.jpeg"/><Relationship Id="rId9" Type="http://schemas.openxmlformats.org/officeDocument/2006/relationships/image" Target="../media/image108.png"/></Relationships>
</file>

<file path=ppt/slides/_rels/slide53.xml.rels><?xml version="1.0" encoding="UTF-8" standalone="yes"?>
<Relationships xmlns="http://schemas.openxmlformats.org/package/2006/relationships"><Relationship Id="rId8" Type="http://schemas.openxmlformats.org/officeDocument/2006/relationships/image" Target="../media/image116.jpeg"/><Relationship Id="rId13" Type="http://schemas.openxmlformats.org/officeDocument/2006/relationships/image" Target="../media/image121.png"/><Relationship Id="rId18" Type="http://schemas.openxmlformats.org/officeDocument/2006/relationships/image" Target="../media/image125.jpeg"/><Relationship Id="rId3" Type="http://schemas.openxmlformats.org/officeDocument/2006/relationships/image" Target="../media/image111.png"/><Relationship Id="rId21" Type="http://schemas.openxmlformats.org/officeDocument/2006/relationships/image" Target="../media/image127.jpeg"/><Relationship Id="rId7" Type="http://schemas.openxmlformats.org/officeDocument/2006/relationships/image" Target="../media/image115.jpeg"/><Relationship Id="rId12" Type="http://schemas.openxmlformats.org/officeDocument/2006/relationships/image" Target="../media/image120.png"/><Relationship Id="rId17" Type="http://schemas.openxmlformats.org/officeDocument/2006/relationships/hyperlink" Target="http://www.google.com.tr/url?sa=i&amp;rct=j&amp;q=ebmt+congress+2013&amp;source=images&amp;cd=&amp;cad=rja&amp;docid=y22nqGTUNTs8KM&amp;tbnid=TrF_tN-CP4XQAM:&amp;ved=0CAUQjRw&amp;url=http://www.nature.com/bmt/&amp;ei=-KFzUZbPNcuLswamnYGwCg&amp;bvm=bv.45512109,d.bGE&amp;psig=AFQjCNF2xMFzCQvI0GLpV0fHdFbzUNtjtw&amp;ust=1366618981297407" TargetMode="External"/><Relationship Id="rId2" Type="http://schemas.openxmlformats.org/officeDocument/2006/relationships/image" Target="../media/image101.png"/><Relationship Id="rId16" Type="http://schemas.openxmlformats.org/officeDocument/2006/relationships/image" Target="../media/image124.jpeg"/><Relationship Id="rId20" Type="http://schemas.openxmlformats.org/officeDocument/2006/relationships/image" Target="../media/image126.png"/><Relationship Id="rId1" Type="http://schemas.openxmlformats.org/officeDocument/2006/relationships/slideLayout" Target="../slideLayouts/slideLayout7.xml"/><Relationship Id="rId6" Type="http://schemas.openxmlformats.org/officeDocument/2006/relationships/image" Target="../media/image114.jpeg"/><Relationship Id="rId11" Type="http://schemas.openxmlformats.org/officeDocument/2006/relationships/image" Target="../media/image119.png"/><Relationship Id="rId5" Type="http://schemas.openxmlformats.org/officeDocument/2006/relationships/image" Target="../media/image113.jpeg"/><Relationship Id="rId15" Type="http://schemas.openxmlformats.org/officeDocument/2006/relationships/image" Target="../media/image123.png"/><Relationship Id="rId10" Type="http://schemas.openxmlformats.org/officeDocument/2006/relationships/image" Target="../media/image118.png"/><Relationship Id="rId19" Type="http://schemas.openxmlformats.org/officeDocument/2006/relationships/image" Target="../media/image110.png"/><Relationship Id="rId4" Type="http://schemas.openxmlformats.org/officeDocument/2006/relationships/image" Target="../media/image112.jpeg"/><Relationship Id="rId9" Type="http://schemas.openxmlformats.org/officeDocument/2006/relationships/image" Target="../media/image117.jpeg"/><Relationship Id="rId14" Type="http://schemas.openxmlformats.org/officeDocument/2006/relationships/image" Target="../media/image1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419" y="7226"/>
            <a:ext cx="9132581" cy="68507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6083"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915816" y="3645024"/>
            <a:ext cx="3312368" cy="15121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4" name="Dikdörtgen 13"/>
          <p:cNvSpPr/>
          <p:nvPr/>
        </p:nvSpPr>
        <p:spPr bwMode="auto">
          <a:xfrm>
            <a:off x="971600" y="1373228"/>
            <a:ext cx="7200800" cy="1584176"/>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tr-TR" sz="3200" b="0" i="0" u="none" strike="noStrike" cap="none" normalizeH="0" baseline="0" smtClean="0">
              <a:ln>
                <a:noFill/>
              </a:ln>
              <a:solidFill>
                <a:schemeClr val="accent1"/>
              </a:solidFill>
              <a:effectLst/>
              <a:latin typeface="Times New Roman" pitchFamily="18" charset="0"/>
            </a:endParaRPr>
          </a:p>
        </p:txBody>
      </p:sp>
      <p:pic>
        <p:nvPicPr>
          <p:cNvPr id="46084"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115616" y="1445236"/>
            <a:ext cx="6984776" cy="1440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Dikdörtgen 12"/>
          <p:cNvSpPr/>
          <p:nvPr/>
        </p:nvSpPr>
        <p:spPr>
          <a:xfrm>
            <a:off x="1691680" y="1850920"/>
            <a:ext cx="5013349" cy="707886"/>
          </a:xfrm>
          <a:prstGeom prst="rect">
            <a:avLst/>
          </a:prstGeom>
        </p:spPr>
        <p:txBody>
          <a:bodyPr wrap="square">
            <a:spAutoFit/>
          </a:bodyPr>
          <a:lstStyle/>
          <a:p>
            <a:r>
              <a:rPr lang="tr-TR" sz="4000" dirty="0">
                <a:solidFill>
                  <a:srgbClr val="002060"/>
                </a:solidFill>
                <a:latin typeface="Calibri" pitchFamily="34" charset="0"/>
              </a:rPr>
              <a:t>Kök hücre</a:t>
            </a:r>
            <a:r>
              <a:rPr lang="en-US" sz="4000" dirty="0">
                <a:solidFill>
                  <a:srgbClr val="002060"/>
                </a:solidFill>
                <a:latin typeface="Calibri" pitchFamily="34" charset="0"/>
              </a:rPr>
              <a:t> “Stem Cell”</a:t>
            </a:r>
            <a:r>
              <a:rPr lang="tr-TR" sz="4000" dirty="0">
                <a:solidFill>
                  <a:srgbClr val="002060"/>
                </a:solidFill>
                <a:latin typeface="Calibri" pitchFamily="34" charset="0"/>
              </a:rPr>
              <a:t> </a:t>
            </a:r>
            <a:endParaRPr lang="tr-TR" sz="4000" dirty="0">
              <a:solidFill>
                <a:srgbClr val="002060"/>
              </a:solidFill>
            </a:endParaRPr>
          </a:p>
        </p:txBody>
      </p:sp>
      <p:pic>
        <p:nvPicPr>
          <p:cNvPr id="21" name="Picture 8" descr="Stem Cells: Scientific Progress and Future Research Directions cover graphic"/>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993061" y="1697569"/>
            <a:ext cx="908893" cy="1014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00"/>
                </a:solidFill>
                <a:miter lim="800000"/>
                <a:headEnd/>
                <a:tailEnd/>
              </a14:hiddenLine>
            </a:ext>
          </a:extLst>
        </p:spPr>
      </p:pic>
    </p:spTree>
    <p:extLst>
      <p:ext uri="{BB962C8B-B14F-4D97-AF65-F5344CB8AC3E}">
        <p14:creationId xmlns="" xmlns:p14="http://schemas.microsoft.com/office/powerpoint/2010/main" val="231029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971550" y="260350"/>
            <a:ext cx="7258050" cy="1143000"/>
          </a:xfrm>
        </p:spPr>
        <p:txBody>
          <a:bodyPr/>
          <a:lstStyle/>
          <a:p>
            <a:pPr algn="l" eaLnBrk="1" hangingPunct="1"/>
            <a:r>
              <a:rPr lang="tr-TR" sz="4000" smtClean="0">
                <a:solidFill>
                  <a:schemeClr val="bg2"/>
                </a:solidFill>
              </a:rPr>
              <a:t>Gündem</a:t>
            </a:r>
            <a:endParaRPr lang="en-US" sz="4000" smtClean="0">
              <a:solidFill>
                <a:schemeClr val="bg2"/>
              </a:solidFill>
            </a:endParaRPr>
          </a:p>
        </p:txBody>
      </p:sp>
      <p:sp>
        <p:nvSpPr>
          <p:cNvPr id="3075" name="Line 4"/>
          <p:cNvSpPr>
            <a:spLocks noChangeShapeType="1"/>
          </p:cNvSpPr>
          <p:nvPr/>
        </p:nvSpPr>
        <p:spPr bwMode="auto">
          <a:xfrm>
            <a:off x="827088" y="1412875"/>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76" name="Rectangle 5"/>
          <p:cNvSpPr>
            <a:spLocks noGrp="1" noChangeArrowheads="1"/>
          </p:cNvSpPr>
          <p:nvPr>
            <p:ph type="body" idx="1"/>
          </p:nvPr>
        </p:nvSpPr>
        <p:spPr>
          <a:xfrm>
            <a:off x="827088" y="1628775"/>
            <a:ext cx="7859712" cy="4752975"/>
          </a:xfrm>
        </p:spPr>
        <p:txBody>
          <a:bodyPr/>
          <a:lstStyle/>
          <a:p>
            <a:pPr eaLnBrk="1" hangingPunct="1">
              <a:lnSpc>
                <a:spcPct val="130000"/>
              </a:lnSpc>
            </a:pPr>
            <a:r>
              <a:rPr lang="tr-TR" sz="2000" dirty="0" smtClean="0">
                <a:latin typeface="Calibri" pitchFamily="34" charset="0"/>
              </a:rPr>
              <a:t>Kök hücre</a:t>
            </a:r>
            <a:r>
              <a:rPr lang="en-US" sz="2000" dirty="0" smtClean="0">
                <a:latin typeface="Calibri" pitchFamily="34" charset="0"/>
              </a:rPr>
              <a:t> “Stem Cell”</a:t>
            </a:r>
            <a:r>
              <a:rPr lang="tr-TR" sz="2000" dirty="0" smtClean="0">
                <a:latin typeface="Calibri" pitchFamily="34" charset="0"/>
              </a:rPr>
              <a:t> nedir?</a:t>
            </a:r>
          </a:p>
          <a:p>
            <a:pPr eaLnBrk="1" hangingPunct="1">
              <a:lnSpc>
                <a:spcPct val="130000"/>
              </a:lnSpc>
            </a:pPr>
            <a:r>
              <a:rPr lang="tr-TR" sz="2000" dirty="0" smtClean="0">
                <a:latin typeface="Calibri" pitchFamily="34" charset="0"/>
              </a:rPr>
              <a:t>Kök  Hücre Gelişim Basamakları…</a:t>
            </a:r>
          </a:p>
          <a:p>
            <a:pPr eaLnBrk="1" hangingPunct="1">
              <a:lnSpc>
                <a:spcPct val="130000"/>
              </a:lnSpc>
            </a:pPr>
            <a:r>
              <a:rPr lang="tr-TR" sz="2000" dirty="0" smtClean="0">
                <a:latin typeface="Calibri" pitchFamily="34" charset="0"/>
              </a:rPr>
              <a:t>Kök  hücre çeşitleri</a:t>
            </a:r>
          </a:p>
          <a:p>
            <a:pPr eaLnBrk="1" hangingPunct="1">
              <a:lnSpc>
                <a:spcPct val="130000"/>
              </a:lnSpc>
            </a:pPr>
            <a:r>
              <a:rPr lang="en-US" sz="2000" dirty="0" err="1" smtClean="0">
                <a:latin typeface="Calibri" pitchFamily="34" charset="0"/>
              </a:rPr>
              <a:t>Embr</a:t>
            </a:r>
            <a:r>
              <a:rPr lang="tr-TR" sz="2000" dirty="0" err="1" smtClean="0">
                <a:latin typeface="Calibri" pitchFamily="34" charset="0"/>
              </a:rPr>
              <a:t>iy</a:t>
            </a:r>
            <a:r>
              <a:rPr lang="en-US" sz="2000" dirty="0" err="1" smtClean="0">
                <a:latin typeface="Calibri" pitchFamily="34" charset="0"/>
              </a:rPr>
              <a:t>ogene</a:t>
            </a:r>
            <a:r>
              <a:rPr lang="tr-TR" sz="2000" dirty="0" err="1" smtClean="0">
                <a:latin typeface="Calibri" pitchFamily="34" charset="0"/>
              </a:rPr>
              <a:t>zin</a:t>
            </a:r>
            <a:r>
              <a:rPr lang="tr-TR" sz="2000" dirty="0" smtClean="0">
                <a:latin typeface="Calibri" pitchFamily="34" charset="0"/>
              </a:rPr>
              <a:t>  Evreleri</a:t>
            </a:r>
          </a:p>
          <a:p>
            <a:pPr eaLnBrk="1" hangingPunct="1">
              <a:lnSpc>
                <a:spcPct val="130000"/>
              </a:lnSpc>
            </a:pPr>
            <a:r>
              <a:rPr lang="tr-TR" sz="2000" dirty="0" err="1" smtClean="0">
                <a:latin typeface="Calibri" pitchFamily="34" charset="0"/>
              </a:rPr>
              <a:t>İnvitro</a:t>
            </a:r>
            <a:r>
              <a:rPr lang="tr-TR" sz="2000" dirty="0" smtClean="0">
                <a:latin typeface="Calibri" pitchFamily="34" charset="0"/>
              </a:rPr>
              <a:t> </a:t>
            </a:r>
            <a:r>
              <a:rPr lang="en-US" sz="2000" dirty="0" err="1" smtClean="0">
                <a:latin typeface="Calibri" pitchFamily="34" charset="0"/>
              </a:rPr>
              <a:t>Embryoni</a:t>
            </a:r>
            <a:r>
              <a:rPr lang="tr-TR" sz="2000" dirty="0" smtClean="0">
                <a:latin typeface="Calibri" pitchFamily="34" charset="0"/>
              </a:rPr>
              <a:t>k</a:t>
            </a:r>
            <a:r>
              <a:rPr lang="en-US" sz="2000" dirty="0" smtClean="0">
                <a:latin typeface="Calibri" pitchFamily="34" charset="0"/>
              </a:rPr>
              <a:t> </a:t>
            </a:r>
            <a:r>
              <a:rPr lang="tr-TR" sz="2000" dirty="0" smtClean="0">
                <a:latin typeface="Calibri" pitchFamily="34" charset="0"/>
              </a:rPr>
              <a:t>Kök Hücre</a:t>
            </a:r>
            <a:r>
              <a:rPr lang="en-US" sz="2000" dirty="0" smtClean="0">
                <a:latin typeface="Calibri" pitchFamily="34" charset="0"/>
              </a:rPr>
              <a:t> </a:t>
            </a:r>
            <a:r>
              <a:rPr lang="tr-TR" sz="2000" dirty="0" smtClean="0">
                <a:latin typeface="Calibri" pitchFamily="34" charset="0"/>
              </a:rPr>
              <a:t>Dizilerinin Oluşumu</a:t>
            </a:r>
          </a:p>
          <a:p>
            <a:pPr eaLnBrk="1" hangingPunct="1">
              <a:lnSpc>
                <a:spcPct val="130000"/>
              </a:lnSpc>
            </a:pPr>
            <a:r>
              <a:rPr lang="tr-TR" sz="2000" dirty="0" smtClean="0">
                <a:latin typeface="Calibri" pitchFamily="34" charset="0"/>
              </a:rPr>
              <a:t>Kök hücre yüzey işaretçileri</a:t>
            </a:r>
          </a:p>
          <a:p>
            <a:pPr eaLnBrk="1" hangingPunct="1">
              <a:lnSpc>
                <a:spcPct val="130000"/>
              </a:lnSpc>
            </a:pPr>
            <a:r>
              <a:rPr lang="en-US" sz="2000" dirty="0" err="1" smtClean="0">
                <a:latin typeface="Calibri" pitchFamily="34" charset="0"/>
              </a:rPr>
              <a:t>Embr</a:t>
            </a:r>
            <a:r>
              <a:rPr lang="tr-TR" sz="2000" dirty="0" smtClean="0">
                <a:latin typeface="Calibri" pitchFamily="34" charset="0"/>
              </a:rPr>
              <a:t>i</a:t>
            </a:r>
            <a:r>
              <a:rPr lang="en-US" sz="2000" dirty="0" smtClean="0">
                <a:latin typeface="Calibri" pitchFamily="34" charset="0"/>
              </a:rPr>
              <a:t>yoni</a:t>
            </a:r>
            <a:r>
              <a:rPr lang="tr-TR" sz="2000" dirty="0" smtClean="0">
                <a:latin typeface="Calibri" pitchFamily="34" charset="0"/>
              </a:rPr>
              <a:t>k</a:t>
            </a:r>
            <a:r>
              <a:rPr lang="en-US" sz="2000" dirty="0" smtClean="0">
                <a:latin typeface="Calibri" pitchFamily="34" charset="0"/>
              </a:rPr>
              <a:t> </a:t>
            </a:r>
            <a:r>
              <a:rPr lang="tr-TR" sz="2000" dirty="0" smtClean="0">
                <a:latin typeface="Calibri" pitchFamily="34" charset="0"/>
              </a:rPr>
              <a:t>kök hücre</a:t>
            </a:r>
          </a:p>
          <a:p>
            <a:pPr eaLnBrk="1" hangingPunct="1">
              <a:lnSpc>
                <a:spcPct val="130000"/>
              </a:lnSpc>
            </a:pPr>
            <a:r>
              <a:rPr lang="tr-TR" sz="2000" dirty="0" smtClean="0">
                <a:latin typeface="Calibri" pitchFamily="34" charset="0"/>
              </a:rPr>
              <a:t>Ergin kök hücre</a:t>
            </a:r>
          </a:p>
          <a:p>
            <a:pPr eaLnBrk="1" hangingPunct="1">
              <a:lnSpc>
                <a:spcPct val="130000"/>
              </a:lnSpc>
            </a:pPr>
            <a:r>
              <a:rPr lang="tr-TR" sz="2000" dirty="0" smtClean="0">
                <a:latin typeface="Calibri" pitchFamily="34" charset="0"/>
              </a:rPr>
              <a:t>Kök Hücre ile tedavi edilen hastalıklar</a:t>
            </a:r>
          </a:p>
          <a:p>
            <a:pPr eaLnBrk="1" hangingPunct="1">
              <a:lnSpc>
                <a:spcPct val="130000"/>
              </a:lnSpc>
            </a:pPr>
            <a:r>
              <a:rPr lang="tr-TR" sz="2000" dirty="0" smtClean="0">
                <a:latin typeface="Calibri" pitchFamily="34" charset="0"/>
              </a:rPr>
              <a:t>Hematopoetik Kök Hücre Nakli</a:t>
            </a:r>
          </a:p>
          <a:p>
            <a:pPr eaLnBrk="1" hangingPunct="1">
              <a:lnSpc>
                <a:spcPct val="130000"/>
              </a:lnSpc>
            </a:pPr>
            <a:endParaRPr lang="tr-TR" sz="2000" dirty="0" smtClean="0">
              <a:latin typeface="Calibri" pitchFamily="34" charset="0"/>
            </a:endParaRPr>
          </a:p>
          <a:p>
            <a:pPr eaLnBrk="1" hangingPunct="1">
              <a:lnSpc>
                <a:spcPct val="130000"/>
              </a:lnSpc>
            </a:pPr>
            <a:endParaRPr lang="tr-TR" sz="20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32" name="Picture 8" descr="Stem Cells: Scientific Progress and Future Research Directions cover graphic"/>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940425" y="2852738"/>
            <a:ext cx="2592388" cy="3573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00"/>
                </a:solidFill>
                <a:miter lim="800000"/>
                <a:headEnd/>
                <a:tailEnd/>
              </a14:hiddenLine>
            </a:ext>
          </a:extLst>
        </p:spPr>
      </p:pic>
      <p:sp>
        <p:nvSpPr>
          <p:cNvPr id="4099" name="Rectangle 2"/>
          <p:cNvSpPr>
            <a:spLocks noGrp="1" noChangeArrowheads="1"/>
          </p:cNvSpPr>
          <p:nvPr>
            <p:ph type="title"/>
          </p:nvPr>
        </p:nvSpPr>
        <p:spPr/>
        <p:txBody>
          <a:bodyPr/>
          <a:lstStyle/>
          <a:p>
            <a:pPr eaLnBrk="1" hangingPunct="1"/>
            <a:r>
              <a:rPr lang="tr-TR" smtClean="0">
                <a:solidFill>
                  <a:schemeClr val="bg2"/>
                </a:solidFill>
              </a:rPr>
              <a:t>Kök hücre</a:t>
            </a:r>
            <a:r>
              <a:rPr lang="en-US" smtClean="0">
                <a:solidFill>
                  <a:schemeClr val="bg2"/>
                </a:solidFill>
              </a:rPr>
              <a:t> “Stem Cell”</a:t>
            </a:r>
            <a:r>
              <a:rPr lang="tr-TR" smtClean="0">
                <a:solidFill>
                  <a:schemeClr val="bg2"/>
                </a:solidFill>
              </a:rPr>
              <a:t> nedir?</a:t>
            </a:r>
            <a:endParaRPr lang="en-US" smtClean="0">
              <a:solidFill>
                <a:schemeClr val="bg2"/>
              </a:solidFill>
            </a:endParaRPr>
          </a:p>
        </p:txBody>
      </p:sp>
      <p:sp>
        <p:nvSpPr>
          <p:cNvPr id="4100" name="Rectangle 3"/>
          <p:cNvSpPr>
            <a:spLocks noGrp="1" noChangeArrowheads="1"/>
          </p:cNvSpPr>
          <p:nvPr>
            <p:ph type="body" sz="half" idx="1"/>
          </p:nvPr>
        </p:nvSpPr>
        <p:spPr>
          <a:xfrm>
            <a:off x="457200" y="1600200"/>
            <a:ext cx="7931150" cy="4525963"/>
          </a:xfrm>
        </p:spPr>
        <p:txBody>
          <a:bodyPr/>
          <a:lstStyle/>
          <a:p>
            <a:pPr eaLnBrk="1" hangingPunct="1">
              <a:lnSpc>
                <a:spcPct val="120000"/>
              </a:lnSpc>
              <a:buFontTx/>
              <a:buNone/>
            </a:pPr>
            <a:r>
              <a:rPr lang="tr-TR" sz="1800" smtClean="0">
                <a:solidFill>
                  <a:srgbClr val="000000"/>
                </a:solidFill>
                <a:latin typeface="Calibri" pitchFamily="34" charset="0"/>
              </a:rPr>
              <a:t>	Sonsuz </a:t>
            </a:r>
            <a:r>
              <a:rPr lang="tr-TR" sz="1800" u="sng" smtClean="0">
                <a:solidFill>
                  <a:srgbClr val="000000"/>
                </a:solidFill>
                <a:latin typeface="Calibri" pitchFamily="34" charset="0"/>
              </a:rPr>
              <a:t>bölünme</a:t>
            </a:r>
            <a:r>
              <a:rPr lang="tr-TR" sz="1800" smtClean="0">
                <a:solidFill>
                  <a:srgbClr val="000000"/>
                </a:solidFill>
                <a:latin typeface="Calibri" pitchFamily="34" charset="0"/>
              </a:rPr>
              <a:t> ve </a:t>
            </a:r>
            <a:r>
              <a:rPr lang="tr-TR" sz="1800" u="sng" smtClean="0">
                <a:solidFill>
                  <a:srgbClr val="000000"/>
                </a:solidFill>
                <a:latin typeface="Calibri" pitchFamily="34" charset="0"/>
              </a:rPr>
              <a:t>farklılaşma</a:t>
            </a:r>
            <a:r>
              <a:rPr lang="tr-TR" sz="1800" smtClean="0">
                <a:solidFill>
                  <a:srgbClr val="000000"/>
                </a:solidFill>
                <a:latin typeface="Calibri" pitchFamily="34" charset="0"/>
              </a:rPr>
              <a:t> yeteneğine  sahip  tek hücreli genomik yapıdan fenotipik olarak farklı  hücrelere dönüşebilen hücrelerden  oluşur.</a:t>
            </a:r>
            <a:endParaRPr lang="en-US" sz="1800" smtClean="0">
              <a:solidFill>
                <a:srgbClr val="000000"/>
              </a:solidFill>
              <a:latin typeface="Calibri" pitchFamily="34" charset="0"/>
            </a:endParaRPr>
          </a:p>
          <a:p>
            <a:pPr eaLnBrk="1" hangingPunct="1">
              <a:lnSpc>
                <a:spcPct val="120000"/>
              </a:lnSpc>
              <a:buFontTx/>
              <a:buNone/>
            </a:pPr>
            <a:endParaRPr lang="en-US" sz="1800" smtClean="0">
              <a:solidFill>
                <a:srgbClr val="000000"/>
              </a:solidFill>
              <a:latin typeface="Calibri" pitchFamily="34" charset="0"/>
            </a:endParaRPr>
          </a:p>
        </p:txBody>
      </p:sp>
      <p:sp>
        <p:nvSpPr>
          <p:cNvPr id="4101" name="Rectangle 10"/>
          <p:cNvSpPr>
            <a:spLocks noGrp="1" noChangeArrowheads="1"/>
          </p:cNvSpPr>
          <p:nvPr>
            <p:ph type="body" sz="half" idx="2"/>
          </p:nvPr>
        </p:nvSpPr>
        <p:spPr>
          <a:xfrm>
            <a:off x="900113" y="2852738"/>
            <a:ext cx="4967287" cy="1728787"/>
          </a:xfrm>
          <a:solidFill>
            <a:schemeClr val="accent1"/>
          </a:solidFill>
        </p:spPr>
        <p:txBody>
          <a:bodyPr/>
          <a:lstStyle/>
          <a:p>
            <a:pPr eaLnBrk="1" hangingPunct="1">
              <a:lnSpc>
                <a:spcPct val="130000"/>
              </a:lnSpc>
            </a:pPr>
            <a:r>
              <a:rPr lang="tr-TR" sz="1600" smtClean="0"/>
              <a:t>Self Renewal: Devamlı bölünürken, kendi yedeğini verebilmesi</a:t>
            </a:r>
          </a:p>
          <a:p>
            <a:pPr eaLnBrk="1" hangingPunct="1">
              <a:lnSpc>
                <a:spcPct val="130000"/>
              </a:lnSpc>
            </a:pPr>
            <a:r>
              <a:rPr lang="tr-TR" sz="1600" smtClean="0"/>
              <a:t>Puliripotent: Farklı hücrelere gelişebilme ve değişebilme (differansiasyon) yeteneği (potency)</a:t>
            </a:r>
          </a:p>
        </p:txBody>
      </p:sp>
      <p:sp>
        <p:nvSpPr>
          <p:cNvPr id="4102" name="Line 4"/>
          <p:cNvSpPr>
            <a:spLocks noChangeShapeType="1"/>
          </p:cNvSpPr>
          <p:nvPr/>
        </p:nvSpPr>
        <p:spPr bwMode="auto">
          <a:xfrm>
            <a:off x="971550" y="1557338"/>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graphicFrame>
        <p:nvGraphicFramePr>
          <p:cNvPr id="4103" name="Object 5"/>
          <p:cNvGraphicFramePr>
            <a:graphicFrameLocks noChangeAspect="1"/>
          </p:cNvGraphicFramePr>
          <p:nvPr/>
        </p:nvGraphicFramePr>
        <p:xfrm>
          <a:off x="1042988" y="4797425"/>
          <a:ext cx="2233612" cy="1584325"/>
        </p:xfrm>
        <a:graphic>
          <a:graphicData uri="http://schemas.openxmlformats.org/presentationml/2006/ole">
            <p:oleObj spid="_x0000_s4116" name="Bit Eşlem Resmi" r:id="rId4" imgW="3467584" imgH="4963218" progId="PBrush">
              <p:embed/>
            </p:oleObj>
          </a:graphicData>
        </a:graphic>
      </p:graphicFrame>
      <p:pic>
        <p:nvPicPr>
          <p:cNvPr id="4104" name="Picture 6"/>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419475" y="4797425"/>
            <a:ext cx="2376488" cy="1655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257032"/>
                                        </p:tgtEl>
                                        <p:attrNameLst>
                                          <p:attrName>style.visibility</p:attrName>
                                        </p:attrNameLst>
                                      </p:cBhvr>
                                      <p:to>
                                        <p:strVal val="visible"/>
                                      </p:to>
                                    </p:set>
                                    <p:anim calcmode="lin" valueType="num">
                                      <p:cBhvr>
                                        <p:cTn id="7" dur="500" fill="hold"/>
                                        <p:tgtEl>
                                          <p:spTgt spid="257032"/>
                                        </p:tgtEl>
                                        <p:attrNameLst>
                                          <p:attrName>ppt_w</p:attrName>
                                        </p:attrNameLst>
                                      </p:cBhvr>
                                      <p:tavLst>
                                        <p:tav tm="0">
                                          <p:val>
                                            <p:fltVal val="0"/>
                                          </p:val>
                                        </p:tav>
                                        <p:tav tm="100000">
                                          <p:val>
                                            <p:strVal val="#ppt_w"/>
                                          </p:val>
                                        </p:tav>
                                      </p:tavLst>
                                    </p:anim>
                                    <p:anim calcmode="lin" valueType="num">
                                      <p:cBhvr>
                                        <p:cTn id="8" dur="500" fill="hold"/>
                                        <p:tgtEl>
                                          <p:spTgt spid="25703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95288" y="836613"/>
            <a:ext cx="8229600" cy="788987"/>
          </a:xfrm>
        </p:spPr>
        <p:txBody>
          <a:bodyPr/>
          <a:lstStyle/>
          <a:p>
            <a:pPr eaLnBrk="1" hangingPunct="1"/>
            <a:r>
              <a:rPr lang="tr-TR" sz="3200" smtClean="0">
                <a:solidFill>
                  <a:srgbClr val="000000"/>
                </a:solidFill>
              </a:rPr>
              <a:t>Kök  Hücre Gelişim Basamakları…</a:t>
            </a:r>
          </a:p>
        </p:txBody>
      </p:sp>
      <p:sp>
        <p:nvSpPr>
          <p:cNvPr id="5123" name="Line 3"/>
          <p:cNvSpPr>
            <a:spLocks noChangeShapeType="1"/>
          </p:cNvSpPr>
          <p:nvPr/>
        </p:nvSpPr>
        <p:spPr bwMode="auto">
          <a:xfrm>
            <a:off x="1042988" y="1844675"/>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58052" name="Rectangle 4"/>
          <p:cNvSpPr>
            <a:spLocks noChangeArrowheads="1"/>
          </p:cNvSpPr>
          <p:nvPr/>
        </p:nvSpPr>
        <p:spPr bwMode="auto">
          <a:xfrm>
            <a:off x="1476375" y="2349500"/>
            <a:ext cx="6913563" cy="34258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lgn="l" eaLnBrk="1" hangingPunct="1">
              <a:lnSpc>
                <a:spcPct val="130000"/>
              </a:lnSpc>
              <a:spcBef>
                <a:spcPct val="20000"/>
              </a:spcBef>
              <a:buClr>
                <a:schemeClr val="hlink"/>
              </a:buClr>
              <a:buSzPct val="90000"/>
              <a:buFont typeface="Wingdings" pitchFamily="2" charset="2"/>
              <a:buBlip>
                <a:blip r:embed="rId3"/>
              </a:buBlip>
              <a:defRPr/>
            </a:pPr>
            <a:r>
              <a:rPr lang="tr-TR" sz="2800">
                <a:solidFill>
                  <a:srgbClr val="000000"/>
                </a:solidFill>
                <a:effectLst>
                  <a:outerShdw blurRad="38100" dist="38100" dir="2700000" algn="tl">
                    <a:srgbClr val="C0C0C0"/>
                  </a:outerShdw>
                </a:effectLst>
                <a:latin typeface="Calibri" pitchFamily="34" charset="0"/>
              </a:rPr>
              <a:t>Totipotent kök hücre </a:t>
            </a:r>
            <a:endParaRPr lang="en-US" sz="2800">
              <a:solidFill>
                <a:srgbClr val="000000"/>
              </a:solidFill>
              <a:effectLst>
                <a:outerShdw blurRad="38100" dist="38100" dir="2700000" algn="tl">
                  <a:srgbClr val="C0C0C0"/>
                </a:outerShdw>
              </a:effectLst>
              <a:latin typeface="Calibri" pitchFamily="34" charset="0"/>
            </a:endParaRPr>
          </a:p>
          <a:p>
            <a:pPr marL="342900" indent="-342900" algn="l" eaLnBrk="1" hangingPunct="1">
              <a:lnSpc>
                <a:spcPct val="130000"/>
              </a:lnSpc>
              <a:spcBef>
                <a:spcPct val="20000"/>
              </a:spcBef>
              <a:buClr>
                <a:schemeClr val="hlink"/>
              </a:buClr>
              <a:buSzPct val="90000"/>
              <a:buFont typeface="Wingdings" pitchFamily="2" charset="2"/>
              <a:buBlip>
                <a:blip r:embed="rId3"/>
              </a:buBlip>
              <a:defRPr/>
            </a:pPr>
            <a:r>
              <a:rPr lang="tr-TR" sz="2800">
                <a:solidFill>
                  <a:srgbClr val="000000"/>
                </a:solidFill>
                <a:effectLst>
                  <a:outerShdw blurRad="38100" dist="38100" dir="2700000" algn="tl">
                    <a:srgbClr val="C0C0C0"/>
                  </a:outerShdw>
                </a:effectLst>
                <a:latin typeface="Calibri" pitchFamily="34" charset="0"/>
              </a:rPr>
              <a:t>Puliripotent kök hücre</a:t>
            </a:r>
          </a:p>
          <a:p>
            <a:pPr marL="342900" indent="-342900" algn="l" eaLnBrk="1" hangingPunct="1">
              <a:lnSpc>
                <a:spcPct val="130000"/>
              </a:lnSpc>
              <a:spcBef>
                <a:spcPct val="20000"/>
              </a:spcBef>
              <a:buClr>
                <a:schemeClr val="hlink"/>
              </a:buClr>
              <a:buSzPct val="90000"/>
              <a:buFont typeface="Wingdings" pitchFamily="2" charset="2"/>
              <a:buBlip>
                <a:blip r:embed="rId3"/>
              </a:buBlip>
              <a:defRPr/>
            </a:pPr>
            <a:r>
              <a:rPr lang="tr-TR" sz="2800">
                <a:solidFill>
                  <a:srgbClr val="000000"/>
                </a:solidFill>
                <a:effectLst>
                  <a:outerShdw blurRad="38100" dist="38100" dir="2700000" algn="tl">
                    <a:srgbClr val="C0C0C0"/>
                  </a:outerShdw>
                </a:effectLst>
                <a:latin typeface="Calibri" pitchFamily="34" charset="0"/>
              </a:rPr>
              <a:t>Multipotent kök hücre</a:t>
            </a:r>
          </a:p>
          <a:p>
            <a:pPr marL="342900" indent="-342900" algn="l" eaLnBrk="1" hangingPunct="1">
              <a:lnSpc>
                <a:spcPct val="130000"/>
              </a:lnSpc>
              <a:spcBef>
                <a:spcPct val="20000"/>
              </a:spcBef>
              <a:buClr>
                <a:schemeClr val="hlink"/>
              </a:buClr>
              <a:buSzPct val="90000"/>
              <a:buFont typeface="Wingdings" pitchFamily="2" charset="2"/>
              <a:buBlip>
                <a:blip r:embed="rId3"/>
              </a:buBlip>
              <a:defRPr/>
            </a:pPr>
            <a:r>
              <a:rPr lang="tr-TR" sz="2800">
                <a:solidFill>
                  <a:srgbClr val="000000"/>
                </a:solidFill>
                <a:effectLst>
                  <a:outerShdw blurRad="38100" dist="38100" dir="2700000" algn="tl">
                    <a:srgbClr val="C0C0C0"/>
                  </a:outerShdw>
                </a:effectLst>
                <a:latin typeface="Calibri" pitchFamily="34" charset="0"/>
              </a:rPr>
              <a:t>Unipotent kök hücre                            </a:t>
            </a:r>
            <a:r>
              <a:rPr lang="tr-TR" sz="2000">
                <a:solidFill>
                  <a:srgbClr val="000000"/>
                </a:solidFill>
                <a:effectLst>
                  <a:outerShdw blurRad="38100" dist="38100" dir="2700000" algn="tl">
                    <a:srgbClr val="C0C0C0"/>
                  </a:outerShdw>
                </a:effectLst>
                <a:latin typeface="Calibri" pitchFamily="34" charset="0"/>
              </a:rPr>
              <a:t>Hemostasis ve doku replasmanından sorumlu</a:t>
            </a:r>
          </a:p>
          <a:p>
            <a:pPr marL="342900" indent="-342900" algn="l" eaLnBrk="1" hangingPunct="1">
              <a:lnSpc>
                <a:spcPct val="130000"/>
              </a:lnSpc>
              <a:spcBef>
                <a:spcPct val="20000"/>
              </a:spcBef>
              <a:buClr>
                <a:schemeClr val="hlink"/>
              </a:buClr>
              <a:buSzPct val="90000"/>
              <a:buFont typeface="Wingdings" pitchFamily="2" charset="2"/>
              <a:buNone/>
              <a:defRPr/>
            </a:pPr>
            <a:endParaRPr lang="en-CA" sz="2800">
              <a:solidFill>
                <a:srgbClr val="000000"/>
              </a:solidFill>
              <a:effectLst>
                <a:outerShdw blurRad="38100" dist="38100" dir="2700000" algn="tl">
                  <a:srgbClr val="C0C0C0"/>
                </a:outerShdw>
              </a:effectLst>
              <a:latin typeface="Calibri"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Line 2"/>
          <p:cNvSpPr>
            <a:spLocks noChangeShapeType="1"/>
          </p:cNvSpPr>
          <p:nvPr/>
        </p:nvSpPr>
        <p:spPr bwMode="auto">
          <a:xfrm>
            <a:off x="395288" y="4005263"/>
            <a:ext cx="8001000" cy="9525"/>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147" name="Line 3"/>
          <p:cNvSpPr>
            <a:spLocks noChangeShapeType="1"/>
          </p:cNvSpPr>
          <p:nvPr/>
        </p:nvSpPr>
        <p:spPr bwMode="auto">
          <a:xfrm>
            <a:off x="457200" y="6858000"/>
            <a:ext cx="86868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148" name="Line 4"/>
          <p:cNvSpPr>
            <a:spLocks noChangeShapeType="1"/>
          </p:cNvSpPr>
          <p:nvPr/>
        </p:nvSpPr>
        <p:spPr bwMode="auto">
          <a:xfrm>
            <a:off x="468313" y="2852738"/>
            <a:ext cx="80010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60101" name="Rectangle 5"/>
          <p:cNvSpPr>
            <a:spLocks noChangeArrowheads="1"/>
          </p:cNvSpPr>
          <p:nvPr/>
        </p:nvSpPr>
        <p:spPr bwMode="auto">
          <a:xfrm>
            <a:off x="304800" y="1905000"/>
            <a:ext cx="2743200"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20000"/>
              </a:spcBef>
              <a:buClr>
                <a:schemeClr val="hlink"/>
              </a:buClr>
              <a:buSzPct val="90000"/>
              <a:buFont typeface="Wingdings" pitchFamily="2" charset="2"/>
              <a:buNone/>
              <a:defRPr/>
            </a:pPr>
            <a:r>
              <a:rPr lang="tr-TR" sz="2000">
                <a:solidFill>
                  <a:srgbClr val="000000"/>
                </a:solidFill>
                <a:effectLst>
                  <a:outerShdw blurRad="38100" dist="38100" dir="2700000" algn="tl">
                    <a:srgbClr val="C0C0C0"/>
                  </a:outerShdw>
                </a:effectLst>
                <a:latin typeface="Calibri" pitchFamily="34" charset="0"/>
              </a:rPr>
              <a:t>Her bir hücre yeni bir bireyi geliştirebilir.</a:t>
            </a:r>
            <a:endParaRPr lang="en-US" sz="2000">
              <a:solidFill>
                <a:srgbClr val="000000"/>
              </a:solidFill>
              <a:effectLst>
                <a:outerShdw blurRad="38100" dist="38100" dir="2700000" algn="tl">
                  <a:srgbClr val="C0C0C0"/>
                </a:outerShdw>
              </a:effectLst>
              <a:latin typeface="Calibri" pitchFamily="34" charset="0"/>
            </a:endParaRPr>
          </a:p>
        </p:txBody>
      </p:sp>
      <p:sp>
        <p:nvSpPr>
          <p:cNvPr id="260102" name="Rectangle 6"/>
          <p:cNvSpPr>
            <a:spLocks noChangeArrowheads="1"/>
          </p:cNvSpPr>
          <p:nvPr/>
        </p:nvSpPr>
        <p:spPr bwMode="auto">
          <a:xfrm>
            <a:off x="6629400" y="1752600"/>
            <a:ext cx="1797050" cy="113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eaLnBrk="1" hangingPunct="1">
              <a:lnSpc>
                <a:spcPct val="80000"/>
              </a:lnSpc>
              <a:spcBef>
                <a:spcPct val="20000"/>
              </a:spcBef>
              <a:buClr>
                <a:schemeClr val="hlink"/>
              </a:buClr>
              <a:buSzPct val="90000"/>
              <a:buFont typeface="Wingdings" pitchFamily="2" charset="2"/>
              <a:buNone/>
              <a:defRPr/>
            </a:pPr>
            <a:r>
              <a:rPr lang="tr-TR" sz="2000">
                <a:solidFill>
                  <a:srgbClr val="000000"/>
                </a:solidFill>
                <a:effectLst>
                  <a:outerShdw blurRad="38100" dist="38100" dir="2700000" algn="tl">
                    <a:srgbClr val="C0C0C0"/>
                  </a:outerShdw>
                </a:effectLst>
                <a:latin typeface="Calibri" pitchFamily="34" charset="0"/>
              </a:rPr>
              <a:t>Erken Embriyonik hücreler</a:t>
            </a:r>
            <a:r>
              <a:rPr lang="en-US" sz="2000">
                <a:solidFill>
                  <a:srgbClr val="000000"/>
                </a:solidFill>
                <a:effectLst>
                  <a:outerShdw blurRad="38100" dist="38100" dir="2700000" algn="tl">
                    <a:srgbClr val="C0C0C0"/>
                  </a:outerShdw>
                </a:effectLst>
                <a:latin typeface="Calibri" pitchFamily="34" charset="0"/>
              </a:rPr>
              <a:t> </a:t>
            </a:r>
            <a:endParaRPr lang="tr-TR" sz="2000">
              <a:solidFill>
                <a:srgbClr val="000000"/>
              </a:solidFill>
              <a:effectLst>
                <a:outerShdw blurRad="38100" dist="38100" dir="2700000" algn="tl">
                  <a:srgbClr val="C0C0C0"/>
                </a:outerShdw>
              </a:effectLst>
              <a:latin typeface="Calibri" pitchFamily="34" charset="0"/>
            </a:endParaRPr>
          </a:p>
          <a:p>
            <a:pPr algn="l" eaLnBrk="1" hangingPunct="1">
              <a:lnSpc>
                <a:spcPct val="80000"/>
              </a:lnSpc>
              <a:spcBef>
                <a:spcPct val="20000"/>
              </a:spcBef>
              <a:buClr>
                <a:schemeClr val="hlink"/>
              </a:buClr>
              <a:buSzPct val="90000"/>
              <a:buFont typeface="Wingdings" pitchFamily="2" charset="2"/>
              <a:buNone/>
              <a:defRPr/>
            </a:pPr>
            <a:r>
              <a:rPr lang="en-US" sz="2000">
                <a:solidFill>
                  <a:srgbClr val="000000"/>
                </a:solidFill>
                <a:effectLst>
                  <a:outerShdw blurRad="38100" dist="38100" dir="2700000" algn="tl">
                    <a:srgbClr val="C0C0C0"/>
                  </a:outerShdw>
                </a:effectLst>
                <a:latin typeface="Calibri" pitchFamily="34" charset="0"/>
              </a:rPr>
              <a:t>(1-3 </a:t>
            </a:r>
            <a:r>
              <a:rPr lang="tr-TR" sz="2000">
                <a:solidFill>
                  <a:srgbClr val="000000"/>
                </a:solidFill>
                <a:effectLst>
                  <a:outerShdw blurRad="38100" dist="38100" dir="2700000" algn="tl">
                    <a:srgbClr val="C0C0C0"/>
                  </a:outerShdw>
                </a:effectLst>
                <a:latin typeface="Calibri" pitchFamily="34" charset="0"/>
              </a:rPr>
              <a:t>günlük</a:t>
            </a:r>
            <a:r>
              <a:rPr lang="en-US" sz="2000">
                <a:solidFill>
                  <a:srgbClr val="000000"/>
                </a:solidFill>
                <a:effectLst>
                  <a:outerShdw blurRad="38100" dist="38100" dir="2700000" algn="tl">
                    <a:srgbClr val="C0C0C0"/>
                  </a:outerShdw>
                </a:effectLst>
                <a:latin typeface="Calibri" pitchFamily="34" charset="0"/>
              </a:rPr>
              <a:t>)</a:t>
            </a:r>
          </a:p>
        </p:txBody>
      </p:sp>
      <p:sp>
        <p:nvSpPr>
          <p:cNvPr id="260103" name="Rectangle 7"/>
          <p:cNvSpPr>
            <a:spLocks noChangeArrowheads="1"/>
          </p:cNvSpPr>
          <p:nvPr/>
        </p:nvSpPr>
        <p:spPr bwMode="auto">
          <a:xfrm>
            <a:off x="304800" y="2819400"/>
            <a:ext cx="2895600" cy="1006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20000"/>
              </a:spcBef>
              <a:buClr>
                <a:schemeClr val="hlink"/>
              </a:buClr>
              <a:buSzPct val="90000"/>
              <a:buFont typeface="Wingdings" pitchFamily="2" charset="2"/>
              <a:buNone/>
              <a:defRPr/>
            </a:pPr>
            <a:r>
              <a:rPr lang="tr-TR" sz="2000">
                <a:solidFill>
                  <a:srgbClr val="000000"/>
                </a:solidFill>
                <a:effectLst>
                  <a:outerShdw blurRad="38100" dist="38100" dir="2700000" algn="tl">
                    <a:srgbClr val="C0C0C0"/>
                  </a:outerShdw>
                </a:effectLst>
                <a:latin typeface="Calibri" pitchFamily="34" charset="0"/>
              </a:rPr>
              <a:t>Her bir hücre </a:t>
            </a:r>
            <a:r>
              <a:rPr lang="en-US" sz="2000">
                <a:solidFill>
                  <a:srgbClr val="000000"/>
                </a:solidFill>
                <a:effectLst>
                  <a:outerShdw blurRad="38100" dist="38100" dir="2700000" algn="tl">
                    <a:srgbClr val="C0C0C0"/>
                  </a:outerShdw>
                </a:effectLst>
                <a:latin typeface="Calibri" pitchFamily="34" charset="0"/>
              </a:rPr>
              <a:t> 200</a:t>
            </a:r>
            <a:r>
              <a:rPr lang="tr-TR" sz="2000">
                <a:solidFill>
                  <a:srgbClr val="000000"/>
                </a:solidFill>
                <a:effectLst>
                  <a:outerShdw blurRad="38100" dist="38100" dir="2700000" algn="tl">
                    <a:srgbClr val="C0C0C0"/>
                  </a:outerShdw>
                </a:effectLst>
                <a:latin typeface="Calibri" pitchFamily="34" charset="0"/>
              </a:rPr>
              <a:t>’den fazla</a:t>
            </a:r>
            <a:r>
              <a:rPr lang="en-US" sz="2000">
                <a:solidFill>
                  <a:srgbClr val="000000"/>
                </a:solidFill>
                <a:effectLst>
                  <a:outerShdw blurRad="38100" dist="38100" dir="2700000" algn="tl">
                    <a:srgbClr val="C0C0C0"/>
                  </a:outerShdw>
                </a:effectLst>
                <a:latin typeface="Calibri" pitchFamily="34" charset="0"/>
              </a:rPr>
              <a:t> </a:t>
            </a:r>
            <a:r>
              <a:rPr lang="tr-TR" sz="2000">
                <a:solidFill>
                  <a:srgbClr val="000000"/>
                </a:solidFill>
                <a:effectLst>
                  <a:outerShdw blurRad="38100" dist="38100" dir="2700000" algn="tl">
                    <a:srgbClr val="C0C0C0"/>
                  </a:outerShdw>
                </a:effectLst>
                <a:latin typeface="Calibri" pitchFamily="34" charset="0"/>
              </a:rPr>
              <a:t>somatik hücreye dönüşebilir.</a:t>
            </a:r>
            <a:endParaRPr lang="en-US" sz="2000">
              <a:solidFill>
                <a:srgbClr val="000000"/>
              </a:solidFill>
              <a:effectLst>
                <a:outerShdw blurRad="38100" dist="38100" dir="2700000" algn="tl">
                  <a:srgbClr val="C0C0C0"/>
                </a:outerShdw>
              </a:effectLst>
              <a:latin typeface="Calibri" pitchFamily="34" charset="0"/>
            </a:endParaRPr>
          </a:p>
        </p:txBody>
      </p:sp>
      <p:sp>
        <p:nvSpPr>
          <p:cNvPr id="260104" name="Rectangle 8"/>
          <p:cNvSpPr>
            <a:spLocks noChangeArrowheads="1"/>
          </p:cNvSpPr>
          <p:nvPr/>
        </p:nvSpPr>
        <p:spPr bwMode="auto">
          <a:xfrm>
            <a:off x="6629400" y="3048000"/>
            <a:ext cx="1828800" cy="1006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a:defRPr/>
            </a:pPr>
            <a:r>
              <a:rPr lang="tr-TR" sz="2000">
                <a:solidFill>
                  <a:srgbClr val="000000"/>
                </a:solidFill>
                <a:effectLst>
                  <a:outerShdw blurRad="38100" dist="38100" dir="2700000" algn="tl">
                    <a:srgbClr val="C0C0C0"/>
                  </a:outerShdw>
                </a:effectLst>
                <a:latin typeface="Calibri" pitchFamily="34" charset="0"/>
              </a:rPr>
              <a:t>Blastosit hücreleri</a:t>
            </a:r>
            <a:r>
              <a:rPr lang="en-US" sz="2000">
                <a:solidFill>
                  <a:srgbClr val="000000"/>
                </a:solidFill>
                <a:effectLst>
                  <a:outerShdw blurRad="38100" dist="38100" dir="2700000" algn="tl">
                    <a:srgbClr val="C0C0C0"/>
                  </a:outerShdw>
                </a:effectLst>
                <a:latin typeface="Calibri" pitchFamily="34" charset="0"/>
              </a:rPr>
              <a:t> </a:t>
            </a:r>
            <a:endParaRPr lang="tr-TR" sz="2000">
              <a:solidFill>
                <a:srgbClr val="000000"/>
              </a:solidFill>
              <a:effectLst>
                <a:outerShdw blurRad="38100" dist="38100" dir="2700000" algn="tl">
                  <a:srgbClr val="C0C0C0"/>
                </a:outerShdw>
              </a:effectLst>
              <a:latin typeface="Calibri" pitchFamily="34" charset="0"/>
            </a:endParaRPr>
          </a:p>
          <a:p>
            <a:pPr algn="l">
              <a:defRPr/>
            </a:pPr>
            <a:r>
              <a:rPr lang="en-US" sz="2000">
                <a:solidFill>
                  <a:srgbClr val="000000"/>
                </a:solidFill>
                <a:effectLst>
                  <a:outerShdw blurRad="38100" dist="38100" dir="2700000" algn="tl">
                    <a:srgbClr val="C0C0C0"/>
                  </a:outerShdw>
                </a:effectLst>
                <a:latin typeface="Calibri" pitchFamily="34" charset="0"/>
              </a:rPr>
              <a:t>(5</a:t>
            </a:r>
            <a:r>
              <a:rPr lang="tr-TR" sz="2000">
                <a:solidFill>
                  <a:srgbClr val="000000"/>
                </a:solidFill>
                <a:effectLst>
                  <a:outerShdw blurRad="38100" dist="38100" dir="2700000" algn="tl">
                    <a:srgbClr val="C0C0C0"/>
                  </a:outerShdw>
                </a:effectLst>
                <a:latin typeface="Calibri" pitchFamily="34" charset="0"/>
              </a:rPr>
              <a:t>-</a:t>
            </a:r>
            <a:r>
              <a:rPr lang="en-US" sz="2000">
                <a:solidFill>
                  <a:srgbClr val="000000"/>
                </a:solidFill>
                <a:effectLst>
                  <a:outerShdw blurRad="38100" dist="38100" dir="2700000" algn="tl">
                    <a:srgbClr val="C0C0C0"/>
                  </a:outerShdw>
                </a:effectLst>
                <a:latin typeface="Calibri" pitchFamily="34" charset="0"/>
              </a:rPr>
              <a:t>14 </a:t>
            </a:r>
            <a:r>
              <a:rPr lang="tr-TR" sz="2000">
                <a:solidFill>
                  <a:srgbClr val="000000"/>
                </a:solidFill>
                <a:effectLst>
                  <a:outerShdw blurRad="38100" dist="38100" dir="2700000" algn="tl">
                    <a:srgbClr val="C0C0C0"/>
                  </a:outerShdw>
                </a:effectLst>
                <a:latin typeface="Calibri" pitchFamily="34" charset="0"/>
              </a:rPr>
              <a:t>günlük</a:t>
            </a:r>
            <a:r>
              <a:rPr lang="en-US" sz="2000">
                <a:solidFill>
                  <a:srgbClr val="000000"/>
                </a:solidFill>
                <a:effectLst>
                  <a:outerShdw blurRad="38100" dist="38100" dir="2700000" algn="tl">
                    <a:srgbClr val="C0C0C0"/>
                  </a:outerShdw>
                </a:effectLst>
                <a:latin typeface="Calibri" pitchFamily="34" charset="0"/>
              </a:rPr>
              <a:t>)</a:t>
            </a:r>
            <a:endParaRPr lang="tr-TR" sz="2000">
              <a:solidFill>
                <a:srgbClr val="000000"/>
              </a:solidFill>
              <a:effectLst>
                <a:outerShdw blurRad="38100" dist="38100" dir="2700000" algn="tl">
                  <a:srgbClr val="C0C0C0"/>
                </a:outerShdw>
              </a:effectLst>
              <a:latin typeface="Calibri" pitchFamily="34" charset="0"/>
            </a:endParaRPr>
          </a:p>
        </p:txBody>
      </p:sp>
      <p:sp>
        <p:nvSpPr>
          <p:cNvPr id="260105" name="Rectangle 9"/>
          <p:cNvSpPr>
            <a:spLocks noChangeArrowheads="1"/>
          </p:cNvSpPr>
          <p:nvPr/>
        </p:nvSpPr>
        <p:spPr bwMode="auto">
          <a:xfrm>
            <a:off x="6629400" y="4191000"/>
            <a:ext cx="1828800" cy="946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eaLnBrk="1" hangingPunct="1">
              <a:lnSpc>
                <a:spcPct val="80000"/>
              </a:lnSpc>
              <a:spcBef>
                <a:spcPct val="20000"/>
              </a:spcBef>
              <a:buClr>
                <a:schemeClr val="hlink"/>
              </a:buClr>
              <a:buSzPct val="90000"/>
              <a:buFont typeface="Wingdings" pitchFamily="2" charset="2"/>
              <a:buNone/>
              <a:defRPr/>
            </a:pPr>
            <a:r>
              <a:rPr lang="tr-TR" sz="2000">
                <a:solidFill>
                  <a:srgbClr val="000000"/>
                </a:solidFill>
                <a:effectLst>
                  <a:outerShdw blurRad="38100" dist="38100" dir="2700000" algn="tl">
                    <a:srgbClr val="C0C0C0"/>
                  </a:outerShdw>
                </a:effectLst>
                <a:latin typeface="Calibri" pitchFamily="34" charset="0"/>
              </a:rPr>
              <a:t>Adult kök  hc </a:t>
            </a:r>
          </a:p>
          <a:p>
            <a:pPr algn="l" eaLnBrk="1" hangingPunct="1">
              <a:lnSpc>
                <a:spcPct val="80000"/>
              </a:lnSpc>
              <a:spcBef>
                <a:spcPct val="20000"/>
              </a:spcBef>
              <a:buClr>
                <a:schemeClr val="hlink"/>
              </a:buClr>
              <a:buSzPct val="90000"/>
              <a:buFont typeface="Wingdings" pitchFamily="2" charset="2"/>
              <a:buNone/>
              <a:defRPr/>
            </a:pPr>
            <a:r>
              <a:rPr lang="tr-TR" sz="2000">
                <a:solidFill>
                  <a:srgbClr val="000000"/>
                </a:solidFill>
                <a:effectLst>
                  <a:outerShdw blurRad="38100" dist="38100" dir="2700000" algn="tl">
                    <a:srgbClr val="C0C0C0"/>
                  </a:outerShdw>
                </a:effectLst>
                <a:latin typeface="Calibri" pitchFamily="34" charset="0"/>
              </a:rPr>
              <a:t>Kord kanı</a:t>
            </a:r>
          </a:p>
          <a:p>
            <a:pPr algn="l" eaLnBrk="1" hangingPunct="1">
              <a:lnSpc>
                <a:spcPct val="80000"/>
              </a:lnSpc>
              <a:spcBef>
                <a:spcPct val="20000"/>
              </a:spcBef>
              <a:buClr>
                <a:schemeClr val="hlink"/>
              </a:buClr>
              <a:buSzPct val="90000"/>
              <a:buFont typeface="Wingdings" pitchFamily="2" charset="2"/>
              <a:buNone/>
              <a:defRPr/>
            </a:pPr>
            <a:r>
              <a:rPr lang="tr-TR" sz="2000">
                <a:solidFill>
                  <a:srgbClr val="000000"/>
                </a:solidFill>
                <a:effectLst>
                  <a:outerShdw blurRad="38100" dist="38100" dir="2700000" algn="tl">
                    <a:srgbClr val="C0C0C0"/>
                  </a:outerShdw>
                </a:effectLst>
                <a:latin typeface="Calibri" pitchFamily="34" charset="0"/>
              </a:rPr>
              <a:t>Fetal doku</a:t>
            </a:r>
            <a:endParaRPr lang="en-US" sz="2000">
              <a:solidFill>
                <a:srgbClr val="000000"/>
              </a:solidFill>
              <a:effectLst>
                <a:outerShdw blurRad="38100" dist="38100" dir="2700000" algn="tl">
                  <a:srgbClr val="C0C0C0"/>
                </a:outerShdw>
              </a:effectLst>
              <a:latin typeface="Calibri" pitchFamily="34" charset="0"/>
            </a:endParaRPr>
          </a:p>
        </p:txBody>
      </p:sp>
      <p:sp>
        <p:nvSpPr>
          <p:cNvPr id="6154" name="Rectangle 10"/>
          <p:cNvSpPr>
            <a:spLocks noGrp="1" noChangeArrowheads="1"/>
          </p:cNvSpPr>
          <p:nvPr>
            <p:ph type="title"/>
          </p:nvPr>
        </p:nvSpPr>
        <p:spPr>
          <a:xfrm>
            <a:off x="457200" y="49213"/>
            <a:ext cx="8229600" cy="788987"/>
          </a:xfrm>
        </p:spPr>
        <p:txBody>
          <a:bodyPr/>
          <a:lstStyle/>
          <a:p>
            <a:pPr eaLnBrk="1" hangingPunct="1"/>
            <a:r>
              <a:rPr lang="tr-TR" sz="4000" smtClean="0">
                <a:solidFill>
                  <a:srgbClr val="000000"/>
                </a:solidFill>
              </a:rPr>
              <a:t>Kök  hücre çeşitleri</a:t>
            </a:r>
          </a:p>
        </p:txBody>
      </p:sp>
      <p:sp>
        <p:nvSpPr>
          <p:cNvPr id="6155" name="Text Box 11"/>
          <p:cNvSpPr txBox="1">
            <a:spLocks noChangeArrowheads="1"/>
          </p:cNvSpPr>
          <p:nvPr/>
        </p:nvSpPr>
        <p:spPr bwMode="auto">
          <a:xfrm>
            <a:off x="395288" y="1268413"/>
            <a:ext cx="1524000" cy="393700"/>
          </a:xfrm>
          <a:prstGeom prst="rect">
            <a:avLst/>
          </a:prstGeom>
          <a:solidFill>
            <a:srgbClr val="FF9900"/>
          </a:solidFill>
          <a:ln w="9525">
            <a:solidFill>
              <a:srgbClr val="FF00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a:lnSpc>
                <a:spcPct val="80000"/>
              </a:lnSpc>
              <a:spcBef>
                <a:spcPct val="50000"/>
              </a:spcBef>
            </a:pPr>
            <a:r>
              <a:rPr lang="tr-TR" sz="2400">
                <a:solidFill>
                  <a:schemeClr val="tx1"/>
                </a:solidFill>
                <a:latin typeface="Calibri" pitchFamily="34" charset="0"/>
              </a:rPr>
              <a:t>Tanımlar</a:t>
            </a:r>
          </a:p>
        </p:txBody>
      </p:sp>
      <p:sp>
        <p:nvSpPr>
          <p:cNvPr id="6156" name="Text Box 12"/>
          <p:cNvSpPr txBox="1">
            <a:spLocks noChangeArrowheads="1"/>
          </p:cNvSpPr>
          <p:nvPr/>
        </p:nvSpPr>
        <p:spPr bwMode="auto">
          <a:xfrm>
            <a:off x="6516688" y="1268413"/>
            <a:ext cx="1447800" cy="393700"/>
          </a:xfrm>
          <a:prstGeom prst="rect">
            <a:avLst/>
          </a:prstGeom>
          <a:solidFill>
            <a:srgbClr val="FF9900"/>
          </a:solidFill>
          <a:ln w="9525">
            <a:solidFill>
              <a:srgbClr val="FF00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a:lnSpc>
                <a:spcPct val="80000"/>
              </a:lnSpc>
              <a:spcBef>
                <a:spcPct val="50000"/>
              </a:spcBef>
            </a:pPr>
            <a:r>
              <a:rPr lang="tr-TR" sz="2400">
                <a:solidFill>
                  <a:schemeClr val="tx1"/>
                </a:solidFill>
                <a:latin typeface="Calibri" pitchFamily="34" charset="0"/>
              </a:rPr>
              <a:t>Örnekler</a:t>
            </a:r>
          </a:p>
        </p:txBody>
      </p:sp>
      <p:sp>
        <p:nvSpPr>
          <p:cNvPr id="6157" name="Line 13"/>
          <p:cNvSpPr>
            <a:spLocks noChangeShapeType="1"/>
          </p:cNvSpPr>
          <p:nvPr/>
        </p:nvSpPr>
        <p:spPr bwMode="auto">
          <a:xfrm>
            <a:off x="900113" y="908050"/>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graphicFrame>
        <p:nvGraphicFramePr>
          <p:cNvPr id="6158" name="Object 14"/>
          <p:cNvGraphicFramePr>
            <a:graphicFrameLocks noChangeAspect="1"/>
          </p:cNvGraphicFramePr>
          <p:nvPr/>
        </p:nvGraphicFramePr>
        <p:xfrm>
          <a:off x="4003675" y="1701800"/>
          <a:ext cx="457200" cy="304800"/>
        </p:xfrm>
        <a:graphic>
          <a:graphicData uri="http://schemas.openxmlformats.org/presentationml/2006/ole">
            <p:oleObj spid="_x0000_s6248" name="Bit Eşlem Resmi" r:id="rId4" imgW="819048" imgH="676369" progId="PBrush">
              <p:embed/>
            </p:oleObj>
          </a:graphicData>
        </a:graphic>
      </p:graphicFrame>
      <p:graphicFrame>
        <p:nvGraphicFramePr>
          <p:cNvPr id="6159" name="Object 15"/>
          <p:cNvGraphicFramePr>
            <a:graphicFrameLocks noChangeAspect="1"/>
          </p:cNvGraphicFramePr>
          <p:nvPr/>
        </p:nvGraphicFramePr>
        <p:xfrm>
          <a:off x="4079875" y="2540000"/>
          <a:ext cx="381000" cy="381000"/>
        </p:xfrm>
        <a:graphic>
          <a:graphicData uri="http://schemas.openxmlformats.org/presentationml/2006/ole">
            <p:oleObj spid="_x0000_s6249" name="Bit Eşlem Resmi" r:id="rId5" imgW="647619" imgH="571731" progId="PBrush">
              <p:embed/>
            </p:oleObj>
          </a:graphicData>
        </a:graphic>
      </p:graphicFrame>
      <p:graphicFrame>
        <p:nvGraphicFramePr>
          <p:cNvPr id="6160" name="Object 16"/>
          <p:cNvGraphicFramePr>
            <a:graphicFrameLocks noChangeAspect="1"/>
          </p:cNvGraphicFramePr>
          <p:nvPr/>
        </p:nvGraphicFramePr>
        <p:xfrm>
          <a:off x="3927475" y="3378200"/>
          <a:ext cx="533400" cy="457200"/>
        </p:xfrm>
        <a:graphic>
          <a:graphicData uri="http://schemas.openxmlformats.org/presentationml/2006/ole">
            <p:oleObj spid="_x0000_s6250" name="Bit Eşlem Resmi" r:id="rId6" imgW="971686" imgH="762106" progId="PBrush">
              <p:embed/>
            </p:oleObj>
          </a:graphicData>
        </a:graphic>
      </p:graphicFrame>
      <p:graphicFrame>
        <p:nvGraphicFramePr>
          <p:cNvPr id="6161" name="Object 17"/>
          <p:cNvGraphicFramePr>
            <a:graphicFrameLocks noChangeAspect="1"/>
          </p:cNvGraphicFramePr>
          <p:nvPr/>
        </p:nvGraphicFramePr>
        <p:xfrm>
          <a:off x="2784475" y="5892800"/>
          <a:ext cx="3352800" cy="552450"/>
        </p:xfrm>
        <a:graphic>
          <a:graphicData uri="http://schemas.openxmlformats.org/presentationml/2006/ole">
            <p:oleObj spid="_x0000_s6251" name="Bit Eşlem Resmi" r:id="rId7" imgW="3772427" imgH="857143" progId="PBrush">
              <p:embed/>
            </p:oleObj>
          </a:graphicData>
        </a:graphic>
      </p:graphicFrame>
      <p:graphicFrame>
        <p:nvGraphicFramePr>
          <p:cNvPr id="6162" name="Object 18"/>
          <p:cNvGraphicFramePr>
            <a:graphicFrameLocks noChangeAspect="1"/>
          </p:cNvGraphicFramePr>
          <p:nvPr/>
        </p:nvGraphicFramePr>
        <p:xfrm>
          <a:off x="3775075" y="4140200"/>
          <a:ext cx="990600" cy="447675"/>
        </p:xfrm>
        <a:graphic>
          <a:graphicData uri="http://schemas.openxmlformats.org/presentationml/2006/ole">
            <p:oleObj spid="_x0000_s6252" name="Bit Eşlem Resmi" r:id="rId8" imgW="1619476" imgH="895238" progId="PBrush">
              <p:embed/>
            </p:oleObj>
          </a:graphicData>
        </a:graphic>
      </p:graphicFrame>
      <p:graphicFrame>
        <p:nvGraphicFramePr>
          <p:cNvPr id="6163" name="Object 19"/>
          <p:cNvGraphicFramePr>
            <a:graphicFrameLocks noChangeAspect="1"/>
          </p:cNvGraphicFramePr>
          <p:nvPr/>
        </p:nvGraphicFramePr>
        <p:xfrm>
          <a:off x="2555875" y="5084763"/>
          <a:ext cx="3629025" cy="552450"/>
        </p:xfrm>
        <a:graphic>
          <a:graphicData uri="http://schemas.openxmlformats.org/presentationml/2006/ole">
            <p:oleObj spid="_x0000_s6253" name="Bit Eşlem Resmi" r:id="rId9" imgW="3629532" imgH="552527" progId="PBrush">
              <p:embed/>
            </p:oleObj>
          </a:graphicData>
        </a:graphic>
      </p:graphicFrame>
      <p:sp>
        <p:nvSpPr>
          <p:cNvPr id="6164" name="Line 20"/>
          <p:cNvSpPr>
            <a:spLocks noChangeShapeType="1"/>
          </p:cNvSpPr>
          <p:nvPr/>
        </p:nvSpPr>
        <p:spPr bwMode="auto">
          <a:xfrm>
            <a:off x="4232275" y="2082800"/>
            <a:ext cx="0" cy="3048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165" name="Line 21"/>
          <p:cNvSpPr>
            <a:spLocks noChangeShapeType="1"/>
          </p:cNvSpPr>
          <p:nvPr/>
        </p:nvSpPr>
        <p:spPr bwMode="auto">
          <a:xfrm>
            <a:off x="4232275" y="2997200"/>
            <a:ext cx="0" cy="3048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166" name="Line 22"/>
          <p:cNvSpPr>
            <a:spLocks noChangeShapeType="1"/>
          </p:cNvSpPr>
          <p:nvPr/>
        </p:nvSpPr>
        <p:spPr bwMode="auto">
          <a:xfrm>
            <a:off x="4232275" y="3835400"/>
            <a:ext cx="0" cy="3048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167" name="Line 23"/>
          <p:cNvSpPr>
            <a:spLocks noChangeShapeType="1"/>
          </p:cNvSpPr>
          <p:nvPr/>
        </p:nvSpPr>
        <p:spPr bwMode="auto">
          <a:xfrm>
            <a:off x="4308475" y="4749800"/>
            <a:ext cx="0" cy="3048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168" name="Line 24"/>
          <p:cNvSpPr>
            <a:spLocks noChangeShapeType="1"/>
          </p:cNvSpPr>
          <p:nvPr/>
        </p:nvSpPr>
        <p:spPr bwMode="auto">
          <a:xfrm flipH="1">
            <a:off x="3546475" y="4749800"/>
            <a:ext cx="228600" cy="3048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169" name="Line 25"/>
          <p:cNvSpPr>
            <a:spLocks noChangeShapeType="1"/>
          </p:cNvSpPr>
          <p:nvPr/>
        </p:nvSpPr>
        <p:spPr bwMode="auto">
          <a:xfrm>
            <a:off x="5070475" y="4673600"/>
            <a:ext cx="228600" cy="3048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170" name="Line 26"/>
          <p:cNvSpPr>
            <a:spLocks noChangeShapeType="1"/>
          </p:cNvSpPr>
          <p:nvPr/>
        </p:nvSpPr>
        <p:spPr bwMode="auto">
          <a:xfrm>
            <a:off x="3165475" y="5588000"/>
            <a:ext cx="0" cy="3048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171" name="Line 27"/>
          <p:cNvSpPr>
            <a:spLocks noChangeShapeType="1"/>
          </p:cNvSpPr>
          <p:nvPr/>
        </p:nvSpPr>
        <p:spPr bwMode="auto">
          <a:xfrm>
            <a:off x="4384675" y="5588000"/>
            <a:ext cx="0" cy="3048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172" name="Line 28"/>
          <p:cNvSpPr>
            <a:spLocks noChangeShapeType="1"/>
          </p:cNvSpPr>
          <p:nvPr/>
        </p:nvSpPr>
        <p:spPr bwMode="auto">
          <a:xfrm>
            <a:off x="5603875" y="5588000"/>
            <a:ext cx="0" cy="3048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60125" name="Rectangle 29"/>
          <p:cNvSpPr>
            <a:spLocks noChangeArrowheads="1"/>
          </p:cNvSpPr>
          <p:nvPr/>
        </p:nvSpPr>
        <p:spPr bwMode="auto">
          <a:xfrm>
            <a:off x="381000" y="3962400"/>
            <a:ext cx="2438400" cy="1006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a:defRPr/>
            </a:pPr>
            <a:r>
              <a:rPr lang="tr-TR" sz="2000">
                <a:solidFill>
                  <a:srgbClr val="000000"/>
                </a:solidFill>
                <a:effectLst>
                  <a:outerShdw blurRad="38100" dist="38100" dir="2700000" algn="tl">
                    <a:srgbClr val="C0C0C0"/>
                  </a:outerShdw>
                </a:effectLst>
                <a:latin typeface="Calibri" pitchFamily="34" charset="0"/>
              </a:rPr>
              <a:t>Plastisite  kabiliyeti korunmuştur, maturasyon eğilimli</a:t>
            </a:r>
          </a:p>
        </p:txBody>
      </p:sp>
      <p:sp>
        <p:nvSpPr>
          <p:cNvPr id="260126" name="Rectangle 30"/>
          <p:cNvSpPr>
            <a:spLocks noChangeArrowheads="1"/>
          </p:cNvSpPr>
          <p:nvPr/>
        </p:nvSpPr>
        <p:spPr bwMode="auto">
          <a:xfrm>
            <a:off x="2916238" y="2997200"/>
            <a:ext cx="3263900" cy="34258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lgn="l" eaLnBrk="1" hangingPunct="1">
              <a:lnSpc>
                <a:spcPct val="110000"/>
              </a:lnSpc>
              <a:spcBef>
                <a:spcPct val="20000"/>
              </a:spcBef>
              <a:buClr>
                <a:schemeClr val="hlink"/>
              </a:buClr>
              <a:buSzPct val="90000"/>
              <a:buFont typeface="Wingdings" pitchFamily="2" charset="2"/>
              <a:buNone/>
              <a:defRPr/>
            </a:pPr>
            <a:r>
              <a:rPr lang="tr-TR" sz="1800">
                <a:solidFill>
                  <a:srgbClr val="000000"/>
                </a:solidFill>
                <a:effectLst>
                  <a:outerShdw blurRad="38100" dist="38100" dir="2700000" algn="tl">
                    <a:srgbClr val="C0C0C0"/>
                  </a:outerShdw>
                </a:effectLst>
                <a:latin typeface="Calibri" pitchFamily="34" charset="0"/>
              </a:rPr>
              <a:t> </a:t>
            </a:r>
            <a:endParaRPr lang="en-US" sz="1800">
              <a:solidFill>
                <a:srgbClr val="000000"/>
              </a:solidFill>
              <a:effectLst>
                <a:outerShdw blurRad="38100" dist="38100" dir="2700000" algn="tl">
                  <a:srgbClr val="C0C0C0"/>
                </a:outerShdw>
              </a:effectLst>
              <a:latin typeface="Calibri" pitchFamily="34" charset="0"/>
            </a:endParaRPr>
          </a:p>
          <a:p>
            <a:pPr marL="342900" indent="-342900" algn="l" eaLnBrk="1" hangingPunct="1">
              <a:lnSpc>
                <a:spcPct val="110000"/>
              </a:lnSpc>
              <a:spcBef>
                <a:spcPct val="20000"/>
              </a:spcBef>
              <a:buClr>
                <a:schemeClr val="hlink"/>
              </a:buClr>
              <a:buSzPct val="90000"/>
              <a:buFont typeface="Wingdings" pitchFamily="2" charset="2"/>
              <a:buChar char="l"/>
              <a:defRPr/>
            </a:pPr>
            <a:endParaRPr lang="tr-TR" sz="1800">
              <a:solidFill>
                <a:srgbClr val="000000"/>
              </a:solidFill>
              <a:effectLst>
                <a:outerShdw blurRad="38100" dist="38100" dir="2700000" algn="tl">
                  <a:srgbClr val="C0C0C0"/>
                </a:outerShdw>
              </a:effectLst>
              <a:latin typeface="Calibri" pitchFamily="34" charset="0"/>
            </a:endParaRPr>
          </a:p>
          <a:p>
            <a:pPr marL="342900" indent="-342900" algn="l" eaLnBrk="1" hangingPunct="1">
              <a:lnSpc>
                <a:spcPct val="110000"/>
              </a:lnSpc>
              <a:spcBef>
                <a:spcPct val="20000"/>
              </a:spcBef>
              <a:buClr>
                <a:schemeClr val="hlink"/>
              </a:buClr>
              <a:buSzPct val="90000"/>
              <a:buFont typeface="Wingdings" pitchFamily="2" charset="2"/>
              <a:buNone/>
              <a:defRPr/>
            </a:pPr>
            <a:r>
              <a:rPr lang="tr-TR" sz="1800">
                <a:solidFill>
                  <a:srgbClr val="000000"/>
                </a:solidFill>
                <a:effectLst>
                  <a:outerShdw blurRad="38100" dist="38100" dir="2700000" algn="tl">
                    <a:srgbClr val="C0C0C0"/>
                  </a:outerShdw>
                </a:effectLst>
                <a:latin typeface="Calibri" pitchFamily="34" charset="0"/>
              </a:rPr>
              <a:t> </a:t>
            </a:r>
          </a:p>
          <a:p>
            <a:pPr marL="342900" indent="-342900" algn="l" eaLnBrk="1" hangingPunct="1">
              <a:lnSpc>
                <a:spcPct val="110000"/>
              </a:lnSpc>
              <a:spcBef>
                <a:spcPct val="20000"/>
              </a:spcBef>
              <a:buClr>
                <a:schemeClr val="hlink"/>
              </a:buClr>
              <a:buSzPct val="90000"/>
              <a:buFont typeface="Wingdings" pitchFamily="2" charset="2"/>
              <a:buChar char="l"/>
              <a:defRPr/>
            </a:pPr>
            <a:endParaRPr lang="tr-TR" sz="1800">
              <a:solidFill>
                <a:srgbClr val="000000"/>
              </a:solidFill>
              <a:effectLst>
                <a:outerShdw blurRad="38100" dist="38100" dir="2700000" algn="tl">
                  <a:srgbClr val="C0C0C0"/>
                </a:outerShdw>
              </a:effectLst>
              <a:latin typeface="Calibri" pitchFamily="34" charset="0"/>
            </a:endParaRPr>
          </a:p>
          <a:p>
            <a:pPr marL="342900" indent="-342900" algn="l" eaLnBrk="1" hangingPunct="1">
              <a:lnSpc>
                <a:spcPct val="110000"/>
              </a:lnSpc>
              <a:spcBef>
                <a:spcPct val="20000"/>
              </a:spcBef>
              <a:buClr>
                <a:schemeClr val="hlink"/>
              </a:buClr>
              <a:buSzPct val="90000"/>
              <a:buFont typeface="Wingdings" pitchFamily="2" charset="2"/>
              <a:buNone/>
              <a:defRPr/>
            </a:pPr>
            <a:endParaRPr lang="tr-TR" sz="1800">
              <a:solidFill>
                <a:srgbClr val="000000"/>
              </a:solidFill>
              <a:effectLst>
                <a:outerShdw blurRad="38100" dist="38100" dir="2700000" algn="tl">
                  <a:srgbClr val="C0C0C0"/>
                </a:outerShdw>
              </a:effectLst>
              <a:latin typeface="Calibri" pitchFamily="34" charset="0"/>
            </a:endParaRPr>
          </a:p>
          <a:p>
            <a:pPr marL="342900" indent="-342900" algn="l" eaLnBrk="1" hangingPunct="1">
              <a:lnSpc>
                <a:spcPct val="110000"/>
              </a:lnSpc>
              <a:spcBef>
                <a:spcPct val="20000"/>
              </a:spcBef>
              <a:buClr>
                <a:schemeClr val="hlink"/>
              </a:buClr>
              <a:buSzPct val="90000"/>
              <a:buFont typeface="Wingdings" pitchFamily="2" charset="2"/>
              <a:buChar char="l"/>
              <a:defRPr/>
            </a:pPr>
            <a:endParaRPr lang="tr-TR" sz="1800">
              <a:solidFill>
                <a:srgbClr val="000000"/>
              </a:solidFill>
              <a:effectLst>
                <a:outerShdw blurRad="38100" dist="38100" dir="2700000" algn="tl">
                  <a:srgbClr val="C0C0C0"/>
                </a:outerShdw>
              </a:effectLst>
              <a:latin typeface="Calibri" pitchFamily="34" charset="0"/>
            </a:endParaRPr>
          </a:p>
          <a:p>
            <a:pPr marL="342900" indent="-342900" algn="l" eaLnBrk="1" hangingPunct="1">
              <a:lnSpc>
                <a:spcPct val="110000"/>
              </a:lnSpc>
              <a:spcBef>
                <a:spcPct val="20000"/>
              </a:spcBef>
              <a:buClr>
                <a:schemeClr val="hlink"/>
              </a:buClr>
              <a:buSzPct val="90000"/>
              <a:buFont typeface="Wingdings" pitchFamily="2" charset="2"/>
              <a:buNone/>
              <a:defRPr/>
            </a:pPr>
            <a:r>
              <a:rPr lang="tr-TR" sz="1800">
                <a:solidFill>
                  <a:srgbClr val="000000"/>
                </a:solidFill>
                <a:effectLst>
                  <a:outerShdw blurRad="38100" dist="38100" dir="2700000" algn="tl">
                    <a:srgbClr val="C0C0C0"/>
                  </a:outerShdw>
                </a:effectLst>
                <a:latin typeface="Calibri" pitchFamily="34" charset="0"/>
              </a:rPr>
              <a:t> </a:t>
            </a:r>
          </a:p>
          <a:p>
            <a:pPr marL="342900" indent="-342900" algn="l" eaLnBrk="1" hangingPunct="1">
              <a:lnSpc>
                <a:spcPct val="110000"/>
              </a:lnSpc>
              <a:spcBef>
                <a:spcPct val="20000"/>
              </a:spcBef>
              <a:buClr>
                <a:schemeClr val="hlink"/>
              </a:buClr>
              <a:buSzPct val="90000"/>
              <a:buFont typeface="Wingdings" pitchFamily="2" charset="2"/>
              <a:buNone/>
              <a:defRPr/>
            </a:pPr>
            <a:r>
              <a:rPr lang="tr-TR" sz="1800">
                <a:solidFill>
                  <a:srgbClr val="000000"/>
                </a:solidFill>
                <a:effectLst>
                  <a:outerShdw blurRad="38100" dist="38100" dir="2700000" algn="tl">
                    <a:srgbClr val="C0C0C0"/>
                  </a:outerShdw>
                </a:effectLst>
                <a:latin typeface="Calibri" pitchFamily="34" charset="0"/>
              </a:rPr>
              <a:t>	</a:t>
            </a:r>
            <a:endParaRPr lang="en-CA" sz="1800">
              <a:solidFill>
                <a:srgbClr val="000000"/>
              </a:solidFill>
              <a:effectLst>
                <a:outerShdw blurRad="38100" dist="38100" dir="2700000" algn="tl">
                  <a:srgbClr val="C0C0C0"/>
                </a:outerShdw>
              </a:effectLst>
              <a:latin typeface="Calibri" pitchFamily="34" charset="0"/>
            </a:endParaRPr>
          </a:p>
        </p:txBody>
      </p:sp>
      <p:sp>
        <p:nvSpPr>
          <p:cNvPr id="260127" name="Rectangle 31"/>
          <p:cNvSpPr>
            <a:spLocks noChangeArrowheads="1"/>
          </p:cNvSpPr>
          <p:nvPr/>
        </p:nvSpPr>
        <p:spPr bwMode="auto">
          <a:xfrm>
            <a:off x="4787900" y="2420938"/>
            <a:ext cx="1728788" cy="366712"/>
          </a:xfrm>
          <a:prstGeom prst="rect">
            <a:avLst/>
          </a:prstGeom>
          <a:solidFill>
            <a:srgbClr val="99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marL="742950" indent="-285750" algn="l" eaLnBrk="1" hangingPunct="1">
              <a:spcBef>
                <a:spcPct val="20000"/>
              </a:spcBef>
              <a:defRPr/>
            </a:pPr>
            <a:r>
              <a:rPr lang="tr-TR" sz="1800">
                <a:solidFill>
                  <a:schemeClr val="bg1"/>
                </a:solidFill>
                <a:effectLst>
                  <a:outerShdw blurRad="38100" dist="38100" dir="2700000" algn="tl">
                    <a:srgbClr val="000000"/>
                  </a:outerShdw>
                </a:effectLst>
                <a:latin typeface="Calibri" pitchFamily="34" charset="0"/>
              </a:rPr>
              <a:t>Totipotent</a:t>
            </a:r>
          </a:p>
        </p:txBody>
      </p:sp>
      <p:sp>
        <p:nvSpPr>
          <p:cNvPr id="260128" name="Rectangle 32"/>
          <p:cNvSpPr>
            <a:spLocks noChangeArrowheads="1"/>
          </p:cNvSpPr>
          <p:nvPr/>
        </p:nvSpPr>
        <p:spPr bwMode="auto">
          <a:xfrm>
            <a:off x="4772025" y="3357563"/>
            <a:ext cx="1744663" cy="366712"/>
          </a:xfrm>
          <a:prstGeom prst="rect">
            <a:avLst/>
          </a:prstGeom>
          <a:solidFill>
            <a:srgbClr val="99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marL="742950" indent="-285750" eaLnBrk="1" hangingPunct="1">
              <a:spcBef>
                <a:spcPct val="20000"/>
              </a:spcBef>
              <a:defRPr/>
            </a:pPr>
            <a:r>
              <a:rPr lang="tr-TR" sz="1800">
                <a:solidFill>
                  <a:schemeClr val="bg1"/>
                </a:solidFill>
                <a:effectLst>
                  <a:outerShdw blurRad="38100" dist="38100" dir="2700000" algn="tl">
                    <a:srgbClr val="000000"/>
                  </a:outerShdw>
                </a:effectLst>
                <a:latin typeface="Calibri" pitchFamily="34" charset="0"/>
              </a:rPr>
              <a:t>Puliripotent</a:t>
            </a:r>
          </a:p>
        </p:txBody>
      </p:sp>
      <p:sp>
        <p:nvSpPr>
          <p:cNvPr id="260129" name="Rectangle 33"/>
          <p:cNvSpPr>
            <a:spLocks noChangeArrowheads="1"/>
          </p:cNvSpPr>
          <p:nvPr/>
        </p:nvSpPr>
        <p:spPr bwMode="auto">
          <a:xfrm>
            <a:off x="4787900" y="4149725"/>
            <a:ext cx="1800225" cy="366713"/>
          </a:xfrm>
          <a:prstGeom prst="rect">
            <a:avLst/>
          </a:prstGeom>
          <a:solidFill>
            <a:srgbClr val="99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marL="742950" indent="-285750" algn="l" eaLnBrk="1" hangingPunct="1">
              <a:spcBef>
                <a:spcPct val="20000"/>
              </a:spcBef>
              <a:defRPr/>
            </a:pPr>
            <a:r>
              <a:rPr lang="tr-TR" sz="1800">
                <a:solidFill>
                  <a:schemeClr val="bg1"/>
                </a:solidFill>
                <a:effectLst>
                  <a:outerShdw blurRad="38100" dist="38100" dir="2700000" algn="tl">
                    <a:srgbClr val="000000"/>
                  </a:outerShdw>
                </a:effectLst>
                <a:latin typeface="Calibri" pitchFamily="34" charset="0"/>
              </a:rPr>
              <a:t>Multipotent</a:t>
            </a:r>
          </a:p>
        </p:txBody>
      </p:sp>
      <p:sp>
        <p:nvSpPr>
          <p:cNvPr id="6178" name="Rectangle 34"/>
          <p:cNvSpPr>
            <a:spLocks noChangeArrowheads="1"/>
          </p:cNvSpPr>
          <p:nvPr/>
        </p:nvSpPr>
        <p:spPr bwMode="auto">
          <a:xfrm>
            <a:off x="6443663" y="5445125"/>
            <a:ext cx="2070100" cy="735013"/>
          </a:xfrm>
          <a:prstGeom prst="rect">
            <a:avLst/>
          </a:prstGeom>
          <a:solidFill>
            <a:srgbClr val="FF9900"/>
          </a:solidFill>
          <a:ln w="38100">
            <a:solidFill>
              <a:srgbClr val="9900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marL="285750" indent="-285750" algn="l" eaLnBrk="1" hangingPunct="1">
              <a:spcBef>
                <a:spcPct val="20000"/>
              </a:spcBef>
            </a:pPr>
            <a:r>
              <a:rPr lang="tr-TR" sz="1800">
                <a:solidFill>
                  <a:srgbClr val="000000"/>
                </a:solidFill>
                <a:latin typeface="Calibri" pitchFamily="34" charset="0"/>
              </a:rPr>
              <a:t>Doku hemaostasis   </a:t>
            </a:r>
          </a:p>
          <a:p>
            <a:pPr marL="285750" indent="-285750" algn="l" eaLnBrk="1" hangingPunct="1">
              <a:spcBef>
                <a:spcPct val="20000"/>
              </a:spcBef>
            </a:pPr>
            <a:r>
              <a:rPr lang="tr-TR" sz="1800">
                <a:solidFill>
                  <a:srgbClr val="000000"/>
                </a:solidFill>
                <a:latin typeface="Calibri" pitchFamily="34" charset="0"/>
              </a:rPr>
              <a:t> ve Tamir </a:t>
            </a:r>
            <a:r>
              <a:rPr lang="tr-TR" sz="1800">
                <a:solidFill>
                  <a:srgbClr val="000000"/>
                </a:solidFill>
              </a:rPr>
              <a:t>[</a:t>
            </a:r>
            <a:r>
              <a:rPr lang="tr-TR" sz="1800">
                <a:solidFill>
                  <a:srgbClr val="000000"/>
                </a:solidFill>
                <a:latin typeface="Calibri" pitchFamily="34" charset="0"/>
              </a:rPr>
              <a:t>Repair]</a:t>
            </a:r>
          </a:p>
        </p:txBody>
      </p:sp>
      <p:sp>
        <p:nvSpPr>
          <p:cNvPr id="6179" name="Line 35"/>
          <p:cNvSpPr>
            <a:spLocks noChangeShapeType="1"/>
          </p:cNvSpPr>
          <p:nvPr/>
        </p:nvSpPr>
        <p:spPr bwMode="auto">
          <a:xfrm flipH="1">
            <a:off x="4932363" y="4365625"/>
            <a:ext cx="287337" cy="0"/>
          </a:xfrm>
          <a:prstGeom prst="line">
            <a:avLst/>
          </a:prstGeom>
          <a:noFill/>
          <a:ln w="9525">
            <a:solidFill>
              <a:schemeClr val="bg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endParaRPr lang="tr-TR"/>
          </a:p>
        </p:txBody>
      </p:sp>
      <p:sp>
        <p:nvSpPr>
          <p:cNvPr id="6180" name="Line 36"/>
          <p:cNvSpPr>
            <a:spLocks noChangeShapeType="1"/>
          </p:cNvSpPr>
          <p:nvPr/>
        </p:nvSpPr>
        <p:spPr bwMode="auto">
          <a:xfrm flipH="1">
            <a:off x="4932363" y="3573463"/>
            <a:ext cx="287337" cy="0"/>
          </a:xfrm>
          <a:prstGeom prst="line">
            <a:avLst/>
          </a:prstGeom>
          <a:noFill/>
          <a:ln w="9525">
            <a:solidFill>
              <a:schemeClr val="bg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endParaRPr lang="tr-TR"/>
          </a:p>
        </p:txBody>
      </p:sp>
      <p:sp>
        <p:nvSpPr>
          <p:cNvPr id="6181" name="Line 37"/>
          <p:cNvSpPr>
            <a:spLocks noChangeShapeType="1"/>
          </p:cNvSpPr>
          <p:nvPr/>
        </p:nvSpPr>
        <p:spPr bwMode="auto">
          <a:xfrm flipH="1">
            <a:off x="4932363" y="2636838"/>
            <a:ext cx="287337" cy="0"/>
          </a:xfrm>
          <a:prstGeom prst="line">
            <a:avLst/>
          </a:prstGeom>
          <a:noFill/>
          <a:ln w="9525">
            <a:solidFill>
              <a:schemeClr val="bg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endParaRPr lang="tr-T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7544" y="4245660"/>
            <a:ext cx="3603242" cy="23384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5172" name="Line 4"/>
          <p:cNvSpPr>
            <a:spLocks noChangeShapeType="1"/>
          </p:cNvSpPr>
          <p:nvPr/>
        </p:nvSpPr>
        <p:spPr bwMode="auto">
          <a:xfrm>
            <a:off x="4094163" y="2565400"/>
            <a:ext cx="3276600" cy="0"/>
          </a:xfrm>
          <a:prstGeom prst="line">
            <a:avLst/>
          </a:prstGeom>
          <a:noFill/>
          <a:ln w="38100">
            <a:solidFill>
              <a:schemeClr val="tx1"/>
            </a:solidFill>
            <a:round/>
            <a:headEnd/>
            <a:tailEnd type="triangle" w="med" len="me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grpSp>
        <p:nvGrpSpPr>
          <p:cNvPr id="9219" name="Group 5"/>
          <p:cNvGrpSpPr>
            <a:grpSpLocks/>
          </p:cNvGrpSpPr>
          <p:nvPr/>
        </p:nvGrpSpPr>
        <p:grpSpPr bwMode="auto">
          <a:xfrm>
            <a:off x="7453313" y="2063750"/>
            <a:ext cx="1041400" cy="717550"/>
            <a:chOff x="5059" y="2547"/>
            <a:chExt cx="656" cy="452"/>
          </a:xfrm>
        </p:grpSpPr>
        <p:sp>
          <p:nvSpPr>
            <p:cNvPr id="135174" name="Freeform 6" descr="Pink tissue paper"/>
            <p:cNvSpPr>
              <a:spLocks/>
            </p:cNvSpPr>
            <p:nvPr/>
          </p:nvSpPr>
          <p:spPr bwMode="auto">
            <a:xfrm>
              <a:off x="5444" y="2631"/>
              <a:ext cx="200" cy="193"/>
            </a:xfrm>
            <a:custGeom>
              <a:avLst/>
              <a:gdLst/>
              <a:ahLst/>
              <a:cxnLst>
                <a:cxn ang="0">
                  <a:pos x="108" y="5"/>
                </a:cxn>
                <a:cxn ang="0">
                  <a:pos x="36" y="29"/>
                </a:cxn>
                <a:cxn ang="0">
                  <a:pos x="4" y="85"/>
                </a:cxn>
                <a:cxn ang="0">
                  <a:pos x="60" y="117"/>
                </a:cxn>
                <a:cxn ang="0">
                  <a:pos x="108" y="189"/>
                </a:cxn>
                <a:cxn ang="0">
                  <a:pos x="196" y="93"/>
                </a:cxn>
                <a:cxn ang="0">
                  <a:pos x="132" y="61"/>
                </a:cxn>
                <a:cxn ang="0">
                  <a:pos x="108" y="5"/>
                </a:cxn>
              </a:cxnLst>
              <a:rect l="0" t="0" r="r" b="b"/>
              <a:pathLst>
                <a:path w="200" h="193">
                  <a:moveTo>
                    <a:pt x="108" y="5"/>
                  </a:moveTo>
                  <a:cubicBezTo>
                    <a:pt x="92" y="0"/>
                    <a:pt x="53" y="16"/>
                    <a:pt x="36" y="29"/>
                  </a:cubicBezTo>
                  <a:cubicBezTo>
                    <a:pt x="19" y="42"/>
                    <a:pt x="0" y="70"/>
                    <a:pt x="4" y="85"/>
                  </a:cubicBezTo>
                  <a:cubicBezTo>
                    <a:pt x="8" y="100"/>
                    <a:pt x="43" y="100"/>
                    <a:pt x="60" y="117"/>
                  </a:cubicBezTo>
                  <a:cubicBezTo>
                    <a:pt x="77" y="134"/>
                    <a:pt x="85" y="193"/>
                    <a:pt x="108" y="189"/>
                  </a:cubicBezTo>
                  <a:cubicBezTo>
                    <a:pt x="131" y="185"/>
                    <a:pt x="192" y="114"/>
                    <a:pt x="196" y="93"/>
                  </a:cubicBezTo>
                  <a:cubicBezTo>
                    <a:pt x="200" y="72"/>
                    <a:pt x="149" y="74"/>
                    <a:pt x="132" y="61"/>
                  </a:cubicBezTo>
                  <a:cubicBezTo>
                    <a:pt x="115" y="48"/>
                    <a:pt x="124" y="10"/>
                    <a:pt x="108" y="5"/>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175" name="Freeform 7" descr="Pink tissue paper"/>
            <p:cNvSpPr>
              <a:spLocks/>
            </p:cNvSpPr>
            <p:nvPr/>
          </p:nvSpPr>
          <p:spPr bwMode="auto">
            <a:xfrm>
              <a:off x="5361" y="2564"/>
              <a:ext cx="160" cy="152"/>
            </a:xfrm>
            <a:custGeom>
              <a:avLst/>
              <a:gdLst/>
              <a:ahLst/>
              <a:cxnLst>
                <a:cxn ang="0">
                  <a:pos x="23" y="16"/>
                </a:cxn>
                <a:cxn ang="0">
                  <a:pos x="87" y="8"/>
                </a:cxn>
                <a:cxn ang="0">
                  <a:pos x="135" y="16"/>
                </a:cxn>
                <a:cxn ang="0">
                  <a:pos x="159" y="56"/>
                </a:cxn>
                <a:cxn ang="0">
                  <a:pos x="127" y="104"/>
                </a:cxn>
                <a:cxn ang="0">
                  <a:pos x="87" y="152"/>
                </a:cxn>
                <a:cxn ang="0">
                  <a:pos x="7" y="104"/>
                </a:cxn>
                <a:cxn ang="0">
                  <a:pos x="23" y="16"/>
                </a:cxn>
              </a:cxnLst>
              <a:rect l="0" t="0" r="r" b="b"/>
              <a:pathLst>
                <a:path w="160" h="152">
                  <a:moveTo>
                    <a:pt x="23" y="16"/>
                  </a:moveTo>
                  <a:cubicBezTo>
                    <a:pt x="36" y="0"/>
                    <a:pt x="68" y="8"/>
                    <a:pt x="87" y="8"/>
                  </a:cubicBezTo>
                  <a:cubicBezTo>
                    <a:pt x="106" y="8"/>
                    <a:pt x="123" y="8"/>
                    <a:pt x="135" y="16"/>
                  </a:cubicBezTo>
                  <a:cubicBezTo>
                    <a:pt x="147" y="24"/>
                    <a:pt x="160" y="41"/>
                    <a:pt x="159" y="56"/>
                  </a:cubicBezTo>
                  <a:cubicBezTo>
                    <a:pt x="158" y="71"/>
                    <a:pt x="139" y="88"/>
                    <a:pt x="127" y="104"/>
                  </a:cubicBezTo>
                  <a:cubicBezTo>
                    <a:pt x="115" y="120"/>
                    <a:pt x="107" y="152"/>
                    <a:pt x="87" y="152"/>
                  </a:cubicBezTo>
                  <a:cubicBezTo>
                    <a:pt x="67" y="152"/>
                    <a:pt x="14" y="124"/>
                    <a:pt x="7" y="104"/>
                  </a:cubicBezTo>
                  <a:cubicBezTo>
                    <a:pt x="0" y="84"/>
                    <a:pt x="10" y="32"/>
                    <a:pt x="23" y="16"/>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176" name="Freeform 8" descr="Pink tissue paper"/>
            <p:cNvSpPr>
              <a:spLocks/>
            </p:cNvSpPr>
            <p:nvPr/>
          </p:nvSpPr>
          <p:spPr bwMode="auto">
            <a:xfrm>
              <a:off x="5221" y="2547"/>
              <a:ext cx="170" cy="188"/>
            </a:xfrm>
            <a:custGeom>
              <a:avLst/>
              <a:gdLst/>
              <a:ahLst/>
              <a:cxnLst>
                <a:cxn ang="0">
                  <a:pos x="3" y="65"/>
                </a:cxn>
                <a:cxn ang="0">
                  <a:pos x="67" y="177"/>
                </a:cxn>
                <a:cxn ang="0">
                  <a:pos x="123" y="129"/>
                </a:cxn>
                <a:cxn ang="0">
                  <a:pos x="163" y="17"/>
                </a:cxn>
                <a:cxn ang="0">
                  <a:pos x="83" y="25"/>
                </a:cxn>
                <a:cxn ang="0">
                  <a:pos x="3" y="65"/>
                </a:cxn>
              </a:cxnLst>
              <a:rect l="0" t="0" r="r" b="b"/>
              <a:pathLst>
                <a:path w="170" h="188">
                  <a:moveTo>
                    <a:pt x="3" y="65"/>
                  </a:moveTo>
                  <a:cubicBezTo>
                    <a:pt x="0" y="90"/>
                    <a:pt x="47" y="166"/>
                    <a:pt x="67" y="177"/>
                  </a:cubicBezTo>
                  <a:cubicBezTo>
                    <a:pt x="87" y="188"/>
                    <a:pt x="107" y="155"/>
                    <a:pt x="123" y="129"/>
                  </a:cubicBezTo>
                  <a:cubicBezTo>
                    <a:pt x="139" y="103"/>
                    <a:pt x="170" y="34"/>
                    <a:pt x="163" y="17"/>
                  </a:cubicBezTo>
                  <a:cubicBezTo>
                    <a:pt x="156" y="0"/>
                    <a:pt x="108" y="17"/>
                    <a:pt x="83" y="25"/>
                  </a:cubicBezTo>
                  <a:cubicBezTo>
                    <a:pt x="58" y="33"/>
                    <a:pt x="6" y="40"/>
                    <a:pt x="3" y="65"/>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177" name="Freeform 9" descr="Pink tissue paper"/>
            <p:cNvSpPr>
              <a:spLocks/>
            </p:cNvSpPr>
            <p:nvPr/>
          </p:nvSpPr>
          <p:spPr bwMode="auto">
            <a:xfrm>
              <a:off x="5153" y="2600"/>
              <a:ext cx="162" cy="216"/>
            </a:xfrm>
            <a:custGeom>
              <a:avLst/>
              <a:gdLst/>
              <a:ahLst/>
              <a:cxnLst>
                <a:cxn ang="0">
                  <a:pos x="55" y="4"/>
                </a:cxn>
                <a:cxn ang="0">
                  <a:pos x="7" y="92"/>
                </a:cxn>
                <a:cxn ang="0">
                  <a:pos x="15" y="188"/>
                </a:cxn>
                <a:cxn ang="0">
                  <a:pos x="63" y="212"/>
                </a:cxn>
                <a:cxn ang="0">
                  <a:pos x="135" y="164"/>
                </a:cxn>
                <a:cxn ang="0">
                  <a:pos x="151" y="116"/>
                </a:cxn>
                <a:cxn ang="0">
                  <a:pos x="55" y="4"/>
                </a:cxn>
              </a:cxnLst>
              <a:rect l="0" t="0" r="r" b="b"/>
              <a:pathLst>
                <a:path w="162" h="216">
                  <a:moveTo>
                    <a:pt x="55" y="4"/>
                  </a:moveTo>
                  <a:cubicBezTo>
                    <a:pt x="31" y="0"/>
                    <a:pt x="14" y="61"/>
                    <a:pt x="7" y="92"/>
                  </a:cubicBezTo>
                  <a:cubicBezTo>
                    <a:pt x="0" y="123"/>
                    <a:pt x="6" y="168"/>
                    <a:pt x="15" y="188"/>
                  </a:cubicBezTo>
                  <a:cubicBezTo>
                    <a:pt x="24" y="208"/>
                    <a:pt x="43" y="216"/>
                    <a:pt x="63" y="212"/>
                  </a:cubicBezTo>
                  <a:cubicBezTo>
                    <a:pt x="83" y="208"/>
                    <a:pt x="120" y="180"/>
                    <a:pt x="135" y="164"/>
                  </a:cubicBezTo>
                  <a:cubicBezTo>
                    <a:pt x="150" y="148"/>
                    <a:pt x="162" y="141"/>
                    <a:pt x="151" y="116"/>
                  </a:cubicBezTo>
                  <a:cubicBezTo>
                    <a:pt x="140" y="91"/>
                    <a:pt x="79" y="8"/>
                    <a:pt x="55" y="4"/>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178" name="Freeform 10" descr="Pink tissue paper"/>
            <p:cNvSpPr>
              <a:spLocks/>
            </p:cNvSpPr>
            <p:nvPr/>
          </p:nvSpPr>
          <p:spPr bwMode="auto">
            <a:xfrm>
              <a:off x="5059" y="2692"/>
              <a:ext cx="137" cy="200"/>
            </a:xfrm>
            <a:custGeom>
              <a:avLst/>
              <a:gdLst/>
              <a:ahLst/>
              <a:cxnLst>
                <a:cxn ang="0">
                  <a:pos x="133" y="72"/>
                </a:cxn>
                <a:cxn ang="0">
                  <a:pos x="85" y="8"/>
                </a:cxn>
                <a:cxn ang="0">
                  <a:pos x="13" y="24"/>
                </a:cxn>
                <a:cxn ang="0">
                  <a:pos x="5" y="128"/>
                </a:cxn>
                <a:cxn ang="0">
                  <a:pos x="21" y="176"/>
                </a:cxn>
                <a:cxn ang="0">
                  <a:pos x="69" y="200"/>
                </a:cxn>
                <a:cxn ang="0">
                  <a:pos x="109" y="176"/>
                </a:cxn>
                <a:cxn ang="0">
                  <a:pos x="133" y="72"/>
                </a:cxn>
              </a:cxnLst>
              <a:rect l="0" t="0" r="r" b="b"/>
              <a:pathLst>
                <a:path w="137" h="200">
                  <a:moveTo>
                    <a:pt x="133" y="72"/>
                  </a:moveTo>
                  <a:cubicBezTo>
                    <a:pt x="129" y="44"/>
                    <a:pt x="105" y="16"/>
                    <a:pt x="85" y="8"/>
                  </a:cubicBezTo>
                  <a:cubicBezTo>
                    <a:pt x="65" y="0"/>
                    <a:pt x="26" y="4"/>
                    <a:pt x="13" y="24"/>
                  </a:cubicBezTo>
                  <a:cubicBezTo>
                    <a:pt x="0" y="44"/>
                    <a:pt x="4" y="103"/>
                    <a:pt x="5" y="128"/>
                  </a:cubicBezTo>
                  <a:cubicBezTo>
                    <a:pt x="6" y="153"/>
                    <a:pt x="10" y="164"/>
                    <a:pt x="21" y="176"/>
                  </a:cubicBezTo>
                  <a:cubicBezTo>
                    <a:pt x="32" y="188"/>
                    <a:pt x="54" y="200"/>
                    <a:pt x="69" y="200"/>
                  </a:cubicBezTo>
                  <a:cubicBezTo>
                    <a:pt x="84" y="200"/>
                    <a:pt x="100" y="200"/>
                    <a:pt x="109" y="176"/>
                  </a:cubicBezTo>
                  <a:cubicBezTo>
                    <a:pt x="118" y="152"/>
                    <a:pt x="137" y="100"/>
                    <a:pt x="133" y="72"/>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179" name="Freeform 11" descr="Pink tissue paper"/>
            <p:cNvSpPr>
              <a:spLocks/>
            </p:cNvSpPr>
            <p:nvPr/>
          </p:nvSpPr>
          <p:spPr bwMode="auto">
            <a:xfrm>
              <a:off x="5115" y="2792"/>
              <a:ext cx="134" cy="152"/>
            </a:xfrm>
            <a:custGeom>
              <a:avLst/>
              <a:gdLst/>
              <a:ahLst/>
              <a:cxnLst>
                <a:cxn ang="0">
                  <a:pos x="77" y="4"/>
                </a:cxn>
                <a:cxn ang="0">
                  <a:pos x="133" y="92"/>
                </a:cxn>
                <a:cxn ang="0">
                  <a:pos x="85" y="148"/>
                </a:cxn>
                <a:cxn ang="0">
                  <a:pos x="5" y="116"/>
                </a:cxn>
                <a:cxn ang="0">
                  <a:pos x="77" y="4"/>
                </a:cxn>
              </a:cxnLst>
              <a:rect l="0" t="0" r="r" b="b"/>
              <a:pathLst>
                <a:path w="134" h="152">
                  <a:moveTo>
                    <a:pt x="77" y="4"/>
                  </a:moveTo>
                  <a:cubicBezTo>
                    <a:pt x="98" y="0"/>
                    <a:pt x="132" y="68"/>
                    <a:pt x="133" y="92"/>
                  </a:cubicBezTo>
                  <a:cubicBezTo>
                    <a:pt x="134" y="116"/>
                    <a:pt x="106" y="144"/>
                    <a:pt x="85" y="148"/>
                  </a:cubicBezTo>
                  <a:cubicBezTo>
                    <a:pt x="64" y="152"/>
                    <a:pt x="10" y="141"/>
                    <a:pt x="5" y="116"/>
                  </a:cubicBezTo>
                  <a:cubicBezTo>
                    <a:pt x="0" y="91"/>
                    <a:pt x="56" y="8"/>
                    <a:pt x="77" y="4"/>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180" name="Freeform 12" descr="Pink tissue paper"/>
            <p:cNvSpPr>
              <a:spLocks/>
            </p:cNvSpPr>
            <p:nvPr/>
          </p:nvSpPr>
          <p:spPr bwMode="auto">
            <a:xfrm>
              <a:off x="5557" y="2727"/>
              <a:ext cx="158" cy="186"/>
            </a:xfrm>
            <a:custGeom>
              <a:avLst/>
              <a:gdLst/>
              <a:ahLst/>
              <a:cxnLst>
                <a:cxn ang="0">
                  <a:pos x="11" y="101"/>
                </a:cxn>
                <a:cxn ang="0">
                  <a:pos x="11" y="157"/>
                </a:cxn>
                <a:cxn ang="0">
                  <a:pos x="75" y="181"/>
                </a:cxn>
                <a:cxn ang="0">
                  <a:pos x="147" y="125"/>
                </a:cxn>
                <a:cxn ang="0">
                  <a:pos x="139" y="29"/>
                </a:cxn>
                <a:cxn ang="0">
                  <a:pos x="75" y="13"/>
                </a:cxn>
                <a:cxn ang="0">
                  <a:pos x="11" y="101"/>
                </a:cxn>
              </a:cxnLst>
              <a:rect l="0" t="0" r="r" b="b"/>
              <a:pathLst>
                <a:path w="158" h="186">
                  <a:moveTo>
                    <a:pt x="11" y="101"/>
                  </a:moveTo>
                  <a:cubicBezTo>
                    <a:pt x="0" y="125"/>
                    <a:pt x="0" y="144"/>
                    <a:pt x="11" y="157"/>
                  </a:cubicBezTo>
                  <a:cubicBezTo>
                    <a:pt x="22" y="170"/>
                    <a:pt x="52" y="186"/>
                    <a:pt x="75" y="181"/>
                  </a:cubicBezTo>
                  <a:cubicBezTo>
                    <a:pt x="98" y="176"/>
                    <a:pt x="136" y="150"/>
                    <a:pt x="147" y="125"/>
                  </a:cubicBezTo>
                  <a:cubicBezTo>
                    <a:pt x="158" y="100"/>
                    <a:pt x="151" y="48"/>
                    <a:pt x="139" y="29"/>
                  </a:cubicBezTo>
                  <a:cubicBezTo>
                    <a:pt x="127" y="10"/>
                    <a:pt x="95" y="0"/>
                    <a:pt x="75" y="13"/>
                  </a:cubicBezTo>
                  <a:cubicBezTo>
                    <a:pt x="55" y="26"/>
                    <a:pt x="22" y="77"/>
                    <a:pt x="11" y="101"/>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181" name="Freeform 13" descr="Pink tissue paper"/>
            <p:cNvSpPr>
              <a:spLocks/>
            </p:cNvSpPr>
            <p:nvPr/>
          </p:nvSpPr>
          <p:spPr bwMode="auto">
            <a:xfrm>
              <a:off x="5452" y="2843"/>
              <a:ext cx="147" cy="146"/>
            </a:xfrm>
            <a:custGeom>
              <a:avLst/>
              <a:gdLst/>
              <a:ahLst/>
              <a:cxnLst>
                <a:cxn ang="0">
                  <a:pos x="116" y="1"/>
                </a:cxn>
                <a:cxn ang="0">
                  <a:pos x="12" y="73"/>
                </a:cxn>
                <a:cxn ang="0">
                  <a:pos x="44" y="145"/>
                </a:cxn>
                <a:cxn ang="0">
                  <a:pos x="132" y="81"/>
                </a:cxn>
                <a:cxn ang="0">
                  <a:pos x="116" y="1"/>
                </a:cxn>
              </a:cxnLst>
              <a:rect l="0" t="0" r="r" b="b"/>
              <a:pathLst>
                <a:path w="147" h="146">
                  <a:moveTo>
                    <a:pt x="116" y="1"/>
                  </a:moveTo>
                  <a:cubicBezTo>
                    <a:pt x="96" y="0"/>
                    <a:pt x="24" y="49"/>
                    <a:pt x="12" y="73"/>
                  </a:cubicBezTo>
                  <a:cubicBezTo>
                    <a:pt x="0" y="97"/>
                    <a:pt x="24" y="144"/>
                    <a:pt x="44" y="145"/>
                  </a:cubicBezTo>
                  <a:cubicBezTo>
                    <a:pt x="64" y="146"/>
                    <a:pt x="117" y="106"/>
                    <a:pt x="132" y="81"/>
                  </a:cubicBezTo>
                  <a:cubicBezTo>
                    <a:pt x="147" y="56"/>
                    <a:pt x="136" y="2"/>
                    <a:pt x="116" y="1"/>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182" name="Freeform 14" descr="Pink tissue paper"/>
            <p:cNvSpPr>
              <a:spLocks/>
            </p:cNvSpPr>
            <p:nvPr/>
          </p:nvSpPr>
          <p:spPr bwMode="auto">
            <a:xfrm>
              <a:off x="5435" y="2697"/>
              <a:ext cx="144" cy="204"/>
            </a:xfrm>
            <a:custGeom>
              <a:avLst/>
              <a:gdLst/>
              <a:ahLst/>
              <a:cxnLst>
                <a:cxn ang="0">
                  <a:pos x="29" y="11"/>
                </a:cxn>
                <a:cxn ang="0">
                  <a:pos x="5" y="75"/>
                </a:cxn>
                <a:cxn ang="0">
                  <a:pos x="5" y="131"/>
                </a:cxn>
                <a:cxn ang="0">
                  <a:pos x="37" y="203"/>
                </a:cxn>
                <a:cxn ang="0">
                  <a:pos x="141" y="139"/>
                </a:cxn>
                <a:cxn ang="0">
                  <a:pos x="29" y="11"/>
                </a:cxn>
              </a:cxnLst>
              <a:rect l="0" t="0" r="r" b="b"/>
              <a:pathLst>
                <a:path w="144" h="204">
                  <a:moveTo>
                    <a:pt x="29" y="11"/>
                  </a:moveTo>
                  <a:cubicBezTo>
                    <a:pt x="6" y="0"/>
                    <a:pt x="9" y="55"/>
                    <a:pt x="5" y="75"/>
                  </a:cubicBezTo>
                  <a:cubicBezTo>
                    <a:pt x="1" y="95"/>
                    <a:pt x="0" y="110"/>
                    <a:pt x="5" y="131"/>
                  </a:cubicBezTo>
                  <a:cubicBezTo>
                    <a:pt x="10" y="152"/>
                    <a:pt x="14" y="202"/>
                    <a:pt x="37" y="203"/>
                  </a:cubicBezTo>
                  <a:cubicBezTo>
                    <a:pt x="60" y="204"/>
                    <a:pt x="138" y="172"/>
                    <a:pt x="141" y="139"/>
                  </a:cubicBezTo>
                  <a:cubicBezTo>
                    <a:pt x="144" y="106"/>
                    <a:pt x="52" y="22"/>
                    <a:pt x="29" y="11"/>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183" name="Freeform 15" descr="Pink tissue paper"/>
            <p:cNvSpPr>
              <a:spLocks/>
            </p:cNvSpPr>
            <p:nvPr/>
          </p:nvSpPr>
          <p:spPr bwMode="auto">
            <a:xfrm>
              <a:off x="5297" y="2763"/>
              <a:ext cx="158" cy="146"/>
            </a:xfrm>
            <a:custGeom>
              <a:avLst/>
              <a:gdLst/>
              <a:ahLst/>
              <a:cxnLst>
                <a:cxn ang="0">
                  <a:pos x="143" y="17"/>
                </a:cxn>
                <a:cxn ang="0">
                  <a:pos x="39" y="25"/>
                </a:cxn>
                <a:cxn ang="0">
                  <a:pos x="15" y="113"/>
                </a:cxn>
                <a:cxn ang="0">
                  <a:pos x="127" y="129"/>
                </a:cxn>
                <a:cxn ang="0">
                  <a:pos x="143" y="17"/>
                </a:cxn>
              </a:cxnLst>
              <a:rect l="0" t="0" r="r" b="b"/>
              <a:pathLst>
                <a:path w="158" h="146">
                  <a:moveTo>
                    <a:pt x="143" y="17"/>
                  </a:moveTo>
                  <a:cubicBezTo>
                    <a:pt x="128" y="0"/>
                    <a:pt x="60" y="9"/>
                    <a:pt x="39" y="25"/>
                  </a:cubicBezTo>
                  <a:cubicBezTo>
                    <a:pt x="18" y="41"/>
                    <a:pt x="0" y="96"/>
                    <a:pt x="15" y="113"/>
                  </a:cubicBezTo>
                  <a:cubicBezTo>
                    <a:pt x="30" y="130"/>
                    <a:pt x="104" y="146"/>
                    <a:pt x="127" y="129"/>
                  </a:cubicBezTo>
                  <a:cubicBezTo>
                    <a:pt x="150" y="112"/>
                    <a:pt x="158" y="34"/>
                    <a:pt x="143" y="17"/>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184" name="Freeform 16" descr="Pink tissue paper"/>
            <p:cNvSpPr>
              <a:spLocks/>
            </p:cNvSpPr>
            <p:nvPr/>
          </p:nvSpPr>
          <p:spPr bwMode="auto">
            <a:xfrm>
              <a:off x="5179" y="2712"/>
              <a:ext cx="189" cy="168"/>
            </a:xfrm>
            <a:custGeom>
              <a:avLst/>
              <a:gdLst/>
              <a:ahLst/>
              <a:cxnLst>
                <a:cxn ang="0">
                  <a:pos x="125" y="4"/>
                </a:cxn>
                <a:cxn ang="0">
                  <a:pos x="189" y="108"/>
                </a:cxn>
                <a:cxn ang="0">
                  <a:pos x="125" y="156"/>
                </a:cxn>
                <a:cxn ang="0">
                  <a:pos x="45" y="156"/>
                </a:cxn>
                <a:cxn ang="0">
                  <a:pos x="13" y="84"/>
                </a:cxn>
                <a:cxn ang="0">
                  <a:pos x="125" y="4"/>
                </a:cxn>
              </a:cxnLst>
              <a:rect l="0" t="0" r="r" b="b"/>
              <a:pathLst>
                <a:path w="189" h="168">
                  <a:moveTo>
                    <a:pt x="125" y="4"/>
                  </a:moveTo>
                  <a:cubicBezTo>
                    <a:pt x="154" y="8"/>
                    <a:pt x="189" y="83"/>
                    <a:pt x="189" y="108"/>
                  </a:cubicBezTo>
                  <a:cubicBezTo>
                    <a:pt x="189" y="133"/>
                    <a:pt x="149" y="148"/>
                    <a:pt x="125" y="156"/>
                  </a:cubicBezTo>
                  <a:cubicBezTo>
                    <a:pt x="101" y="164"/>
                    <a:pt x="64" y="168"/>
                    <a:pt x="45" y="156"/>
                  </a:cubicBezTo>
                  <a:cubicBezTo>
                    <a:pt x="26" y="144"/>
                    <a:pt x="0" y="108"/>
                    <a:pt x="13" y="84"/>
                  </a:cubicBezTo>
                  <a:cubicBezTo>
                    <a:pt x="26" y="60"/>
                    <a:pt x="96" y="0"/>
                    <a:pt x="125" y="4"/>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185" name="Freeform 17" descr="Pink tissue paper"/>
            <p:cNvSpPr>
              <a:spLocks/>
            </p:cNvSpPr>
            <p:nvPr/>
          </p:nvSpPr>
          <p:spPr bwMode="auto">
            <a:xfrm>
              <a:off x="5308" y="2664"/>
              <a:ext cx="165" cy="135"/>
            </a:xfrm>
            <a:custGeom>
              <a:avLst/>
              <a:gdLst/>
              <a:ahLst/>
              <a:cxnLst>
                <a:cxn ang="0">
                  <a:pos x="4" y="68"/>
                </a:cxn>
                <a:cxn ang="0">
                  <a:pos x="52" y="4"/>
                </a:cxn>
                <a:cxn ang="0">
                  <a:pos x="132" y="44"/>
                </a:cxn>
                <a:cxn ang="0">
                  <a:pos x="148" y="108"/>
                </a:cxn>
                <a:cxn ang="0">
                  <a:pos x="28" y="124"/>
                </a:cxn>
                <a:cxn ang="0">
                  <a:pos x="4" y="68"/>
                </a:cxn>
              </a:cxnLst>
              <a:rect l="0" t="0" r="r" b="b"/>
              <a:pathLst>
                <a:path w="165" h="135">
                  <a:moveTo>
                    <a:pt x="4" y="68"/>
                  </a:moveTo>
                  <a:cubicBezTo>
                    <a:pt x="8" y="48"/>
                    <a:pt x="31" y="8"/>
                    <a:pt x="52" y="4"/>
                  </a:cubicBezTo>
                  <a:cubicBezTo>
                    <a:pt x="73" y="0"/>
                    <a:pt x="116" y="27"/>
                    <a:pt x="132" y="44"/>
                  </a:cubicBezTo>
                  <a:cubicBezTo>
                    <a:pt x="148" y="61"/>
                    <a:pt x="165" y="95"/>
                    <a:pt x="148" y="108"/>
                  </a:cubicBezTo>
                  <a:cubicBezTo>
                    <a:pt x="131" y="121"/>
                    <a:pt x="51" y="135"/>
                    <a:pt x="28" y="124"/>
                  </a:cubicBezTo>
                  <a:cubicBezTo>
                    <a:pt x="5" y="113"/>
                    <a:pt x="0" y="88"/>
                    <a:pt x="4" y="68"/>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186" name="Freeform 18" descr="Pink tissue paper"/>
            <p:cNvSpPr>
              <a:spLocks/>
            </p:cNvSpPr>
            <p:nvPr/>
          </p:nvSpPr>
          <p:spPr bwMode="auto">
            <a:xfrm>
              <a:off x="5193" y="2839"/>
              <a:ext cx="163" cy="141"/>
            </a:xfrm>
            <a:custGeom>
              <a:avLst/>
              <a:gdLst/>
              <a:ahLst/>
              <a:cxnLst>
                <a:cxn ang="0">
                  <a:pos x="47" y="29"/>
                </a:cxn>
                <a:cxn ang="0">
                  <a:pos x="127" y="5"/>
                </a:cxn>
                <a:cxn ang="0">
                  <a:pos x="159" y="61"/>
                </a:cxn>
                <a:cxn ang="0">
                  <a:pos x="103" y="133"/>
                </a:cxn>
                <a:cxn ang="0">
                  <a:pos x="7" y="109"/>
                </a:cxn>
                <a:cxn ang="0">
                  <a:pos x="47" y="29"/>
                </a:cxn>
              </a:cxnLst>
              <a:rect l="0" t="0" r="r" b="b"/>
              <a:pathLst>
                <a:path w="163" h="141">
                  <a:moveTo>
                    <a:pt x="47" y="29"/>
                  </a:moveTo>
                  <a:cubicBezTo>
                    <a:pt x="67" y="12"/>
                    <a:pt x="108" y="0"/>
                    <a:pt x="127" y="5"/>
                  </a:cubicBezTo>
                  <a:cubicBezTo>
                    <a:pt x="146" y="10"/>
                    <a:pt x="163" y="40"/>
                    <a:pt x="159" y="61"/>
                  </a:cubicBezTo>
                  <a:cubicBezTo>
                    <a:pt x="155" y="82"/>
                    <a:pt x="128" y="125"/>
                    <a:pt x="103" y="133"/>
                  </a:cubicBezTo>
                  <a:cubicBezTo>
                    <a:pt x="78" y="141"/>
                    <a:pt x="14" y="127"/>
                    <a:pt x="7" y="109"/>
                  </a:cubicBezTo>
                  <a:cubicBezTo>
                    <a:pt x="0" y="91"/>
                    <a:pt x="27" y="46"/>
                    <a:pt x="47" y="29"/>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187" name="Freeform 19" descr="Pink tissue paper"/>
            <p:cNvSpPr>
              <a:spLocks/>
            </p:cNvSpPr>
            <p:nvPr/>
          </p:nvSpPr>
          <p:spPr bwMode="auto">
            <a:xfrm>
              <a:off x="5291" y="2869"/>
              <a:ext cx="202" cy="130"/>
            </a:xfrm>
            <a:custGeom>
              <a:avLst/>
              <a:gdLst/>
              <a:ahLst/>
              <a:cxnLst>
                <a:cxn ang="0">
                  <a:pos x="53" y="31"/>
                </a:cxn>
                <a:cxn ang="0">
                  <a:pos x="173" y="7"/>
                </a:cxn>
                <a:cxn ang="0">
                  <a:pos x="197" y="71"/>
                </a:cxn>
                <a:cxn ang="0">
                  <a:pos x="173" y="119"/>
                </a:cxn>
                <a:cxn ang="0">
                  <a:pos x="21" y="111"/>
                </a:cxn>
                <a:cxn ang="0">
                  <a:pos x="53" y="31"/>
                </a:cxn>
              </a:cxnLst>
              <a:rect l="0" t="0" r="r" b="b"/>
              <a:pathLst>
                <a:path w="202" h="130">
                  <a:moveTo>
                    <a:pt x="53" y="31"/>
                  </a:moveTo>
                  <a:cubicBezTo>
                    <a:pt x="78" y="14"/>
                    <a:pt x="149" y="0"/>
                    <a:pt x="173" y="7"/>
                  </a:cubicBezTo>
                  <a:cubicBezTo>
                    <a:pt x="197" y="14"/>
                    <a:pt x="197" y="52"/>
                    <a:pt x="197" y="71"/>
                  </a:cubicBezTo>
                  <a:cubicBezTo>
                    <a:pt x="197" y="90"/>
                    <a:pt x="202" y="112"/>
                    <a:pt x="173" y="119"/>
                  </a:cubicBezTo>
                  <a:cubicBezTo>
                    <a:pt x="144" y="126"/>
                    <a:pt x="42" y="130"/>
                    <a:pt x="21" y="111"/>
                  </a:cubicBezTo>
                  <a:cubicBezTo>
                    <a:pt x="0" y="92"/>
                    <a:pt x="28" y="48"/>
                    <a:pt x="53" y="31"/>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188" name="Oval 20"/>
            <p:cNvSpPr>
              <a:spLocks noChangeArrowheads="1"/>
            </p:cNvSpPr>
            <p:nvPr/>
          </p:nvSpPr>
          <p:spPr bwMode="auto">
            <a:xfrm>
              <a:off x="5610" y="2790"/>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189" name="Oval 21"/>
            <p:cNvSpPr>
              <a:spLocks noChangeArrowheads="1"/>
            </p:cNvSpPr>
            <p:nvPr/>
          </p:nvSpPr>
          <p:spPr bwMode="auto">
            <a:xfrm>
              <a:off x="5506" y="2902"/>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190" name="Oval 22"/>
            <p:cNvSpPr>
              <a:spLocks noChangeArrowheads="1"/>
            </p:cNvSpPr>
            <p:nvPr/>
          </p:nvSpPr>
          <p:spPr bwMode="auto">
            <a:xfrm>
              <a:off x="5378" y="292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191" name="Oval 23"/>
            <p:cNvSpPr>
              <a:spLocks noChangeArrowheads="1"/>
            </p:cNvSpPr>
            <p:nvPr/>
          </p:nvSpPr>
          <p:spPr bwMode="auto">
            <a:xfrm>
              <a:off x="5242" y="2894"/>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192" name="Oval 24"/>
            <p:cNvSpPr>
              <a:spLocks noChangeArrowheads="1"/>
            </p:cNvSpPr>
            <p:nvPr/>
          </p:nvSpPr>
          <p:spPr bwMode="auto">
            <a:xfrm>
              <a:off x="5146" y="2862"/>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193" name="Oval 25"/>
            <p:cNvSpPr>
              <a:spLocks noChangeArrowheads="1"/>
            </p:cNvSpPr>
            <p:nvPr/>
          </p:nvSpPr>
          <p:spPr bwMode="auto">
            <a:xfrm>
              <a:off x="5082" y="276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194" name="Oval 26"/>
            <p:cNvSpPr>
              <a:spLocks noChangeArrowheads="1"/>
            </p:cNvSpPr>
            <p:nvPr/>
          </p:nvSpPr>
          <p:spPr bwMode="auto">
            <a:xfrm>
              <a:off x="5186" y="2670"/>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195" name="Oval 27"/>
            <p:cNvSpPr>
              <a:spLocks noChangeArrowheads="1"/>
            </p:cNvSpPr>
            <p:nvPr/>
          </p:nvSpPr>
          <p:spPr bwMode="auto">
            <a:xfrm>
              <a:off x="5282" y="2598"/>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196" name="Oval 28"/>
            <p:cNvSpPr>
              <a:spLocks noChangeArrowheads="1"/>
            </p:cNvSpPr>
            <p:nvPr/>
          </p:nvSpPr>
          <p:spPr bwMode="auto">
            <a:xfrm>
              <a:off x="5402" y="2598"/>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197" name="Oval 29"/>
            <p:cNvSpPr>
              <a:spLocks noChangeArrowheads="1"/>
            </p:cNvSpPr>
            <p:nvPr/>
          </p:nvSpPr>
          <p:spPr bwMode="auto">
            <a:xfrm>
              <a:off x="5522" y="268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198" name="Oval 30"/>
            <p:cNvSpPr>
              <a:spLocks noChangeArrowheads="1"/>
            </p:cNvSpPr>
            <p:nvPr/>
          </p:nvSpPr>
          <p:spPr bwMode="auto">
            <a:xfrm>
              <a:off x="5474" y="2782"/>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199" name="Oval 31"/>
            <p:cNvSpPr>
              <a:spLocks noChangeArrowheads="1"/>
            </p:cNvSpPr>
            <p:nvPr/>
          </p:nvSpPr>
          <p:spPr bwMode="auto">
            <a:xfrm>
              <a:off x="5370" y="280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00" name="Oval 32"/>
            <p:cNvSpPr>
              <a:spLocks noChangeArrowheads="1"/>
            </p:cNvSpPr>
            <p:nvPr/>
          </p:nvSpPr>
          <p:spPr bwMode="auto">
            <a:xfrm>
              <a:off x="5242" y="276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01" name="Oval 33"/>
            <p:cNvSpPr>
              <a:spLocks noChangeArrowheads="1"/>
            </p:cNvSpPr>
            <p:nvPr/>
          </p:nvSpPr>
          <p:spPr bwMode="auto">
            <a:xfrm>
              <a:off x="5354" y="2718"/>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grpSp>
      <p:sp>
        <p:nvSpPr>
          <p:cNvPr id="9220" name="Text Box 34"/>
          <p:cNvSpPr txBox="1">
            <a:spLocks noChangeArrowheads="1"/>
          </p:cNvSpPr>
          <p:nvPr/>
        </p:nvSpPr>
        <p:spPr bwMode="auto">
          <a:xfrm>
            <a:off x="6661150" y="1268413"/>
            <a:ext cx="2070100" cy="676275"/>
          </a:xfrm>
          <a:prstGeom prst="rect">
            <a:avLst/>
          </a:prstGeom>
          <a:solidFill>
            <a:srgbClr val="DDDDDD"/>
          </a:solidFill>
          <a:ln>
            <a:noFill/>
          </a:ln>
          <a:effectLst>
            <a:outerShdw dist="35921" dir="2700000" algn="ctr" rotWithShape="0">
              <a:schemeClr val="bg1"/>
            </a:outerShdw>
          </a:effectLst>
          <a:extLst>
            <a:ext uri="{91240B29-F687-4F45-9708-019B960494DF}">
              <a14:hiddenLine xmlns="" xmlns:a14="http://schemas.microsoft.com/office/drawing/2010/main" w="9525">
                <a:solidFill>
                  <a:srgbClr val="FF33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lnSpc>
                <a:spcPct val="80000"/>
              </a:lnSpc>
            </a:pPr>
            <a:r>
              <a:rPr lang="tr-TR" sz="1800">
                <a:solidFill>
                  <a:schemeClr val="tx1"/>
                </a:solidFill>
                <a:latin typeface="Arial" charset="0"/>
              </a:rPr>
              <a:t>İç çeperden izole edilen  hücreler</a:t>
            </a:r>
            <a:endParaRPr lang="en-US" sz="1800">
              <a:solidFill>
                <a:schemeClr val="tx1"/>
              </a:solidFill>
              <a:latin typeface="Arial" charset="0"/>
            </a:endParaRPr>
          </a:p>
          <a:p>
            <a:pPr eaLnBrk="1" hangingPunct="1">
              <a:lnSpc>
                <a:spcPct val="80000"/>
              </a:lnSpc>
            </a:pPr>
            <a:r>
              <a:rPr lang="en-US" sz="1200">
                <a:solidFill>
                  <a:schemeClr val="tx1"/>
                </a:solidFill>
                <a:latin typeface="Arial" charset="0"/>
              </a:rPr>
              <a:t>(</a:t>
            </a:r>
            <a:r>
              <a:rPr lang="tr-TR" sz="1200">
                <a:solidFill>
                  <a:schemeClr val="tx1"/>
                </a:solidFill>
                <a:latin typeface="Arial" charset="0"/>
              </a:rPr>
              <a:t>IVF: bozulmuş embriyo</a:t>
            </a:r>
            <a:r>
              <a:rPr lang="en-US" sz="1200">
                <a:solidFill>
                  <a:schemeClr val="tx1"/>
                </a:solidFill>
                <a:latin typeface="Arial" charset="0"/>
              </a:rPr>
              <a:t>)</a:t>
            </a:r>
          </a:p>
        </p:txBody>
      </p:sp>
      <p:sp>
        <p:nvSpPr>
          <p:cNvPr id="135204" name="Line 36"/>
          <p:cNvSpPr>
            <a:spLocks noChangeShapeType="1"/>
          </p:cNvSpPr>
          <p:nvPr/>
        </p:nvSpPr>
        <p:spPr bwMode="auto">
          <a:xfrm flipH="1">
            <a:off x="5504030" y="4522557"/>
            <a:ext cx="1002978" cy="15048"/>
          </a:xfrm>
          <a:prstGeom prst="line">
            <a:avLst/>
          </a:prstGeom>
          <a:noFill/>
          <a:ln w="38100">
            <a:solidFill>
              <a:schemeClr val="tx1"/>
            </a:solidFill>
            <a:round/>
            <a:headEnd/>
            <a:tailEnd type="triangle" w="med" len="me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grpSp>
        <p:nvGrpSpPr>
          <p:cNvPr id="9222" name="Group 38"/>
          <p:cNvGrpSpPr>
            <a:grpSpLocks/>
          </p:cNvGrpSpPr>
          <p:nvPr/>
        </p:nvGrpSpPr>
        <p:grpSpPr bwMode="auto">
          <a:xfrm>
            <a:off x="3968750" y="4282811"/>
            <a:ext cx="1206500" cy="449262"/>
            <a:chOff x="4272" y="2448"/>
            <a:chExt cx="968" cy="361"/>
          </a:xfrm>
        </p:grpSpPr>
        <p:sp>
          <p:nvSpPr>
            <p:cNvPr id="135207" name="Oval 39"/>
            <p:cNvSpPr>
              <a:spLocks noChangeArrowheads="1"/>
            </p:cNvSpPr>
            <p:nvPr/>
          </p:nvSpPr>
          <p:spPr bwMode="auto">
            <a:xfrm rot="10800000" flipV="1">
              <a:off x="4272" y="2448"/>
              <a:ext cx="968" cy="350"/>
            </a:xfrm>
            <a:prstGeom prst="ellipse">
              <a:avLst/>
            </a:prstGeom>
            <a:solidFill>
              <a:srgbClr val="FFCCCC"/>
            </a:solidFill>
            <a:ln w="9525">
              <a:round/>
              <a:headEnd/>
              <a:tailEnd/>
            </a:ln>
            <a:effectLst/>
            <a:scene3d>
              <a:camera prst="legacyObliqueBottom">
                <a:rot lat="300000" lon="0" rev="0"/>
              </a:camera>
              <a:lightRig rig="legacyFlat3" dir="b"/>
            </a:scene3d>
            <a:sp3d extrusionH="430200" prstMaterial="legacyMatte">
              <a:bevelT w="13500" h="13500" prst="angle"/>
              <a:bevelB w="13500" h="13500" prst="angle"/>
              <a:extrusionClr>
                <a:srgbClr val="FF9999"/>
              </a:extrusionClr>
            </a:sp3d>
          </p:spPr>
          <p:txBody>
            <a:bodyPr wrap="none" anchor="ctr">
              <a:flatTx/>
            </a:bodyP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grpSp>
          <p:nvGrpSpPr>
            <p:cNvPr id="9332" name="Group 40"/>
            <p:cNvGrpSpPr>
              <a:grpSpLocks/>
            </p:cNvGrpSpPr>
            <p:nvPr/>
          </p:nvGrpSpPr>
          <p:grpSpPr bwMode="auto">
            <a:xfrm>
              <a:off x="4286" y="2545"/>
              <a:ext cx="943" cy="264"/>
              <a:chOff x="4286" y="2536"/>
              <a:chExt cx="943" cy="264"/>
            </a:xfrm>
          </p:grpSpPr>
          <p:grpSp>
            <p:nvGrpSpPr>
              <p:cNvPr id="9333" name="Group 41"/>
              <p:cNvGrpSpPr>
                <a:grpSpLocks/>
              </p:cNvGrpSpPr>
              <p:nvPr/>
            </p:nvGrpSpPr>
            <p:grpSpPr bwMode="auto">
              <a:xfrm>
                <a:off x="4286" y="2621"/>
                <a:ext cx="943" cy="179"/>
                <a:chOff x="4304" y="2618"/>
                <a:chExt cx="895" cy="80"/>
              </a:xfrm>
            </p:grpSpPr>
            <p:sp>
              <p:nvSpPr>
                <p:cNvPr id="135210" name="Arc 42"/>
                <p:cNvSpPr>
                  <a:spLocks/>
                </p:cNvSpPr>
                <p:nvPr/>
              </p:nvSpPr>
              <p:spPr bwMode="auto">
                <a:xfrm flipV="1">
                  <a:off x="4751" y="2618"/>
                  <a:ext cx="446" cy="80"/>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11" name="Arc 43"/>
                <p:cNvSpPr>
                  <a:spLocks/>
                </p:cNvSpPr>
                <p:nvPr/>
              </p:nvSpPr>
              <p:spPr bwMode="auto">
                <a:xfrm flipH="1" flipV="1">
                  <a:off x="4304" y="2618"/>
                  <a:ext cx="447" cy="80"/>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grpSp>
          <p:grpSp>
            <p:nvGrpSpPr>
              <p:cNvPr id="9334" name="Group 44"/>
              <p:cNvGrpSpPr>
                <a:grpSpLocks/>
              </p:cNvGrpSpPr>
              <p:nvPr/>
            </p:nvGrpSpPr>
            <p:grpSpPr bwMode="auto">
              <a:xfrm>
                <a:off x="4286" y="2536"/>
                <a:ext cx="940" cy="154"/>
                <a:chOff x="4292" y="2536"/>
                <a:chExt cx="931" cy="154"/>
              </a:xfrm>
            </p:grpSpPr>
            <p:sp>
              <p:nvSpPr>
                <p:cNvPr id="135213" name="Arc 45"/>
                <p:cNvSpPr>
                  <a:spLocks/>
                </p:cNvSpPr>
                <p:nvPr/>
              </p:nvSpPr>
              <p:spPr bwMode="auto">
                <a:xfrm flipH="1">
                  <a:off x="4292" y="2536"/>
                  <a:ext cx="469" cy="154"/>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14" name="Arc 46"/>
                <p:cNvSpPr>
                  <a:spLocks/>
                </p:cNvSpPr>
                <p:nvPr/>
              </p:nvSpPr>
              <p:spPr bwMode="auto">
                <a:xfrm>
                  <a:off x="4760" y="2536"/>
                  <a:ext cx="463" cy="154"/>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grpSp>
        </p:grpSp>
      </p:grpSp>
      <p:sp>
        <p:nvSpPr>
          <p:cNvPr id="135215" name="Oval 47"/>
          <p:cNvSpPr>
            <a:spLocks noChangeArrowheads="1"/>
          </p:cNvSpPr>
          <p:nvPr/>
        </p:nvSpPr>
        <p:spPr bwMode="auto">
          <a:xfrm>
            <a:off x="4266825" y="4473610"/>
            <a:ext cx="173037" cy="85725"/>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16" name="Oval 48"/>
          <p:cNvSpPr>
            <a:spLocks noChangeArrowheads="1"/>
          </p:cNvSpPr>
          <p:nvPr/>
        </p:nvSpPr>
        <p:spPr bwMode="auto">
          <a:xfrm>
            <a:off x="4573212" y="4457735"/>
            <a:ext cx="173038" cy="85725"/>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17" name="Oval 49"/>
          <p:cNvSpPr>
            <a:spLocks noChangeArrowheads="1"/>
          </p:cNvSpPr>
          <p:nvPr/>
        </p:nvSpPr>
        <p:spPr bwMode="auto">
          <a:xfrm>
            <a:off x="4812925" y="4479960"/>
            <a:ext cx="173037" cy="85725"/>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18" name="Oval 50"/>
          <p:cNvSpPr>
            <a:spLocks noChangeArrowheads="1"/>
          </p:cNvSpPr>
          <p:nvPr/>
        </p:nvSpPr>
        <p:spPr bwMode="auto">
          <a:xfrm>
            <a:off x="4417637" y="4592672"/>
            <a:ext cx="171450" cy="85725"/>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grpSp>
        <p:nvGrpSpPr>
          <p:cNvPr id="9227" name="Group 52"/>
          <p:cNvGrpSpPr>
            <a:grpSpLocks/>
          </p:cNvGrpSpPr>
          <p:nvPr/>
        </p:nvGrpSpPr>
        <p:grpSpPr bwMode="auto">
          <a:xfrm>
            <a:off x="3846949" y="6211018"/>
            <a:ext cx="1204912" cy="449262"/>
            <a:chOff x="4272" y="2448"/>
            <a:chExt cx="968" cy="361"/>
          </a:xfrm>
        </p:grpSpPr>
        <p:sp>
          <p:nvSpPr>
            <p:cNvPr id="135221" name="Oval 53"/>
            <p:cNvSpPr>
              <a:spLocks noChangeArrowheads="1"/>
            </p:cNvSpPr>
            <p:nvPr/>
          </p:nvSpPr>
          <p:spPr bwMode="auto">
            <a:xfrm rot="10800000" flipV="1">
              <a:off x="4272" y="2448"/>
              <a:ext cx="968" cy="350"/>
            </a:xfrm>
            <a:prstGeom prst="ellipse">
              <a:avLst/>
            </a:prstGeom>
            <a:solidFill>
              <a:srgbClr val="FFCCCC"/>
            </a:solidFill>
            <a:ln w="9525">
              <a:round/>
              <a:headEnd/>
              <a:tailEnd/>
            </a:ln>
            <a:effectLst/>
            <a:scene3d>
              <a:camera prst="legacyObliqueBottom">
                <a:rot lat="300000" lon="0" rev="0"/>
              </a:camera>
              <a:lightRig rig="legacyFlat3" dir="b"/>
            </a:scene3d>
            <a:sp3d extrusionH="430200" prstMaterial="legacyMatte">
              <a:bevelT w="13500" h="13500" prst="angle"/>
              <a:bevelB w="13500" h="13500" prst="angle"/>
              <a:extrusionClr>
                <a:srgbClr val="FF9999"/>
              </a:extrusionClr>
            </a:sp3d>
          </p:spPr>
          <p:txBody>
            <a:bodyPr wrap="none" anchor="ctr">
              <a:flatTx/>
            </a:bodyP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grpSp>
          <p:nvGrpSpPr>
            <p:cNvPr id="9324" name="Group 54"/>
            <p:cNvGrpSpPr>
              <a:grpSpLocks/>
            </p:cNvGrpSpPr>
            <p:nvPr/>
          </p:nvGrpSpPr>
          <p:grpSpPr bwMode="auto">
            <a:xfrm>
              <a:off x="4286" y="2545"/>
              <a:ext cx="943" cy="264"/>
              <a:chOff x="4286" y="2536"/>
              <a:chExt cx="943" cy="264"/>
            </a:xfrm>
          </p:grpSpPr>
          <p:grpSp>
            <p:nvGrpSpPr>
              <p:cNvPr id="9325" name="Group 55"/>
              <p:cNvGrpSpPr>
                <a:grpSpLocks/>
              </p:cNvGrpSpPr>
              <p:nvPr/>
            </p:nvGrpSpPr>
            <p:grpSpPr bwMode="auto">
              <a:xfrm>
                <a:off x="4286" y="2621"/>
                <a:ext cx="943" cy="179"/>
                <a:chOff x="4304" y="2618"/>
                <a:chExt cx="895" cy="80"/>
              </a:xfrm>
            </p:grpSpPr>
            <p:sp>
              <p:nvSpPr>
                <p:cNvPr id="135224" name="Arc 56"/>
                <p:cNvSpPr>
                  <a:spLocks/>
                </p:cNvSpPr>
                <p:nvPr/>
              </p:nvSpPr>
              <p:spPr bwMode="auto">
                <a:xfrm flipV="1">
                  <a:off x="4751" y="2618"/>
                  <a:ext cx="448" cy="80"/>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25" name="Arc 57"/>
                <p:cNvSpPr>
                  <a:spLocks/>
                </p:cNvSpPr>
                <p:nvPr/>
              </p:nvSpPr>
              <p:spPr bwMode="auto">
                <a:xfrm flipH="1" flipV="1">
                  <a:off x="4304" y="2618"/>
                  <a:ext cx="448" cy="80"/>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grpSp>
          <p:grpSp>
            <p:nvGrpSpPr>
              <p:cNvPr id="9326" name="Group 58"/>
              <p:cNvGrpSpPr>
                <a:grpSpLocks/>
              </p:cNvGrpSpPr>
              <p:nvPr/>
            </p:nvGrpSpPr>
            <p:grpSpPr bwMode="auto">
              <a:xfrm>
                <a:off x="4286" y="2536"/>
                <a:ext cx="940" cy="154"/>
                <a:chOff x="4292" y="2536"/>
                <a:chExt cx="931" cy="154"/>
              </a:xfrm>
            </p:grpSpPr>
            <p:sp>
              <p:nvSpPr>
                <p:cNvPr id="135227" name="Arc 59"/>
                <p:cNvSpPr>
                  <a:spLocks/>
                </p:cNvSpPr>
                <p:nvPr/>
              </p:nvSpPr>
              <p:spPr bwMode="auto">
                <a:xfrm flipH="1">
                  <a:off x="4292" y="2536"/>
                  <a:ext cx="469" cy="154"/>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28" name="Arc 60"/>
                <p:cNvSpPr>
                  <a:spLocks/>
                </p:cNvSpPr>
                <p:nvPr/>
              </p:nvSpPr>
              <p:spPr bwMode="auto">
                <a:xfrm>
                  <a:off x="4759" y="2536"/>
                  <a:ext cx="464" cy="154"/>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grpSp>
        </p:grpSp>
      </p:grpSp>
      <p:sp>
        <p:nvSpPr>
          <p:cNvPr id="135229" name="Oval 61"/>
          <p:cNvSpPr>
            <a:spLocks noChangeArrowheads="1"/>
          </p:cNvSpPr>
          <p:nvPr/>
        </p:nvSpPr>
        <p:spPr bwMode="auto">
          <a:xfrm>
            <a:off x="4070786" y="6398343"/>
            <a:ext cx="171450" cy="85725"/>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30" name="Oval 62"/>
          <p:cNvSpPr>
            <a:spLocks noChangeArrowheads="1"/>
          </p:cNvSpPr>
          <p:nvPr/>
        </p:nvSpPr>
        <p:spPr bwMode="auto">
          <a:xfrm>
            <a:off x="4377174" y="6382468"/>
            <a:ext cx="171450" cy="85725"/>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31" name="Oval 63"/>
          <p:cNvSpPr>
            <a:spLocks noChangeArrowheads="1"/>
          </p:cNvSpPr>
          <p:nvPr/>
        </p:nvSpPr>
        <p:spPr bwMode="auto">
          <a:xfrm>
            <a:off x="4616886" y="6404693"/>
            <a:ext cx="171450" cy="85725"/>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32" name="Oval 64"/>
          <p:cNvSpPr>
            <a:spLocks noChangeArrowheads="1"/>
          </p:cNvSpPr>
          <p:nvPr/>
        </p:nvSpPr>
        <p:spPr bwMode="auto">
          <a:xfrm>
            <a:off x="4220011" y="6447555"/>
            <a:ext cx="171450" cy="85725"/>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33" name="Oval 65"/>
          <p:cNvSpPr>
            <a:spLocks noChangeArrowheads="1"/>
          </p:cNvSpPr>
          <p:nvPr/>
        </p:nvSpPr>
        <p:spPr bwMode="auto">
          <a:xfrm>
            <a:off x="4496236" y="6482480"/>
            <a:ext cx="173038" cy="85725"/>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34" name="Oval 66"/>
          <p:cNvSpPr>
            <a:spLocks noChangeArrowheads="1"/>
          </p:cNvSpPr>
          <p:nvPr/>
        </p:nvSpPr>
        <p:spPr bwMode="auto">
          <a:xfrm>
            <a:off x="4735949" y="6504705"/>
            <a:ext cx="171450" cy="85725"/>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35" name="Oval 67"/>
          <p:cNvSpPr>
            <a:spLocks noChangeArrowheads="1"/>
          </p:cNvSpPr>
          <p:nvPr/>
        </p:nvSpPr>
        <p:spPr bwMode="auto">
          <a:xfrm>
            <a:off x="4329549" y="6536455"/>
            <a:ext cx="171450" cy="85725"/>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grpSp>
        <p:nvGrpSpPr>
          <p:cNvPr id="9235" name="Group 69"/>
          <p:cNvGrpSpPr>
            <a:grpSpLocks/>
          </p:cNvGrpSpPr>
          <p:nvPr/>
        </p:nvGrpSpPr>
        <p:grpSpPr bwMode="auto">
          <a:xfrm>
            <a:off x="3933002" y="5231605"/>
            <a:ext cx="1204913" cy="449263"/>
            <a:chOff x="4272" y="2448"/>
            <a:chExt cx="968" cy="361"/>
          </a:xfrm>
        </p:grpSpPr>
        <p:sp>
          <p:nvSpPr>
            <p:cNvPr id="135238" name="Oval 70"/>
            <p:cNvSpPr>
              <a:spLocks noChangeArrowheads="1"/>
            </p:cNvSpPr>
            <p:nvPr/>
          </p:nvSpPr>
          <p:spPr bwMode="auto">
            <a:xfrm rot="10800000" flipV="1">
              <a:off x="4272" y="2448"/>
              <a:ext cx="968" cy="350"/>
            </a:xfrm>
            <a:prstGeom prst="ellipse">
              <a:avLst/>
            </a:prstGeom>
            <a:solidFill>
              <a:srgbClr val="FFCCCC"/>
            </a:solidFill>
            <a:ln w="9525">
              <a:round/>
              <a:headEnd/>
              <a:tailEnd/>
            </a:ln>
            <a:effectLst/>
            <a:scene3d>
              <a:camera prst="legacyObliqueBottom">
                <a:rot lat="300000" lon="0" rev="0"/>
              </a:camera>
              <a:lightRig rig="legacyFlat3" dir="b"/>
            </a:scene3d>
            <a:sp3d extrusionH="430200" prstMaterial="legacyMatte">
              <a:bevelT w="13500" h="13500" prst="angle"/>
              <a:bevelB w="13500" h="13500" prst="angle"/>
              <a:extrusionClr>
                <a:srgbClr val="FF9999"/>
              </a:extrusionClr>
            </a:sp3d>
          </p:spPr>
          <p:txBody>
            <a:bodyPr wrap="none" anchor="ctr">
              <a:flatTx/>
            </a:bodyP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grpSp>
          <p:nvGrpSpPr>
            <p:cNvPr id="9316" name="Group 71"/>
            <p:cNvGrpSpPr>
              <a:grpSpLocks/>
            </p:cNvGrpSpPr>
            <p:nvPr/>
          </p:nvGrpSpPr>
          <p:grpSpPr bwMode="auto">
            <a:xfrm>
              <a:off x="4286" y="2545"/>
              <a:ext cx="943" cy="264"/>
              <a:chOff x="4286" y="2536"/>
              <a:chExt cx="943" cy="264"/>
            </a:xfrm>
          </p:grpSpPr>
          <p:grpSp>
            <p:nvGrpSpPr>
              <p:cNvPr id="9317" name="Group 72"/>
              <p:cNvGrpSpPr>
                <a:grpSpLocks/>
              </p:cNvGrpSpPr>
              <p:nvPr/>
            </p:nvGrpSpPr>
            <p:grpSpPr bwMode="auto">
              <a:xfrm>
                <a:off x="4286" y="2621"/>
                <a:ext cx="943" cy="179"/>
                <a:chOff x="4304" y="2618"/>
                <a:chExt cx="895" cy="80"/>
              </a:xfrm>
            </p:grpSpPr>
            <p:sp>
              <p:nvSpPr>
                <p:cNvPr id="135241" name="Arc 73"/>
                <p:cNvSpPr>
                  <a:spLocks/>
                </p:cNvSpPr>
                <p:nvPr/>
              </p:nvSpPr>
              <p:spPr bwMode="auto">
                <a:xfrm flipV="1">
                  <a:off x="4751" y="2618"/>
                  <a:ext cx="448" cy="80"/>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42" name="Arc 74"/>
                <p:cNvSpPr>
                  <a:spLocks/>
                </p:cNvSpPr>
                <p:nvPr/>
              </p:nvSpPr>
              <p:spPr bwMode="auto">
                <a:xfrm flipH="1" flipV="1">
                  <a:off x="4304" y="2618"/>
                  <a:ext cx="448" cy="80"/>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grpSp>
          <p:grpSp>
            <p:nvGrpSpPr>
              <p:cNvPr id="9318" name="Group 75"/>
              <p:cNvGrpSpPr>
                <a:grpSpLocks/>
              </p:cNvGrpSpPr>
              <p:nvPr/>
            </p:nvGrpSpPr>
            <p:grpSpPr bwMode="auto">
              <a:xfrm>
                <a:off x="4286" y="2536"/>
                <a:ext cx="940" cy="154"/>
                <a:chOff x="4292" y="2536"/>
                <a:chExt cx="931" cy="154"/>
              </a:xfrm>
            </p:grpSpPr>
            <p:sp>
              <p:nvSpPr>
                <p:cNvPr id="135244" name="Arc 76"/>
                <p:cNvSpPr>
                  <a:spLocks/>
                </p:cNvSpPr>
                <p:nvPr/>
              </p:nvSpPr>
              <p:spPr bwMode="auto">
                <a:xfrm flipH="1">
                  <a:off x="4292" y="2536"/>
                  <a:ext cx="469" cy="154"/>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45" name="Arc 77"/>
                <p:cNvSpPr>
                  <a:spLocks/>
                </p:cNvSpPr>
                <p:nvPr/>
              </p:nvSpPr>
              <p:spPr bwMode="auto">
                <a:xfrm>
                  <a:off x="4759" y="2536"/>
                  <a:ext cx="464" cy="154"/>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grpSp>
        </p:grpSp>
      </p:grpSp>
      <p:grpSp>
        <p:nvGrpSpPr>
          <p:cNvPr id="9236" name="Group 78"/>
          <p:cNvGrpSpPr>
            <a:grpSpLocks/>
          </p:cNvGrpSpPr>
          <p:nvPr/>
        </p:nvGrpSpPr>
        <p:grpSpPr bwMode="auto">
          <a:xfrm flipH="1">
            <a:off x="4156840" y="5403055"/>
            <a:ext cx="836612" cy="239713"/>
            <a:chOff x="4972" y="4097"/>
            <a:chExt cx="672" cy="193"/>
          </a:xfrm>
        </p:grpSpPr>
        <p:sp>
          <p:nvSpPr>
            <p:cNvPr id="135247" name="Oval 79"/>
            <p:cNvSpPr>
              <a:spLocks noChangeArrowheads="1"/>
            </p:cNvSpPr>
            <p:nvPr/>
          </p:nvSpPr>
          <p:spPr bwMode="auto">
            <a:xfrm>
              <a:off x="4972" y="4109"/>
              <a:ext cx="138" cy="69"/>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48" name="Oval 80"/>
            <p:cNvSpPr>
              <a:spLocks noChangeArrowheads="1"/>
            </p:cNvSpPr>
            <p:nvPr/>
          </p:nvSpPr>
          <p:spPr bwMode="auto">
            <a:xfrm>
              <a:off x="5218" y="4097"/>
              <a:ext cx="138" cy="69"/>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49" name="Oval 81"/>
            <p:cNvSpPr>
              <a:spLocks noChangeArrowheads="1"/>
            </p:cNvSpPr>
            <p:nvPr/>
          </p:nvSpPr>
          <p:spPr bwMode="auto">
            <a:xfrm>
              <a:off x="5409" y="4115"/>
              <a:ext cx="139" cy="69"/>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50" name="Oval 82"/>
            <p:cNvSpPr>
              <a:spLocks noChangeArrowheads="1"/>
            </p:cNvSpPr>
            <p:nvPr/>
          </p:nvSpPr>
          <p:spPr bwMode="auto">
            <a:xfrm>
              <a:off x="5092" y="4149"/>
              <a:ext cx="138" cy="69"/>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51" name="Oval 83"/>
            <p:cNvSpPr>
              <a:spLocks noChangeArrowheads="1"/>
            </p:cNvSpPr>
            <p:nvPr/>
          </p:nvSpPr>
          <p:spPr bwMode="auto">
            <a:xfrm>
              <a:off x="5314" y="4178"/>
              <a:ext cx="138" cy="69"/>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52" name="Oval 84"/>
            <p:cNvSpPr>
              <a:spLocks noChangeArrowheads="1"/>
            </p:cNvSpPr>
            <p:nvPr/>
          </p:nvSpPr>
          <p:spPr bwMode="auto">
            <a:xfrm>
              <a:off x="5506" y="4195"/>
              <a:ext cx="138" cy="69"/>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53" name="Oval 85"/>
            <p:cNvSpPr>
              <a:spLocks noChangeArrowheads="1"/>
            </p:cNvSpPr>
            <p:nvPr/>
          </p:nvSpPr>
          <p:spPr bwMode="auto">
            <a:xfrm>
              <a:off x="5180" y="4221"/>
              <a:ext cx="138" cy="69"/>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grpSp>
      <p:sp>
        <p:nvSpPr>
          <p:cNvPr id="9237" name="Rectangle 86"/>
          <p:cNvSpPr>
            <a:spLocks noChangeArrowheads="1"/>
          </p:cNvSpPr>
          <p:nvPr/>
        </p:nvSpPr>
        <p:spPr bwMode="auto">
          <a:xfrm>
            <a:off x="4120792" y="4365360"/>
            <a:ext cx="99218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l" eaLnBrk="1" hangingPunct="1"/>
            <a:r>
              <a:rPr lang="tr-TR" sz="1800" dirty="0">
                <a:solidFill>
                  <a:schemeClr val="tx1"/>
                </a:solidFill>
                <a:latin typeface="Calibri" pitchFamily="34" charset="0"/>
              </a:rPr>
              <a:t>Kalp kası</a:t>
            </a:r>
            <a:endParaRPr lang="en-US" sz="1800" dirty="0">
              <a:solidFill>
                <a:schemeClr val="tx1"/>
              </a:solidFill>
              <a:latin typeface="Calibri" pitchFamily="34" charset="0"/>
            </a:endParaRPr>
          </a:p>
        </p:txBody>
      </p:sp>
      <p:sp>
        <p:nvSpPr>
          <p:cNvPr id="9238" name="Rectangle 87"/>
          <p:cNvSpPr>
            <a:spLocks noChangeArrowheads="1"/>
          </p:cNvSpPr>
          <p:nvPr/>
        </p:nvSpPr>
        <p:spPr bwMode="auto">
          <a:xfrm>
            <a:off x="4053306" y="5314155"/>
            <a:ext cx="846137"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l" eaLnBrk="1" hangingPunct="1"/>
            <a:r>
              <a:rPr lang="tr-TR" sz="1800" dirty="0">
                <a:solidFill>
                  <a:schemeClr val="tx1"/>
                </a:solidFill>
                <a:latin typeface="Calibri" pitchFamily="34" charset="0"/>
              </a:rPr>
              <a:t>Böbrek</a:t>
            </a:r>
            <a:endParaRPr lang="en-US" sz="1800" dirty="0">
              <a:solidFill>
                <a:schemeClr val="tx1"/>
              </a:solidFill>
              <a:latin typeface="Calibri" pitchFamily="34" charset="0"/>
            </a:endParaRPr>
          </a:p>
        </p:txBody>
      </p:sp>
      <p:sp>
        <p:nvSpPr>
          <p:cNvPr id="135257" name="Rectangle 89"/>
          <p:cNvSpPr>
            <a:spLocks noChangeArrowheads="1"/>
          </p:cNvSpPr>
          <p:nvPr/>
        </p:nvSpPr>
        <p:spPr bwMode="auto">
          <a:xfrm>
            <a:off x="7276306" y="5105400"/>
            <a:ext cx="1360488" cy="835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lnSpc>
                <a:spcPct val="90000"/>
              </a:lnSpc>
            </a:pPr>
            <a:r>
              <a:rPr lang="en-US" sz="1800" dirty="0">
                <a:solidFill>
                  <a:schemeClr val="tx1"/>
                </a:solidFill>
                <a:latin typeface="Calibri" pitchFamily="34" charset="0"/>
              </a:rPr>
              <a:t>“</a:t>
            </a:r>
            <a:r>
              <a:rPr lang="tr-TR" sz="1800" dirty="0">
                <a:solidFill>
                  <a:schemeClr val="tx1"/>
                </a:solidFill>
                <a:latin typeface="Calibri" pitchFamily="34" charset="0"/>
              </a:rPr>
              <a:t>Özel Kültür </a:t>
            </a:r>
          </a:p>
          <a:p>
            <a:pPr eaLnBrk="1" hangingPunct="1">
              <a:lnSpc>
                <a:spcPct val="90000"/>
              </a:lnSpc>
            </a:pPr>
            <a:r>
              <a:rPr lang="tr-TR" sz="1800" dirty="0">
                <a:solidFill>
                  <a:schemeClr val="tx1"/>
                </a:solidFill>
                <a:latin typeface="Calibri" pitchFamily="34" charset="0"/>
              </a:rPr>
              <a:t>Ortamı</a:t>
            </a:r>
            <a:r>
              <a:rPr lang="en-US" sz="1800" dirty="0">
                <a:solidFill>
                  <a:schemeClr val="tx1"/>
                </a:solidFill>
                <a:latin typeface="Calibri" pitchFamily="34" charset="0"/>
              </a:rPr>
              <a:t>”</a:t>
            </a:r>
            <a:br>
              <a:rPr lang="en-US" sz="1800" dirty="0">
                <a:solidFill>
                  <a:schemeClr val="tx1"/>
                </a:solidFill>
                <a:latin typeface="Calibri" pitchFamily="34" charset="0"/>
              </a:rPr>
            </a:br>
            <a:endParaRPr lang="en-US" sz="1800" dirty="0">
              <a:solidFill>
                <a:schemeClr val="tx1"/>
              </a:solidFill>
              <a:latin typeface="Calibri" pitchFamily="34" charset="0"/>
            </a:endParaRPr>
          </a:p>
        </p:txBody>
      </p:sp>
      <p:grpSp>
        <p:nvGrpSpPr>
          <p:cNvPr id="9240" name="Group 91"/>
          <p:cNvGrpSpPr>
            <a:grpSpLocks/>
          </p:cNvGrpSpPr>
          <p:nvPr/>
        </p:nvGrpSpPr>
        <p:grpSpPr bwMode="auto">
          <a:xfrm>
            <a:off x="1949449" y="1969275"/>
            <a:ext cx="1492251" cy="1516856"/>
            <a:chOff x="3205" y="2616"/>
            <a:chExt cx="1091" cy="1123"/>
          </a:xfrm>
        </p:grpSpPr>
        <p:sp>
          <p:nvSpPr>
            <p:cNvPr id="135260" name="Freeform 92" descr="Pink tissue paper"/>
            <p:cNvSpPr>
              <a:spLocks/>
            </p:cNvSpPr>
            <p:nvPr/>
          </p:nvSpPr>
          <p:spPr bwMode="auto">
            <a:xfrm>
              <a:off x="3205" y="2616"/>
              <a:ext cx="1091" cy="1109"/>
            </a:xfrm>
            <a:custGeom>
              <a:avLst/>
              <a:gdLst/>
              <a:ahLst/>
              <a:cxnLst>
                <a:cxn ang="0">
                  <a:pos x="371" y="96"/>
                </a:cxn>
                <a:cxn ang="0">
                  <a:pos x="427" y="64"/>
                </a:cxn>
                <a:cxn ang="0">
                  <a:pos x="499" y="8"/>
                </a:cxn>
                <a:cxn ang="0">
                  <a:pos x="619" y="16"/>
                </a:cxn>
                <a:cxn ang="0">
                  <a:pos x="667" y="104"/>
                </a:cxn>
                <a:cxn ang="0">
                  <a:pos x="771" y="152"/>
                </a:cxn>
                <a:cxn ang="0">
                  <a:pos x="875" y="128"/>
                </a:cxn>
                <a:cxn ang="0">
                  <a:pos x="971" y="216"/>
                </a:cxn>
                <a:cxn ang="0">
                  <a:pos x="1003" y="352"/>
                </a:cxn>
                <a:cxn ang="0">
                  <a:pos x="1019" y="408"/>
                </a:cxn>
                <a:cxn ang="0">
                  <a:pos x="1083" y="512"/>
                </a:cxn>
                <a:cxn ang="0">
                  <a:pos x="1067" y="616"/>
                </a:cxn>
                <a:cxn ang="0">
                  <a:pos x="995" y="688"/>
                </a:cxn>
                <a:cxn ang="0">
                  <a:pos x="995" y="776"/>
                </a:cxn>
                <a:cxn ang="0">
                  <a:pos x="1011" y="880"/>
                </a:cxn>
                <a:cxn ang="0">
                  <a:pos x="859" y="944"/>
                </a:cxn>
                <a:cxn ang="0">
                  <a:pos x="843" y="992"/>
                </a:cxn>
                <a:cxn ang="0">
                  <a:pos x="747" y="1032"/>
                </a:cxn>
                <a:cxn ang="0">
                  <a:pos x="659" y="1096"/>
                </a:cxn>
                <a:cxn ang="0">
                  <a:pos x="483" y="1104"/>
                </a:cxn>
                <a:cxn ang="0">
                  <a:pos x="315" y="1064"/>
                </a:cxn>
                <a:cxn ang="0">
                  <a:pos x="195" y="936"/>
                </a:cxn>
                <a:cxn ang="0">
                  <a:pos x="123" y="816"/>
                </a:cxn>
                <a:cxn ang="0">
                  <a:pos x="131" y="712"/>
                </a:cxn>
                <a:cxn ang="0">
                  <a:pos x="91" y="616"/>
                </a:cxn>
                <a:cxn ang="0">
                  <a:pos x="11" y="560"/>
                </a:cxn>
                <a:cxn ang="0">
                  <a:pos x="27" y="400"/>
                </a:cxn>
                <a:cxn ang="0">
                  <a:pos x="123" y="312"/>
                </a:cxn>
                <a:cxn ang="0">
                  <a:pos x="155" y="160"/>
                </a:cxn>
                <a:cxn ang="0">
                  <a:pos x="227" y="88"/>
                </a:cxn>
                <a:cxn ang="0">
                  <a:pos x="371" y="96"/>
                </a:cxn>
              </a:cxnLst>
              <a:rect l="0" t="0" r="r" b="b"/>
              <a:pathLst>
                <a:path w="1091" h="1109">
                  <a:moveTo>
                    <a:pt x="371" y="96"/>
                  </a:moveTo>
                  <a:cubicBezTo>
                    <a:pt x="404" y="92"/>
                    <a:pt x="406" y="79"/>
                    <a:pt x="427" y="64"/>
                  </a:cubicBezTo>
                  <a:cubicBezTo>
                    <a:pt x="448" y="49"/>
                    <a:pt x="467" y="16"/>
                    <a:pt x="499" y="8"/>
                  </a:cubicBezTo>
                  <a:cubicBezTo>
                    <a:pt x="531" y="0"/>
                    <a:pt x="591" y="0"/>
                    <a:pt x="619" y="16"/>
                  </a:cubicBezTo>
                  <a:cubicBezTo>
                    <a:pt x="647" y="32"/>
                    <a:pt x="642" y="81"/>
                    <a:pt x="667" y="104"/>
                  </a:cubicBezTo>
                  <a:cubicBezTo>
                    <a:pt x="692" y="127"/>
                    <a:pt x="736" y="148"/>
                    <a:pt x="771" y="152"/>
                  </a:cubicBezTo>
                  <a:cubicBezTo>
                    <a:pt x="806" y="156"/>
                    <a:pt x="842" y="117"/>
                    <a:pt x="875" y="128"/>
                  </a:cubicBezTo>
                  <a:cubicBezTo>
                    <a:pt x="908" y="139"/>
                    <a:pt x="950" y="179"/>
                    <a:pt x="971" y="216"/>
                  </a:cubicBezTo>
                  <a:cubicBezTo>
                    <a:pt x="992" y="253"/>
                    <a:pt x="995" y="320"/>
                    <a:pt x="1003" y="352"/>
                  </a:cubicBezTo>
                  <a:cubicBezTo>
                    <a:pt x="1011" y="384"/>
                    <a:pt x="1006" y="381"/>
                    <a:pt x="1019" y="408"/>
                  </a:cubicBezTo>
                  <a:cubicBezTo>
                    <a:pt x="1032" y="435"/>
                    <a:pt x="1075" y="477"/>
                    <a:pt x="1083" y="512"/>
                  </a:cubicBezTo>
                  <a:cubicBezTo>
                    <a:pt x="1091" y="547"/>
                    <a:pt x="1082" y="587"/>
                    <a:pt x="1067" y="616"/>
                  </a:cubicBezTo>
                  <a:cubicBezTo>
                    <a:pt x="1052" y="645"/>
                    <a:pt x="1007" y="661"/>
                    <a:pt x="995" y="688"/>
                  </a:cubicBezTo>
                  <a:cubicBezTo>
                    <a:pt x="983" y="715"/>
                    <a:pt x="992" y="744"/>
                    <a:pt x="995" y="776"/>
                  </a:cubicBezTo>
                  <a:cubicBezTo>
                    <a:pt x="998" y="808"/>
                    <a:pt x="1034" y="852"/>
                    <a:pt x="1011" y="880"/>
                  </a:cubicBezTo>
                  <a:cubicBezTo>
                    <a:pt x="988" y="908"/>
                    <a:pt x="887" y="925"/>
                    <a:pt x="859" y="944"/>
                  </a:cubicBezTo>
                  <a:cubicBezTo>
                    <a:pt x="831" y="963"/>
                    <a:pt x="862" y="977"/>
                    <a:pt x="843" y="992"/>
                  </a:cubicBezTo>
                  <a:cubicBezTo>
                    <a:pt x="824" y="1007"/>
                    <a:pt x="778" y="1015"/>
                    <a:pt x="747" y="1032"/>
                  </a:cubicBezTo>
                  <a:cubicBezTo>
                    <a:pt x="716" y="1049"/>
                    <a:pt x="703" y="1084"/>
                    <a:pt x="659" y="1096"/>
                  </a:cubicBezTo>
                  <a:cubicBezTo>
                    <a:pt x="615" y="1108"/>
                    <a:pt x="540" y="1109"/>
                    <a:pt x="483" y="1104"/>
                  </a:cubicBezTo>
                  <a:cubicBezTo>
                    <a:pt x="426" y="1099"/>
                    <a:pt x="363" y="1092"/>
                    <a:pt x="315" y="1064"/>
                  </a:cubicBezTo>
                  <a:cubicBezTo>
                    <a:pt x="267" y="1036"/>
                    <a:pt x="227" y="977"/>
                    <a:pt x="195" y="936"/>
                  </a:cubicBezTo>
                  <a:cubicBezTo>
                    <a:pt x="163" y="895"/>
                    <a:pt x="134" y="853"/>
                    <a:pt x="123" y="816"/>
                  </a:cubicBezTo>
                  <a:cubicBezTo>
                    <a:pt x="112" y="779"/>
                    <a:pt x="136" y="745"/>
                    <a:pt x="131" y="712"/>
                  </a:cubicBezTo>
                  <a:cubicBezTo>
                    <a:pt x="126" y="679"/>
                    <a:pt x="111" y="641"/>
                    <a:pt x="91" y="616"/>
                  </a:cubicBezTo>
                  <a:cubicBezTo>
                    <a:pt x="71" y="591"/>
                    <a:pt x="22" y="596"/>
                    <a:pt x="11" y="560"/>
                  </a:cubicBezTo>
                  <a:cubicBezTo>
                    <a:pt x="0" y="524"/>
                    <a:pt x="8" y="441"/>
                    <a:pt x="27" y="400"/>
                  </a:cubicBezTo>
                  <a:cubicBezTo>
                    <a:pt x="46" y="359"/>
                    <a:pt x="102" y="352"/>
                    <a:pt x="123" y="312"/>
                  </a:cubicBezTo>
                  <a:cubicBezTo>
                    <a:pt x="144" y="272"/>
                    <a:pt x="138" y="197"/>
                    <a:pt x="155" y="160"/>
                  </a:cubicBezTo>
                  <a:cubicBezTo>
                    <a:pt x="172" y="123"/>
                    <a:pt x="189" y="99"/>
                    <a:pt x="227" y="88"/>
                  </a:cubicBezTo>
                  <a:cubicBezTo>
                    <a:pt x="265" y="77"/>
                    <a:pt x="338" y="100"/>
                    <a:pt x="371" y="96"/>
                  </a:cubicBezTo>
                  <a:close/>
                </a:path>
              </a:pathLst>
            </a:custGeom>
            <a:blipFill dpi="0" rotWithShape="0">
              <a:blip r:embed="rId4" cstate="print"/>
              <a:srcRect/>
              <a:tile tx="0" ty="0" sx="100000" sy="100000" flip="none" algn="tl"/>
            </a:blipFill>
            <a:ln w="38100"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61" name="Freeform 93"/>
            <p:cNvSpPr>
              <a:spLocks/>
            </p:cNvSpPr>
            <p:nvPr/>
          </p:nvSpPr>
          <p:spPr bwMode="auto">
            <a:xfrm>
              <a:off x="3323" y="2751"/>
              <a:ext cx="862" cy="722"/>
            </a:xfrm>
            <a:custGeom>
              <a:avLst/>
              <a:gdLst/>
              <a:ahLst/>
              <a:cxnLst>
                <a:cxn ang="0">
                  <a:pos x="413" y="41"/>
                </a:cxn>
                <a:cxn ang="0">
                  <a:pos x="485" y="25"/>
                </a:cxn>
                <a:cxn ang="0">
                  <a:pos x="589" y="33"/>
                </a:cxn>
                <a:cxn ang="0">
                  <a:pos x="677" y="97"/>
                </a:cxn>
                <a:cxn ang="0">
                  <a:pos x="725" y="177"/>
                </a:cxn>
                <a:cxn ang="0">
                  <a:pos x="829" y="233"/>
                </a:cxn>
                <a:cxn ang="0">
                  <a:pos x="837" y="345"/>
                </a:cxn>
                <a:cxn ang="0">
                  <a:pos x="845" y="473"/>
                </a:cxn>
                <a:cxn ang="0">
                  <a:pos x="845" y="585"/>
                </a:cxn>
                <a:cxn ang="0">
                  <a:pos x="741" y="681"/>
                </a:cxn>
                <a:cxn ang="0">
                  <a:pos x="701" y="721"/>
                </a:cxn>
                <a:cxn ang="0">
                  <a:pos x="613" y="689"/>
                </a:cxn>
                <a:cxn ang="0">
                  <a:pos x="557" y="593"/>
                </a:cxn>
                <a:cxn ang="0">
                  <a:pos x="477" y="569"/>
                </a:cxn>
                <a:cxn ang="0">
                  <a:pos x="421" y="577"/>
                </a:cxn>
                <a:cxn ang="0">
                  <a:pos x="373" y="553"/>
                </a:cxn>
                <a:cxn ang="0">
                  <a:pos x="285" y="593"/>
                </a:cxn>
                <a:cxn ang="0">
                  <a:pos x="237" y="617"/>
                </a:cxn>
                <a:cxn ang="0">
                  <a:pos x="165" y="713"/>
                </a:cxn>
                <a:cxn ang="0">
                  <a:pos x="141" y="665"/>
                </a:cxn>
                <a:cxn ang="0">
                  <a:pos x="149" y="617"/>
                </a:cxn>
                <a:cxn ang="0">
                  <a:pos x="117" y="569"/>
                </a:cxn>
                <a:cxn ang="0">
                  <a:pos x="61" y="521"/>
                </a:cxn>
                <a:cxn ang="0">
                  <a:pos x="69" y="465"/>
                </a:cxn>
                <a:cxn ang="0">
                  <a:pos x="77" y="369"/>
                </a:cxn>
                <a:cxn ang="0">
                  <a:pos x="21" y="265"/>
                </a:cxn>
                <a:cxn ang="0">
                  <a:pos x="13" y="185"/>
                </a:cxn>
                <a:cxn ang="0">
                  <a:pos x="101" y="153"/>
                </a:cxn>
                <a:cxn ang="0">
                  <a:pos x="189" y="113"/>
                </a:cxn>
                <a:cxn ang="0">
                  <a:pos x="245" y="17"/>
                </a:cxn>
                <a:cxn ang="0">
                  <a:pos x="309" y="9"/>
                </a:cxn>
                <a:cxn ang="0">
                  <a:pos x="413" y="41"/>
                </a:cxn>
              </a:cxnLst>
              <a:rect l="0" t="0" r="r" b="b"/>
              <a:pathLst>
                <a:path w="862" h="722">
                  <a:moveTo>
                    <a:pt x="413" y="41"/>
                  </a:moveTo>
                  <a:cubicBezTo>
                    <a:pt x="442" y="44"/>
                    <a:pt x="456" y="26"/>
                    <a:pt x="485" y="25"/>
                  </a:cubicBezTo>
                  <a:cubicBezTo>
                    <a:pt x="514" y="24"/>
                    <a:pt x="557" y="21"/>
                    <a:pt x="589" y="33"/>
                  </a:cubicBezTo>
                  <a:cubicBezTo>
                    <a:pt x="621" y="45"/>
                    <a:pt x="654" y="73"/>
                    <a:pt x="677" y="97"/>
                  </a:cubicBezTo>
                  <a:cubicBezTo>
                    <a:pt x="700" y="121"/>
                    <a:pt x="700" y="154"/>
                    <a:pt x="725" y="177"/>
                  </a:cubicBezTo>
                  <a:cubicBezTo>
                    <a:pt x="750" y="200"/>
                    <a:pt x="810" y="205"/>
                    <a:pt x="829" y="233"/>
                  </a:cubicBezTo>
                  <a:cubicBezTo>
                    <a:pt x="848" y="261"/>
                    <a:pt x="834" y="305"/>
                    <a:pt x="837" y="345"/>
                  </a:cubicBezTo>
                  <a:cubicBezTo>
                    <a:pt x="840" y="385"/>
                    <a:pt x="844" y="433"/>
                    <a:pt x="845" y="473"/>
                  </a:cubicBezTo>
                  <a:cubicBezTo>
                    <a:pt x="846" y="513"/>
                    <a:pt x="862" y="550"/>
                    <a:pt x="845" y="585"/>
                  </a:cubicBezTo>
                  <a:cubicBezTo>
                    <a:pt x="828" y="620"/>
                    <a:pt x="765" y="658"/>
                    <a:pt x="741" y="681"/>
                  </a:cubicBezTo>
                  <a:cubicBezTo>
                    <a:pt x="717" y="704"/>
                    <a:pt x="722" y="720"/>
                    <a:pt x="701" y="721"/>
                  </a:cubicBezTo>
                  <a:cubicBezTo>
                    <a:pt x="680" y="722"/>
                    <a:pt x="637" y="710"/>
                    <a:pt x="613" y="689"/>
                  </a:cubicBezTo>
                  <a:cubicBezTo>
                    <a:pt x="589" y="668"/>
                    <a:pt x="580" y="613"/>
                    <a:pt x="557" y="593"/>
                  </a:cubicBezTo>
                  <a:cubicBezTo>
                    <a:pt x="534" y="573"/>
                    <a:pt x="500" y="572"/>
                    <a:pt x="477" y="569"/>
                  </a:cubicBezTo>
                  <a:cubicBezTo>
                    <a:pt x="454" y="566"/>
                    <a:pt x="438" y="580"/>
                    <a:pt x="421" y="577"/>
                  </a:cubicBezTo>
                  <a:cubicBezTo>
                    <a:pt x="404" y="574"/>
                    <a:pt x="396" y="550"/>
                    <a:pt x="373" y="553"/>
                  </a:cubicBezTo>
                  <a:cubicBezTo>
                    <a:pt x="350" y="556"/>
                    <a:pt x="308" y="582"/>
                    <a:pt x="285" y="593"/>
                  </a:cubicBezTo>
                  <a:cubicBezTo>
                    <a:pt x="262" y="604"/>
                    <a:pt x="257" y="597"/>
                    <a:pt x="237" y="617"/>
                  </a:cubicBezTo>
                  <a:cubicBezTo>
                    <a:pt x="217" y="637"/>
                    <a:pt x="181" y="705"/>
                    <a:pt x="165" y="713"/>
                  </a:cubicBezTo>
                  <a:cubicBezTo>
                    <a:pt x="149" y="721"/>
                    <a:pt x="144" y="681"/>
                    <a:pt x="141" y="665"/>
                  </a:cubicBezTo>
                  <a:cubicBezTo>
                    <a:pt x="138" y="649"/>
                    <a:pt x="153" y="633"/>
                    <a:pt x="149" y="617"/>
                  </a:cubicBezTo>
                  <a:cubicBezTo>
                    <a:pt x="145" y="601"/>
                    <a:pt x="132" y="585"/>
                    <a:pt x="117" y="569"/>
                  </a:cubicBezTo>
                  <a:cubicBezTo>
                    <a:pt x="102" y="553"/>
                    <a:pt x="69" y="538"/>
                    <a:pt x="61" y="521"/>
                  </a:cubicBezTo>
                  <a:cubicBezTo>
                    <a:pt x="53" y="504"/>
                    <a:pt x="66" y="490"/>
                    <a:pt x="69" y="465"/>
                  </a:cubicBezTo>
                  <a:cubicBezTo>
                    <a:pt x="72" y="440"/>
                    <a:pt x="85" y="402"/>
                    <a:pt x="77" y="369"/>
                  </a:cubicBezTo>
                  <a:cubicBezTo>
                    <a:pt x="69" y="336"/>
                    <a:pt x="32" y="296"/>
                    <a:pt x="21" y="265"/>
                  </a:cubicBezTo>
                  <a:cubicBezTo>
                    <a:pt x="10" y="234"/>
                    <a:pt x="0" y="204"/>
                    <a:pt x="13" y="185"/>
                  </a:cubicBezTo>
                  <a:cubicBezTo>
                    <a:pt x="26" y="166"/>
                    <a:pt x="72" y="165"/>
                    <a:pt x="101" y="153"/>
                  </a:cubicBezTo>
                  <a:cubicBezTo>
                    <a:pt x="130" y="141"/>
                    <a:pt x="165" y="136"/>
                    <a:pt x="189" y="113"/>
                  </a:cubicBezTo>
                  <a:cubicBezTo>
                    <a:pt x="213" y="90"/>
                    <a:pt x="225" y="34"/>
                    <a:pt x="245" y="17"/>
                  </a:cubicBezTo>
                  <a:cubicBezTo>
                    <a:pt x="265" y="0"/>
                    <a:pt x="281" y="4"/>
                    <a:pt x="309" y="9"/>
                  </a:cubicBezTo>
                  <a:cubicBezTo>
                    <a:pt x="337" y="14"/>
                    <a:pt x="384" y="38"/>
                    <a:pt x="413" y="41"/>
                  </a:cubicBezTo>
                  <a:close/>
                </a:path>
              </a:pathLst>
            </a:custGeom>
            <a:solidFill>
              <a:schemeClr val="bg1"/>
            </a:solidFill>
            <a:ln w="38100"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62" name="Oval 94"/>
            <p:cNvSpPr>
              <a:spLocks noChangeArrowheads="1"/>
            </p:cNvSpPr>
            <p:nvPr/>
          </p:nvSpPr>
          <p:spPr bwMode="auto">
            <a:xfrm>
              <a:off x="3706" y="2674"/>
              <a:ext cx="72" cy="7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63" name="Oval 95"/>
            <p:cNvSpPr>
              <a:spLocks noChangeArrowheads="1"/>
            </p:cNvSpPr>
            <p:nvPr/>
          </p:nvSpPr>
          <p:spPr bwMode="auto">
            <a:xfrm>
              <a:off x="4050" y="2818"/>
              <a:ext cx="72" cy="7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64" name="Oval 96"/>
            <p:cNvSpPr>
              <a:spLocks noChangeArrowheads="1"/>
            </p:cNvSpPr>
            <p:nvPr/>
          </p:nvSpPr>
          <p:spPr bwMode="auto">
            <a:xfrm>
              <a:off x="4186" y="3138"/>
              <a:ext cx="72" cy="7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65" name="Oval 97"/>
            <p:cNvSpPr>
              <a:spLocks noChangeArrowheads="1"/>
            </p:cNvSpPr>
            <p:nvPr/>
          </p:nvSpPr>
          <p:spPr bwMode="auto">
            <a:xfrm>
              <a:off x="4098" y="3410"/>
              <a:ext cx="72" cy="7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66" name="Oval 98"/>
            <p:cNvSpPr>
              <a:spLocks noChangeArrowheads="1"/>
            </p:cNvSpPr>
            <p:nvPr/>
          </p:nvSpPr>
          <p:spPr bwMode="auto">
            <a:xfrm>
              <a:off x="3362" y="3346"/>
              <a:ext cx="72" cy="7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67" name="Oval 99"/>
            <p:cNvSpPr>
              <a:spLocks noChangeArrowheads="1"/>
            </p:cNvSpPr>
            <p:nvPr/>
          </p:nvSpPr>
          <p:spPr bwMode="auto">
            <a:xfrm>
              <a:off x="3274" y="3074"/>
              <a:ext cx="72" cy="7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68" name="Oval 100"/>
            <p:cNvSpPr>
              <a:spLocks noChangeArrowheads="1"/>
            </p:cNvSpPr>
            <p:nvPr/>
          </p:nvSpPr>
          <p:spPr bwMode="auto">
            <a:xfrm>
              <a:off x="3410" y="2762"/>
              <a:ext cx="72" cy="7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69" name="Freeform 101" descr="Pink tissue paper"/>
            <p:cNvSpPr>
              <a:spLocks/>
            </p:cNvSpPr>
            <p:nvPr/>
          </p:nvSpPr>
          <p:spPr bwMode="auto">
            <a:xfrm>
              <a:off x="3804" y="3371"/>
              <a:ext cx="200" cy="193"/>
            </a:xfrm>
            <a:custGeom>
              <a:avLst/>
              <a:gdLst/>
              <a:ahLst/>
              <a:cxnLst>
                <a:cxn ang="0">
                  <a:pos x="108" y="5"/>
                </a:cxn>
                <a:cxn ang="0">
                  <a:pos x="36" y="29"/>
                </a:cxn>
                <a:cxn ang="0">
                  <a:pos x="4" y="85"/>
                </a:cxn>
                <a:cxn ang="0">
                  <a:pos x="60" y="117"/>
                </a:cxn>
                <a:cxn ang="0">
                  <a:pos x="108" y="189"/>
                </a:cxn>
                <a:cxn ang="0">
                  <a:pos x="196" y="93"/>
                </a:cxn>
                <a:cxn ang="0">
                  <a:pos x="132" y="61"/>
                </a:cxn>
                <a:cxn ang="0">
                  <a:pos x="108" y="5"/>
                </a:cxn>
              </a:cxnLst>
              <a:rect l="0" t="0" r="r" b="b"/>
              <a:pathLst>
                <a:path w="200" h="193">
                  <a:moveTo>
                    <a:pt x="108" y="5"/>
                  </a:moveTo>
                  <a:cubicBezTo>
                    <a:pt x="92" y="0"/>
                    <a:pt x="53" y="16"/>
                    <a:pt x="36" y="29"/>
                  </a:cubicBezTo>
                  <a:cubicBezTo>
                    <a:pt x="19" y="42"/>
                    <a:pt x="0" y="70"/>
                    <a:pt x="4" y="85"/>
                  </a:cubicBezTo>
                  <a:cubicBezTo>
                    <a:pt x="8" y="100"/>
                    <a:pt x="43" y="100"/>
                    <a:pt x="60" y="117"/>
                  </a:cubicBezTo>
                  <a:cubicBezTo>
                    <a:pt x="77" y="134"/>
                    <a:pt x="85" y="193"/>
                    <a:pt x="108" y="189"/>
                  </a:cubicBezTo>
                  <a:cubicBezTo>
                    <a:pt x="131" y="185"/>
                    <a:pt x="192" y="114"/>
                    <a:pt x="196" y="93"/>
                  </a:cubicBezTo>
                  <a:cubicBezTo>
                    <a:pt x="200" y="72"/>
                    <a:pt x="149" y="74"/>
                    <a:pt x="132" y="61"/>
                  </a:cubicBezTo>
                  <a:cubicBezTo>
                    <a:pt x="115" y="48"/>
                    <a:pt x="124" y="10"/>
                    <a:pt x="108" y="5"/>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70" name="Freeform 102" descr="Pink tissue paper"/>
            <p:cNvSpPr>
              <a:spLocks/>
            </p:cNvSpPr>
            <p:nvPr/>
          </p:nvSpPr>
          <p:spPr bwMode="auto">
            <a:xfrm>
              <a:off x="3721" y="3304"/>
              <a:ext cx="160" cy="152"/>
            </a:xfrm>
            <a:custGeom>
              <a:avLst/>
              <a:gdLst/>
              <a:ahLst/>
              <a:cxnLst>
                <a:cxn ang="0">
                  <a:pos x="23" y="16"/>
                </a:cxn>
                <a:cxn ang="0">
                  <a:pos x="87" y="8"/>
                </a:cxn>
                <a:cxn ang="0">
                  <a:pos x="135" y="16"/>
                </a:cxn>
                <a:cxn ang="0">
                  <a:pos x="159" y="56"/>
                </a:cxn>
                <a:cxn ang="0">
                  <a:pos x="127" y="104"/>
                </a:cxn>
                <a:cxn ang="0">
                  <a:pos x="87" y="152"/>
                </a:cxn>
                <a:cxn ang="0">
                  <a:pos x="7" y="104"/>
                </a:cxn>
                <a:cxn ang="0">
                  <a:pos x="23" y="16"/>
                </a:cxn>
              </a:cxnLst>
              <a:rect l="0" t="0" r="r" b="b"/>
              <a:pathLst>
                <a:path w="160" h="152">
                  <a:moveTo>
                    <a:pt x="23" y="16"/>
                  </a:moveTo>
                  <a:cubicBezTo>
                    <a:pt x="36" y="0"/>
                    <a:pt x="68" y="8"/>
                    <a:pt x="87" y="8"/>
                  </a:cubicBezTo>
                  <a:cubicBezTo>
                    <a:pt x="106" y="8"/>
                    <a:pt x="123" y="8"/>
                    <a:pt x="135" y="16"/>
                  </a:cubicBezTo>
                  <a:cubicBezTo>
                    <a:pt x="147" y="24"/>
                    <a:pt x="160" y="41"/>
                    <a:pt x="159" y="56"/>
                  </a:cubicBezTo>
                  <a:cubicBezTo>
                    <a:pt x="158" y="71"/>
                    <a:pt x="139" y="88"/>
                    <a:pt x="127" y="104"/>
                  </a:cubicBezTo>
                  <a:cubicBezTo>
                    <a:pt x="115" y="120"/>
                    <a:pt x="107" y="152"/>
                    <a:pt x="87" y="152"/>
                  </a:cubicBezTo>
                  <a:cubicBezTo>
                    <a:pt x="67" y="152"/>
                    <a:pt x="14" y="124"/>
                    <a:pt x="7" y="104"/>
                  </a:cubicBezTo>
                  <a:cubicBezTo>
                    <a:pt x="0" y="84"/>
                    <a:pt x="10" y="32"/>
                    <a:pt x="23" y="16"/>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71" name="Freeform 103" descr="Pink tissue paper"/>
            <p:cNvSpPr>
              <a:spLocks/>
            </p:cNvSpPr>
            <p:nvPr/>
          </p:nvSpPr>
          <p:spPr bwMode="auto">
            <a:xfrm>
              <a:off x="3581" y="3287"/>
              <a:ext cx="170" cy="188"/>
            </a:xfrm>
            <a:custGeom>
              <a:avLst/>
              <a:gdLst/>
              <a:ahLst/>
              <a:cxnLst>
                <a:cxn ang="0">
                  <a:pos x="3" y="65"/>
                </a:cxn>
                <a:cxn ang="0">
                  <a:pos x="67" y="177"/>
                </a:cxn>
                <a:cxn ang="0">
                  <a:pos x="123" y="129"/>
                </a:cxn>
                <a:cxn ang="0">
                  <a:pos x="163" y="17"/>
                </a:cxn>
                <a:cxn ang="0">
                  <a:pos x="83" y="25"/>
                </a:cxn>
                <a:cxn ang="0">
                  <a:pos x="3" y="65"/>
                </a:cxn>
              </a:cxnLst>
              <a:rect l="0" t="0" r="r" b="b"/>
              <a:pathLst>
                <a:path w="170" h="188">
                  <a:moveTo>
                    <a:pt x="3" y="65"/>
                  </a:moveTo>
                  <a:cubicBezTo>
                    <a:pt x="0" y="90"/>
                    <a:pt x="47" y="166"/>
                    <a:pt x="67" y="177"/>
                  </a:cubicBezTo>
                  <a:cubicBezTo>
                    <a:pt x="87" y="188"/>
                    <a:pt x="107" y="155"/>
                    <a:pt x="123" y="129"/>
                  </a:cubicBezTo>
                  <a:cubicBezTo>
                    <a:pt x="139" y="103"/>
                    <a:pt x="170" y="34"/>
                    <a:pt x="163" y="17"/>
                  </a:cubicBezTo>
                  <a:cubicBezTo>
                    <a:pt x="156" y="0"/>
                    <a:pt x="108" y="17"/>
                    <a:pt x="83" y="25"/>
                  </a:cubicBezTo>
                  <a:cubicBezTo>
                    <a:pt x="58" y="33"/>
                    <a:pt x="6" y="40"/>
                    <a:pt x="3" y="65"/>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72" name="Freeform 104" descr="Pink tissue paper"/>
            <p:cNvSpPr>
              <a:spLocks/>
            </p:cNvSpPr>
            <p:nvPr/>
          </p:nvSpPr>
          <p:spPr bwMode="auto">
            <a:xfrm>
              <a:off x="3513" y="3340"/>
              <a:ext cx="162" cy="216"/>
            </a:xfrm>
            <a:custGeom>
              <a:avLst/>
              <a:gdLst/>
              <a:ahLst/>
              <a:cxnLst>
                <a:cxn ang="0">
                  <a:pos x="55" y="4"/>
                </a:cxn>
                <a:cxn ang="0">
                  <a:pos x="7" y="92"/>
                </a:cxn>
                <a:cxn ang="0">
                  <a:pos x="15" y="188"/>
                </a:cxn>
                <a:cxn ang="0">
                  <a:pos x="63" y="212"/>
                </a:cxn>
                <a:cxn ang="0">
                  <a:pos x="135" y="164"/>
                </a:cxn>
                <a:cxn ang="0">
                  <a:pos x="151" y="116"/>
                </a:cxn>
                <a:cxn ang="0">
                  <a:pos x="55" y="4"/>
                </a:cxn>
              </a:cxnLst>
              <a:rect l="0" t="0" r="r" b="b"/>
              <a:pathLst>
                <a:path w="162" h="216">
                  <a:moveTo>
                    <a:pt x="55" y="4"/>
                  </a:moveTo>
                  <a:cubicBezTo>
                    <a:pt x="31" y="0"/>
                    <a:pt x="14" y="61"/>
                    <a:pt x="7" y="92"/>
                  </a:cubicBezTo>
                  <a:cubicBezTo>
                    <a:pt x="0" y="123"/>
                    <a:pt x="6" y="168"/>
                    <a:pt x="15" y="188"/>
                  </a:cubicBezTo>
                  <a:cubicBezTo>
                    <a:pt x="24" y="208"/>
                    <a:pt x="43" y="216"/>
                    <a:pt x="63" y="212"/>
                  </a:cubicBezTo>
                  <a:cubicBezTo>
                    <a:pt x="83" y="208"/>
                    <a:pt x="120" y="180"/>
                    <a:pt x="135" y="164"/>
                  </a:cubicBezTo>
                  <a:cubicBezTo>
                    <a:pt x="150" y="148"/>
                    <a:pt x="162" y="141"/>
                    <a:pt x="151" y="116"/>
                  </a:cubicBezTo>
                  <a:cubicBezTo>
                    <a:pt x="140" y="91"/>
                    <a:pt x="79" y="8"/>
                    <a:pt x="55" y="4"/>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73" name="Freeform 105" descr="Pink tissue paper"/>
            <p:cNvSpPr>
              <a:spLocks/>
            </p:cNvSpPr>
            <p:nvPr/>
          </p:nvSpPr>
          <p:spPr bwMode="auto">
            <a:xfrm>
              <a:off x="3419" y="3432"/>
              <a:ext cx="137" cy="200"/>
            </a:xfrm>
            <a:custGeom>
              <a:avLst/>
              <a:gdLst/>
              <a:ahLst/>
              <a:cxnLst>
                <a:cxn ang="0">
                  <a:pos x="133" y="72"/>
                </a:cxn>
                <a:cxn ang="0">
                  <a:pos x="85" y="8"/>
                </a:cxn>
                <a:cxn ang="0">
                  <a:pos x="13" y="24"/>
                </a:cxn>
                <a:cxn ang="0">
                  <a:pos x="5" y="128"/>
                </a:cxn>
                <a:cxn ang="0">
                  <a:pos x="21" y="176"/>
                </a:cxn>
                <a:cxn ang="0">
                  <a:pos x="69" y="200"/>
                </a:cxn>
                <a:cxn ang="0">
                  <a:pos x="109" y="176"/>
                </a:cxn>
                <a:cxn ang="0">
                  <a:pos x="133" y="72"/>
                </a:cxn>
              </a:cxnLst>
              <a:rect l="0" t="0" r="r" b="b"/>
              <a:pathLst>
                <a:path w="137" h="200">
                  <a:moveTo>
                    <a:pt x="133" y="72"/>
                  </a:moveTo>
                  <a:cubicBezTo>
                    <a:pt x="129" y="44"/>
                    <a:pt x="105" y="16"/>
                    <a:pt x="85" y="8"/>
                  </a:cubicBezTo>
                  <a:cubicBezTo>
                    <a:pt x="65" y="0"/>
                    <a:pt x="26" y="4"/>
                    <a:pt x="13" y="24"/>
                  </a:cubicBezTo>
                  <a:cubicBezTo>
                    <a:pt x="0" y="44"/>
                    <a:pt x="4" y="103"/>
                    <a:pt x="5" y="128"/>
                  </a:cubicBezTo>
                  <a:cubicBezTo>
                    <a:pt x="6" y="153"/>
                    <a:pt x="10" y="164"/>
                    <a:pt x="21" y="176"/>
                  </a:cubicBezTo>
                  <a:cubicBezTo>
                    <a:pt x="32" y="188"/>
                    <a:pt x="54" y="200"/>
                    <a:pt x="69" y="200"/>
                  </a:cubicBezTo>
                  <a:cubicBezTo>
                    <a:pt x="84" y="200"/>
                    <a:pt x="100" y="200"/>
                    <a:pt x="109" y="176"/>
                  </a:cubicBezTo>
                  <a:cubicBezTo>
                    <a:pt x="118" y="152"/>
                    <a:pt x="137" y="100"/>
                    <a:pt x="133" y="72"/>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74" name="Freeform 106" descr="Pink tissue paper"/>
            <p:cNvSpPr>
              <a:spLocks/>
            </p:cNvSpPr>
            <p:nvPr/>
          </p:nvSpPr>
          <p:spPr bwMode="auto">
            <a:xfrm>
              <a:off x="3475" y="3532"/>
              <a:ext cx="134" cy="152"/>
            </a:xfrm>
            <a:custGeom>
              <a:avLst/>
              <a:gdLst/>
              <a:ahLst/>
              <a:cxnLst>
                <a:cxn ang="0">
                  <a:pos x="77" y="4"/>
                </a:cxn>
                <a:cxn ang="0">
                  <a:pos x="133" y="92"/>
                </a:cxn>
                <a:cxn ang="0">
                  <a:pos x="85" y="148"/>
                </a:cxn>
                <a:cxn ang="0">
                  <a:pos x="5" y="116"/>
                </a:cxn>
                <a:cxn ang="0">
                  <a:pos x="77" y="4"/>
                </a:cxn>
              </a:cxnLst>
              <a:rect l="0" t="0" r="r" b="b"/>
              <a:pathLst>
                <a:path w="134" h="152">
                  <a:moveTo>
                    <a:pt x="77" y="4"/>
                  </a:moveTo>
                  <a:cubicBezTo>
                    <a:pt x="98" y="0"/>
                    <a:pt x="132" y="68"/>
                    <a:pt x="133" y="92"/>
                  </a:cubicBezTo>
                  <a:cubicBezTo>
                    <a:pt x="134" y="116"/>
                    <a:pt x="106" y="144"/>
                    <a:pt x="85" y="148"/>
                  </a:cubicBezTo>
                  <a:cubicBezTo>
                    <a:pt x="64" y="152"/>
                    <a:pt x="10" y="141"/>
                    <a:pt x="5" y="116"/>
                  </a:cubicBezTo>
                  <a:cubicBezTo>
                    <a:pt x="0" y="91"/>
                    <a:pt x="56" y="8"/>
                    <a:pt x="77" y="4"/>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75" name="Freeform 107" descr="Pink tissue paper"/>
            <p:cNvSpPr>
              <a:spLocks/>
            </p:cNvSpPr>
            <p:nvPr/>
          </p:nvSpPr>
          <p:spPr bwMode="auto">
            <a:xfrm>
              <a:off x="3917" y="3467"/>
              <a:ext cx="158" cy="186"/>
            </a:xfrm>
            <a:custGeom>
              <a:avLst/>
              <a:gdLst/>
              <a:ahLst/>
              <a:cxnLst>
                <a:cxn ang="0">
                  <a:pos x="11" y="101"/>
                </a:cxn>
                <a:cxn ang="0">
                  <a:pos x="11" y="157"/>
                </a:cxn>
                <a:cxn ang="0">
                  <a:pos x="75" y="181"/>
                </a:cxn>
                <a:cxn ang="0">
                  <a:pos x="147" y="125"/>
                </a:cxn>
                <a:cxn ang="0">
                  <a:pos x="139" y="29"/>
                </a:cxn>
                <a:cxn ang="0">
                  <a:pos x="75" y="13"/>
                </a:cxn>
                <a:cxn ang="0">
                  <a:pos x="11" y="101"/>
                </a:cxn>
              </a:cxnLst>
              <a:rect l="0" t="0" r="r" b="b"/>
              <a:pathLst>
                <a:path w="158" h="186">
                  <a:moveTo>
                    <a:pt x="11" y="101"/>
                  </a:moveTo>
                  <a:cubicBezTo>
                    <a:pt x="0" y="125"/>
                    <a:pt x="0" y="144"/>
                    <a:pt x="11" y="157"/>
                  </a:cubicBezTo>
                  <a:cubicBezTo>
                    <a:pt x="22" y="170"/>
                    <a:pt x="52" y="186"/>
                    <a:pt x="75" y="181"/>
                  </a:cubicBezTo>
                  <a:cubicBezTo>
                    <a:pt x="98" y="176"/>
                    <a:pt x="136" y="150"/>
                    <a:pt x="147" y="125"/>
                  </a:cubicBezTo>
                  <a:cubicBezTo>
                    <a:pt x="158" y="100"/>
                    <a:pt x="151" y="48"/>
                    <a:pt x="139" y="29"/>
                  </a:cubicBezTo>
                  <a:cubicBezTo>
                    <a:pt x="127" y="10"/>
                    <a:pt x="95" y="0"/>
                    <a:pt x="75" y="13"/>
                  </a:cubicBezTo>
                  <a:cubicBezTo>
                    <a:pt x="55" y="26"/>
                    <a:pt x="22" y="77"/>
                    <a:pt x="11" y="101"/>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76" name="Freeform 108" descr="Pink tissue paper"/>
            <p:cNvSpPr>
              <a:spLocks/>
            </p:cNvSpPr>
            <p:nvPr/>
          </p:nvSpPr>
          <p:spPr bwMode="auto">
            <a:xfrm>
              <a:off x="3812" y="3583"/>
              <a:ext cx="147" cy="146"/>
            </a:xfrm>
            <a:custGeom>
              <a:avLst/>
              <a:gdLst/>
              <a:ahLst/>
              <a:cxnLst>
                <a:cxn ang="0">
                  <a:pos x="116" y="1"/>
                </a:cxn>
                <a:cxn ang="0">
                  <a:pos x="12" y="73"/>
                </a:cxn>
                <a:cxn ang="0">
                  <a:pos x="44" y="145"/>
                </a:cxn>
                <a:cxn ang="0">
                  <a:pos x="132" y="81"/>
                </a:cxn>
                <a:cxn ang="0">
                  <a:pos x="116" y="1"/>
                </a:cxn>
              </a:cxnLst>
              <a:rect l="0" t="0" r="r" b="b"/>
              <a:pathLst>
                <a:path w="147" h="146">
                  <a:moveTo>
                    <a:pt x="116" y="1"/>
                  </a:moveTo>
                  <a:cubicBezTo>
                    <a:pt x="96" y="0"/>
                    <a:pt x="24" y="49"/>
                    <a:pt x="12" y="73"/>
                  </a:cubicBezTo>
                  <a:cubicBezTo>
                    <a:pt x="0" y="97"/>
                    <a:pt x="24" y="144"/>
                    <a:pt x="44" y="145"/>
                  </a:cubicBezTo>
                  <a:cubicBezTo>
                    <a:pt x="64" y="146"/>
                    <a:pt x="117" y="106"/>
                    <a:pt x="132" y="81"/>
                  </a:cubicBezTo>
                  <a:cubicBezTo>
                    <a:pt x="147" y="56"/>
                    <a:pt x="136" y="2"/>
                    <a:pt x="116" y="1"/>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77" name="Freeform 109" descr="Pink tissue paper"/>
            <p:cNvSpPr>
              <a:spLocks/>
            </p:cNvSpPr>
            <p:nvPr/>
          </p:nvSpPr>
          <p:spPr bwMode="auto">
            <a:xfrm>
              <a:off x="3795" y="3437"/>
              <a:ext cx="144" cy="204"/>
            </a:xfrm>
            <a:custGeom>
              <a:avLst/>
              <a:gdLst/>
              <a:ahLst/>
              <a:cxnLst>
                <a:cxn ang="0">
                  <a:pos x="29" y="11"/>
                </a:cxn>
                <a:cxn ang="0">
                  <a:pos x="5" y="75"/>
                </a:cxn>
                <a:cxn ang="0">
                  <a:pos x="5" y="131"/>
                </a:cxn>
                <a:cxn ang="0">
                  <a:pos x="37" y="203"/>
                </a:cxn>
                <a:cxn ang="0">
                  <a:pos x="141" y="139"/>
                </a:cxn>
                <a:cxn ang="0">
                  <a:pos x="29" y="11"/>
                </a:cxn>
              </a:cxnLst>
              <a:rect l="0" t="0" r="r" b="b"/>
              <a:pathLst>
                <a:path w="144" h="204">
                  <a:moveTo>
                    <a:pt x="29" y="11"/>
                  </a:moveTo>
                  <a:cubicBezTo>
                    <a:pt x="6" y="0"/>
                    <a:pt x="9" y="55"/>
                    <a:pt x="5" y="75"/>
                  </a:cubicBezTo>
                  <a:cubicBezTo>
                    <a:pt x="1" y="95"/>
                    <a:pt x="0" y="110"/>
                    <a:pt x="5" y="131"/>
                  </a:cubicBezTo>
                  <a:cubicBezTo>
                    <a:pt x="10" y="152"/>
                    <a:pt x="14" y="202"/>
                    <a:pt x="37" y="203"/>
                  </a:cubicBezTo>
                  <a:cubicBezTo>
                    <a:pt x="60" y="204"/>
                    <a:pt x="138" y="172"/>
                    <a:pt x="141" y="139"/>
                  </a:cubicBezTo>
                  <a:cubicBezTo>
                    <a:pt x="144" y="106"/>
                    <a:pt x="52" y="22"/>
                    <a:pt x="29" y="11"/>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78" name="Freeform 110" descr="Pink tissue paper"/>
            <p:cNvSpPr>
              <a:spLocks/>
            </p:cNvSpPr>
            <p:nvPr/>
          </p:nvSpPr>
          <p:spPr bwMode="auto">
            <a:xfrm>
              <a:off x="3657" y="3503"/>
              <a:ext cx="158" cy="146"/>
            </a:xfrm>
            <a:custGeom>
              <a:avLst/>
              <a:gdLst/>
              <a:ahLst/>
              <a:cxnLst>
                <a:cxn ang="0">
                  <a:pos x="143" y="17"/>
                </a:cxn>
                <a:cxn ang="0">
                  <a:pos x="39" y="25"/>
                </a:cxn>
                <a:cxn ang="0">
                  <a:pos x="15" y="113"/>
                </a:cxn>
                <a:cxn ang="0">
                  <a:pos x="127" y="129"/>
                </a:cxn>
                <a:cxn ang="0">
                  <a:pos x="143" y="17"/>
                </a:cxn>
              </a:cxnLst>
              <a:rect l="0" t="0" r="r" b="b"/>
              <a:pathLst>
                <a:path w="158" h="146">
                  <a:moveTo>
                    <a:pt x="143" y="17"/>
                  </a:moveTo>
                  <a:cubicBezTo>
                    <a:pt x="128" y="0"/>
                    <a:pt x="60" y="9"/>
                    <a:pt x="39" y="25"/>
                  </a:cubicBezTo>
                  <a:cubicBezTo>
                    <a:pt x="18" y="41"/>
                    <a:pt x="0" y="96"/>
                    <a:pt x="15" y="113"/>
                  </a:cubicBezTo>
                  <a:cubicBezTo>
                    <a:pt x="30" y="130"/>
                    <a:pt x="104" y="146"/>
                    <a:pt x="127" y="129"/>
                  </a:cubicBezTo>
                  <a:cubicBezTo>
                    <a:pt x="150" y="112"/>
                    <a:pt x="158" y="34"/>
                    <a:pt x="143" y="17"/>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79" name="Freeform 111" descr="Pink tissue paper"/>
            <p:cNvSpPr>
              <a:spLocks/>
            </p:cNvSpPr>
            <p:nvPr/>
          </p:nvSpPr>
          <p:spPr bwMode="auto">
            <a:xfrm>
              <a:off x="3539" y="3452"/>
              <a:ext cx="189" cy="168"/>
            </a:xfrm>
            <a:custGeom>
              <a:avLst/>
              <a:gdLst/>
              <a:ahLst/>
              <a:cxnLst>
                <a:cxn ang="0">
                  <a:pos x="125" y="4"/>
                </a:cxn>
                <a:cxn ang="0">
                  <a:pos x="189" y="108"/>
                </a:cxn>
                <a:cxn ang="0">
                  <a:pos x="125" y="156"/>
                </a:cxn>
                <a:cxn ang="0">
                  <a:pos x="45" y="156"/>
                </a:cxn>
                <a:cxn ang="0">
                  <a:pos x="13" y="84"/>
                </a:cxn>
                <a:cxn ang="0">
                  <a:pos x="125" y="4"/>
                </a:cxn>
              </a:cxnLst>
              <a:rect l="0" t="0" r="r" b="b"/>
              <a:pathLst>
                <a:path w="189" h="168">
                  <a:moveTo>
                    <a:pt x="125" y="4"/>
                  </a:moveTo>
                  <a:cubicBezTo>
                    <a:pt x="154" y="8"/>
                    <a:pt x="189" y="83"/>
                    <a:pt x="189" y="108"/>
                  </a:cubicBezTo>
                  <a:cubicBezTo>
                    <a:pt x="189" y="133"/>
                    <a:pt x="149" y="148"/>
                    <a:pt x="125" y="156"/>
                  </a:cubicBezTo>
                  <a:cubicBezTo>
                    <a:pt x="101" y="164"/>
                    <a:pt x="64" y="168"/>
                    <a:pt x="45" y="156"/>
                  </a:cubicBezTo>
                  <a:cubicBezTo>
                    <a:pt x="26" y="144"/>
                    <a:pt x="0" y="108"/>
                    <a:pt x="13" y="84"/>
                  </a:cubicBezTo>
                  <a:cubicBezTo>
                    <a:pt x="26" y="60"/>
                    <a:pt x="96" y="0"/>
                    <a:pt x="125" y="4"/>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80" name="Freeform 112" descr="Pink tissue paper"/>
            <p:cNvSpPr>
              <a:spLocks/>
            </p:cNvSpPr>
            <p:nvPr/>
          </p:nvSpPr>
          <p:spPr bwMode="auto">
            <a:xfrm>
              <a:off x="3668" y="3404"/>
              <a:ext cx="165" cy="135"/>
            </a:xfrm>
            <a:custGeom>
              <a:avLst/>
              <a:gdLst/>
              <a:ahLst/>
              <a:cxnLst>
                <a:cxn ang="0">
                  <a:pos x="4" y="68"/>
                </a:cxn>
                <a:cxn ang="0">
                  <a:pos x="52" y="4"/>
                </a:cxn>
                <a:cxn ang="0">
                  <a:pos x="132" y="44"/>
                </a:cxn>
                <a:cxn ang="0">
                  <a:pos x="148" y="108"/>
                </a:cxn>
                <a:cxn ang="0">
                  <a:pos x="28" y="124"/>
                </a:cxn>
                <a:cxn ang="0">
                  <a:pos x="4" y="68"/>
                </a:cxn>
              </a:cxnLst>
              <a:rect l="0" t="0" r="r" b="b"/>
              <a:pathLst>
                <a:path w="165" h="135">
                  <a:moveTo>
                    <a:pt x="4" y="68"/>
                  </a:moveTo>
                  <a:cubicBezTo>
                    <a:pt x="8" y="48"/>
                    <a:pt x="31" y="8"/>
                    <a:pt x="52" y="4"/>
                  </a:cubicBezTo>
                  <a:cubicBezTo>
                    <a:pt x="73" y="0"/>
                    <a:pt x="116" y="27"/>
                    <a:pt x="132" y="44"/>
                  </a:cubicBezTo>
                  <a:cubicBezTo>
                    <a:pt x="148" y="61"/>
                    <a:pt x="165" y="95"/>
                    <a:pt x="148" y="108"/>
                  </a:cubicBezTo>
                  <a:cubicBezTo>
                    <a:pt x="131" y="121"/>
                    <a:pt x="51" y="135"/>
                    <a:pt x="28" y="124"/>
                  </a:cubicBezTo>
                  <a:cubicBezTo>
                    <a:pt x="5" y="113"/>
                    <a:pt x="0" y="88"/>
                    <a:pt x="4" y="68"/>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81" name="Freeform 113" descr="Pink tissue paper"/>
            <p:cNvSpPr>
              <a:spLocks/>
            </p:cNvSpPr>
            <p:nvPr/>
          </p:nvSpPr>
          <p:spPr bwMode="auto">
            <a:xfrm>
              <a:off x="3553" y="3579"/>
              <a:ext cx="163" cy="141"/>
            </a:xfrm>
            <a:custGeom>
              <a:avLst/>
              <a:gdLst/>
              <a:ahLst/>
              <a:cxnLst>
                <a:cxn ang="0">
                  <a:pos x="47" y="29"/>
                </a:cxn>
                <a:cxn ang="0">
                  <a:pos x="127" y="5"/>
                </a:cxn>
                <a:cxn ang="0">
                  <a:pos x="159" y="61"/>
                </a:cxn>
                <a:cxn ang="0">
                  <a:pos x="103" y="133"/>
                </a:cxn>
                <a:cxn ang="0">
                  <a:pos x="7" y="109"/>
                </a:cxn>
                <a:cxn ang="0">
                  <a:pos x="47" y="29"/>
                </a:cxn>
              </a:cxnLst>
              <a:rect l="0" t="0" r="r" b="b"/>
              <a:pathLst>
                <a:path w="163" h="141">
                  <a:moveTo>
                    <a:pt x="47" y="29"/>
                  </a:moveTo>
                  <a:cubicBezTo>
                    <a:pt x="67" y="12"/>
                    <a:pt x="108" y="0"/>
                    <a:pt x="127" y="5"/>
                  </a:cubicBezTo>
                  <a:cubicBezTo>
                    <a:pt x="146" y="10"/>
                    <a:pt x="163" y="40"/>
                    <a:pt x="159" y="61"/>
                  </a:cubicBezTo>
                  <a:cubicBezTo>
                    <a:pt x="155" y="82"/>
                    <a:pt x="128" y="125"/>
                    <a:pt x="103" y="133"/>
                  </a:cubicBezTo>
                  <a:cubicBezTo>
                    <a:pt x="78" y="141"/>
                    <a:pt x="14" y="127"/>
                    <a:pt x="7" y="109"/>
                  </a:cubicBezTo>
                  <a:cubicBezTo>
                    <a:pt x="0" y="91"/>
                    <a:pt x="27" y="46"/>
                    <a:pt x="47" y="29"/>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82" name="Freeform 114" descr="Pink tissue paper"/>
            <p:cNvSpPr>
              <a:spLocks/>
            </p:cNvSpPr>
            <p:nvPr/>
          </p:nvSpPr>
          <p:spPr bwMode="auto">
            <a:xfrm>
              <a:off x="3651" y="3609"/>
              <a:ext cx="202" cy="130"/>
            </a:xfrm>
            <a:custGeom>
              <a:avLst/>
              <a:gdLst/>
              <a:ahLst/>
              <a:cxnLst>
                <a:cxn ang="0">
                  <a:pos x="53" y="31"/>
                </a:cxn>
                <a:cxn ang="0">
                  <a:pos x="173" y="7"/>
                </a:cxn>
                <a:cxn ang="0">
                  <a:pos x="197" y="71"/>
                </a:cxn>
                <a:cxn ang="0">
                  <a:pos x="173" y="119"/>
                </a:cxn>
                <a:cxn ang="0">
                  <a:pos x="21" y="111"/>
                </a:cxn>
                <a:cxn ang="0">
                  <a:pos x="53" y="31"/>
                </a:cxn>
              </a:cxnLst>
              <a:rect l="0" t="0" r="r" b="b"/>
              <a:pathLst>
                <a:path w="202" h="130">
                  <a:moveTo>
                    <a:pt x="53" y="31"/>
                  </a:moveTo>
                  <a:cubicBezTo>
                    <a:pt x="78" y="14"/>
                    <a:pt x="149" y="0"/>
                    <a:pt x="173" y="7"/>
                  </a:cubicBezTo>
                  <a:cubicBezTo>
                    <a:pt x="197" y="14"/>
                    <a:pt x="197" y="52"/>
                    <a:pt x="197" y="71"/>
                  </a:cubicBezTo>
                  <a:cubicBezTo>
                    <a:pt x="197" y="90"/>
                    <a:pt x="202" y="112"/>
                    <a:pt x="173" y="119"/>
                  </a:cubicBezTo>
                  <a:cubicBezTo>
                    <a:pt x="144" y="126"/>
                    <a:pt x="42" y="130"/>
                    <a:pt x="21" y="111"/>
                  </a:cubicBezTo>
                  <a:cubicBezTo>
                    <a:pt x="0" y="92"/>
                    <a:pt x="28" y="48"/>
                    <a:pt x="53" y="31"/>
                  </a:cubicBezTo>
                  <a:close/>
                </a:path>
              </a:pathLst>
            </a:custGeom>
            <a:blipFill dpi="0" rotWithShape="0">
              <a:blip r:embed="rId4" cstate="print"/>
              <a:srcRect/>
              <a:tile tx="0" ty="0" sx="100000" sy="100000" flip="none" algn="tl"/>
            </a:blipFill>
            <a:ln w="28575" cmpd="sng">
              <a:solidFill>
                <a:srgbClr val="FF9999"/>
              </a:solidFill>
              <a:round/>
              <a:headEnd/>
              <a:tailEn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283" name="Oval 115"/>
            <p:cNvSpPr>
              <a:spLocks noChangeArrowheads="1"/>
            </p:cNvSpPr>
            <p:nvPr/>
          </p:nvSpPr>
          <p:spPr bwMode="auto">
            <a:xfrm>
              <a:off x="3970" y="3530"/>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84" name="Oval 116"/>
            <p:cNvSpPr>
              <a:spLocks noChangeArrowheads="1"/>
            </p:cNvSpPr>
            <p:nvPr/>
          </p:nvSpPr>
          <p:spPr bwMode="auto">
            <a:xfrm>
              <a:off x="3866" y="3642"/>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85" name="Oval 117"/>
            <p:cNvSpPr>
              <a:spLocks noChangeArrowheads="1"/>
            </p:cNvSpPr>
            <p:nvPr/>
          </p:nvSpPr>
          <p:spPr bwMode="auto">
            <a:xfrm>
              <a:off x="3738" y="366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86" name="Oval 118"/>
            <p:cNvSpPr>
              <a:spLocks noChangeArrowheads="1"/>
            </p:cNvSpPr>
            <p:nvPr/>
          </p:nvSpPr>
          <p:spPr bwMode="auto">
            <a:xfrm>
              <a:off x="3602" y="3634"/>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87" name="Oval 119"/>
            <p:cNvSpPr>
              <a:spLocks noChangeArrowheads="1"/>
            </p:cNvSpPr>
            <p:nvPr/>
          </p:nvSpPr>
          <p:spPr bwMode="auto">
            <a:xfrm>
              <a:off x="3506" y="3602"/>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88" name="Oval 120"/>
            <p:cNvSpPr>
              <a:spLocks noChangeArrowheads="1"/>
            </p:cNvSpPr>
            <p:nvPr/>
          </p:nvSpPr>
          <p:spPr bwMode="auto">
            <a:xfrm>
              <a:off x="3442" y="350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89" name="Oval 121"/>
            <p:cNvSpPr>
              <a:spLocks noChangeArrowheads="1"/>
            </p:cNvSpPr>
            <p:nvPr/>
          </p:nvSpPr>
          <p:spPr bwMode="auto">
            <a:xfrm>
              <a:off x="3546" y="3410"/>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90" name="Oval 122"/>
            <p:cNvSpPr>
              <a:spLocks noChangeArrowheads="1"/>
            </p:cNvSpPr>
            <p:nvPr/>
          </p:nvSpPr>
          <p:spPr bwMode="auto">
            <a:xfrm>
              <a:off x="3642" y="3338"/>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91" name="Oval 123"/>
            <p:cNvSpPr>
              <a:spLocks noChangeArrowheads="1"/>
            </p:cNvSpPr>
            <p:nvPr/>
          </p:nvSpPr>
          <p:spPr bwMode="auto">
            <a:xfrm>
              <a:off x="3762" y="3338"/>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92" name="Oval 124"/>
            <p:cNvSpPr>
              <a:spLocks noChangeArrowheads="1"/>
            </p:cNvSpPr>
            <p:nvPr/>
          </p:nvSpPr>
          <p:spPr bwMode="auto">
            <a:xfrm>
              <a:off x="3882" y="342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93" name="Oval 125"/>
            <p:cNvSpPr>
              <a:spLocks noChangeArrowheads="1"/>
            </p:cNvSpPr>
            <p:nvPr/>
          </p:nvSpPr>
          <p:spPr bwMode="auto">
            <a:xfrm>
              <a:off x="3834" y="3522"/>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94" name="Oval 126"/>
            <p:cNvSpPr>
              <a:spLocks noChangeArrowheads="1"/>
            </p:cNvSpPr>
            <p:nvPr/>
          </p:nvSpPr>
          <p:spPr bwMode="auto">
            <a:xfrm>
              <a:off x="3730" y="354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95" name="Oval 127"/>
            <p:cNvSpPr>
              <a:spLocks noChangeArrowheads="1"/>
            </p:cNvSpPr>
            <p:nvPr/>
          </p:nvSpPr>
          <p:spPr bwMode="auto">
            <a:xfrm>
              <a:off x="3602" y="350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296" name="Oval 128"/>
            <p:cNvSpPr>
              <a:spLocks noChangeArrowheads="1"/>
            </p:cNvSpPr>
            <p:nvPr/>
          </p:nvSpPr>
          <p:spPr bwMode="auto">
            <a:xfrm>
              <a:off x="3714" y="3458"/>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grpSp>
      <p:sp>
        <p:nvSpPr>
          <p:cNvPr id="9241" name="Text Box 129"/>
          <p:cNvSpPr txBox="1">
            <a:spLocks noChangeArrowheads="1"/>
          </p:cNvSpPr>
          <p:nvPr/>
        </p:nvSpPr>
        <p:spPr bwMode="auto">
          <a:xfrm>
            <a:off x="759847" y="2649537"/>
            <a:ext cx="1120775" cy="530225"/>
          </a:xfrm>
          <a:prstGeom prst="rect">
            <a:avLst/>
          </a:prstGeom>
          <a:noFill/>
          <a:ln>
            <a:noFill/>
          </a:ln>
          <a:effectLst>
            <a:outerShdw dist="35921" dir="27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lnSpc>
                <a:spcPct val="80000"/>
              </a:lnSpc>
            </a:pPr>
            <a:r>
              <a:rPr lang="en-US" sz="1800">
                <a:solidFill>
                  <a:schemeClr val="tx1"/>
                </a:solidFill>
                <a:latin typeface="Calibri" pitchFamily="34" charset="0"/>
              </a:rPr>
              <a:t>5-6</a:t>
            </a:r>
            <a:r>
              <a:rPr lang="tr-TR" sz="1800">
                <a:solidFill>
                  <a:schemeClr val="tx1"/>
                </a:solidFill>
                <a:latin typeface="Calibri" pitchFamily="34" charset="0"/>
              </a:rPr>
              <a:t>.Gün</a:t>
            </a:r>
            <a:endParaRPr lang="en-US" sz="1800">
              <a:solidFill>
                <a:schemeClr val="tx1"/>
              </a:solidFill>
              <a:latin typeface="Calibri" pitchFamily="34" charset="0"/>
            </a:endParaRPr>
          </a:p>
          <a:p>
            <a:pPr eaLnBrk="1" hangingPunct="1">
              <a:lnSpc>
                <a:spcPct val="80000"/>
              </a:lnSpc>
            </a:pPr>
            <a:r>
              <a:rPr lang="en-US" sz="1800">
                <a:solidFill>
                  <a:schemeClr val="tx1"/>
                </a:solidFill>
                <a:latin typeface="Calibri" pitchFamily="34" charset="0"/>
              </a:rPr>
              <a:t>Blastocyst</a:t>
            </a:r>
          </a:p>
        </p:txBody>
      </p:sp>
      <p:sp>
        <p:nvSpPr>
          <p:cNvPr id="9242" name="Text Box 131"/>
          <p:cNvSpPr txBox="1">
            <a:spLocks noChangeArrowheads="1"/>
          </p:cNvSpPr>
          <p:nvPr/>
        </p:nvSpPr>
        <p:spPr bwMode="auto">
          <a:xfrm>
            <a:off x="3334689" y="3110436"/>
            <a:ext cx="1846263" cy="530225"/>
          </a:xfrm>
          <a:prstGeom prst="rect">
            <a:avLst/>
          </a:prstGeom>
          <a:noFill/>
          <a:ln>
            <a:noFill/>
          </a:ln>
          <a:effectLst>
            <a:outerShdw dist="35921" dir="27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lnSpc>
                <a:spcPct val="80000"/>
              </a:lnSpc>
            </a:pPr>
            <a:r>
              <a:rPr lang="tr-TR" sz="1800" dirty="0">
                <a:solidFill>
                  <a:schemeClr val="tx1"/>
                </a:solidFill>
                <a:latin typeface="Calibri" pitchFamily="34" charset="0"/>
              </a:rPr>
              <a:t>İç Çeper Hücreleri</a:t>
            </a:r>
            <a:endParaRPr lang="en-US" sz="1800" dirty="0">
              <a:solidFill>
                <a:schemeClr val="tx1"/>
              </a:solidFill>
              <a:latin typeface="Calibri" pitchFamily="34" charset="0"/>
            </a:endParaRPr>
          </a:p>
          <a:p>
            <a:pPr eaLnBrk="1" hangingPunct="1">
              <a:lnSpc>
                <a:spcPct val="80000"/>
              </a:lnSpc>
            </a:pPr>
            <a:r>
              <a:rPr lang="en-US" sz="1800" dirty="0">
                <a:solidFill>
                  <a:schemeClr val="tx1"/>
                </a:solidFill>
                <a:latin typeface="Calibri" pitchFamily="34" charset="0"/>
              </a:rPr>
              <a:t>(fetus</a:t>
            </a:r>
            <a:r>
              <a:rPr lang="tr-TR" sz="1800" dirty="0">
                <a:solidFill>
                  <a:schemeClr val="tx1"/>
                </a:solidFill>
                <a:latin typeface="Calibri" pitchFamily="34" charset="0"/>
              </a:rPr>
              <a:t>u oluşturur</a:t>
            </a:r>
            <a:r>
              <a:rPr lang="en-US" sz="1800" dirty="0">
                <a:solidFill>
                  <a:schemeClr val="tx1"/>
                </a:solidFill>
                <a:latin typeface="Calibri" pitchFamily="34" charset="0"/>
              </a:rPr>
              <a:t>)</a:t>
            </a:r>
          </a:p>
        </p:txBody>
      </p:sp>
      <p:sp>
        <p:nvSpPr>
          <p:cNvPr id="9244" name="Text Box 134"/>
          <p:cNvSpPr txBox="1">
            <a:spLocks noChangeArrowheads="1"/>
          </p:cNvSpPr>
          <p:nvPr/>
        </p:nvSpPr>
        <p:spPr bwMode="auto">
          <a:xfrm>
            <a:off x="1012031" y="1417638"/>
            <a:ext cx="2182813" cy="530225"/>
          </a:xfrm>
          <a:prstGeom prst="rect">
            <a:avLst/>
          </a:prstGeom>
          <a:noFill/>
          <a:ln>
            <a:noFill/>
          </a:ln>
          <a:effectLst>
            <a:outerShdw dist="35921" dir="27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lnSpc>
                <a:spcPct val="80000"/>
              </a:lnSpc>
            </a:pPr>
            <a:r>
              <a:rPr lang="tr-TR" sz="1800" dirty="0">
                <a:solidFill>
                  <a:schemeClr val="tx1"/>
                </a:solidFill>
                <a:latin typeface="Calibri" pitchFamily="34" charset="0"/>
              </a:rPr>
              <a:t>Dış Çeper hücreleri</a:t>
            </a:r>
            <a:endParaRPr lang="en-US" sz="1800" dirty="0">
              <a:solidFill>
                <a:schemeClr val="tx1"/>
              </a:solidFill>
              <a:latin typeface="Calibri" pitchFamily="34" charset="0"/>
            </a:endParaRPr>
          </a:p>
          <a:p>
            <a:pPr eaLnBrk="1" hangingPunct="1">
              <a:lnSpc>
                <a:spcPct val="80000"/>
              </a:lnSpc>
            </a:pPr>
            <a:r>
              <a:rPr lang="en-US" sz="1800" dirty="0">
                <a:solidFill>
                  <a:schemeClr val="tx1"/>
                </a:solidFill>
                <a:latin typeface="Calibri" pitchFamily="34" charset="0"/>
              </a:rPr>
              <a:t>(</a:t>
            </a:r>
            <a:r>
              <a:rPr lang="tr-TR" sz="1800" dirty="0">
                <a:solidFill>
                  <a:schemeClr val="tx1"/>
                </a:solidFill>
                <a:latin typeface="Calibri" pitchFamily="34" charset="0"/>
              </a:rPr>
              <a:t>plasentayı oluşturur</a:t>
            </a:r>
            <a:r>
              <a:rPr lang="en-US" sz="1800" dirty="0">
                <a:solidFill>
                  <a:schemeClr val="tx1"/>
                </a:solidFill>
                <a:latin typeface="Calibri" pitchFamily="34" charset="0"/>
              </a:rPr>
              <a:t>)</a:t>
            </a:r>
          </a:p>
        </p:txBody>
      </p:sp>
      <p:sp>
        <p:nvSpPr>
          <p:cNvPr id="135303" name="Line 135"/>
          <p:cNvSpPr>
            <a:spLocks noChangeShapeType="1"/>
          </p:cNvSpPr>
          <p:nvPr/>
        </p:nvSpPr>
        <p:spPr bwMode="auto">
          <a:xfrm>
            <a:off x="2417763" y="2654300"/>
            <a:ext cx="101600" cy="246063"/>
          </a:xfrm>
          <a:prstGeom prst="line">
            <a:avLst/>
          </a:prstGeom>
          <a:noFill/>
          <a:ln w="28575">
            <a:solidFill>
              <a:schemeClr val="tx1"/>
            </a:solidFill>
            <a:round/>
            <a:headEnd/>
            <a:tailEnd type="triangle" w="med" len="med"/>
          </a:ln>
          <a:effectLst>
            <a:outerShdw dist="35921" dir="2700000" algn="ctr" rotWithShape="0">
              <a:schemeClr val="bg1"/>
            </a:outerShdw>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306" name="Line 138"/>
          <p:cNvSpPr>
            <a:spLocks noChangeShapeType="1"/>
          </p:cNvSpPr>
          <p:nvPr/>
        </p:nvSpPr>
        <p:spPr bwMode="auto">
          <a:xfrm flipH="1">
            <a:off x="5292079" y="5105400"/>
            <a:ext cx="1827857" cy="1478756"/>
          </a:xfrm>
          <a:prstGeom prst="line">
            <a:avLst/>
          </a:prstGeom>
          <a:noFill/>
          <a:ln w="38100">
            <a:solidFill>
              <a:schemeClr val="tx1"/>
            </a:solidFill>
            <a:round/>
            <a:headEnd/>
            <a:tailEnd type="triangle" w="med" len="me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grpSp>
        <p:nvGrpSpPr>
          <p:cNvPr id="9250" name="Group 142"/>
          <p:cNvGrpSpPr>
            <a:grpSpLocks/>
          </p:cNvGrpSpPr>
          <p:nvPr/>
        </p:nvGrpSpPr>
        <p:grpSpPr bwMode="auto">
          <a:xfrm>
            <a:off x="6834188" y="4259792"/>
            <a:ext cx="1536700" cy="573088"/>
            <a:chOff x="3120" y="2496"/>
            <a:chExt cx="968" cy="361"/>
          </a:xfrm>
        </p:grpSpPr>
        <p:grpSp>
          <p:nvGrpSpPr>
            <p:cNvPr id="9257" name="Group 143"/>
            <p:cNvGrpSpPr>
              <a:grpSpLocks/>
            </p:cNvGrpSpPr>
            <p:nvPr/>
          </p:nvGrpSpPr>
          <p:grpSpPr bwMode="auto">
            <a:xfrm>
              <a:off x="3120" y="2496"/>
              <a:ext cx="968" cy="361"/>
              <a:chOff x="4272" y="2448"/>
              <a:chExt cx="968" cy="361"/>
            </a:xfrm>
          </p:grpSpPr>
          <p:sp>
            <p:nvSpPr>
              <p:cNvPr id="135312" name="Oval 144"/>
              <p:cNvSpPr>
                <a:spLocks noChangeArrowheads="1"/>
              </p:cNvSpPr>
              <p:nvPr/>
            </p:nvSpPr>
            <p:spPr bwMode="auto">
              <a:xfrm rot="10800000" flipV="1">
                <a:off x="4272" y="2448"/>
                <a:ext cx="968" cy="350"/>
              </a:xfrm>
              <a:prstGeom prst="ellipse">
                <a:avLst/>
              </a:prstGeom>
              <a:solidFill>
                <a:srgbClr val="FFCCCC"/>
              </a:solidFill>
              <a:ln w="9525">
                <a:round/>
                <a:headEnd/>
                <a:tailEnd/>
              </a:ln>
              <a:effectLst/>
              <a:scene3d>
                <a:camera prst="legacyObliqueBottom">
                  <a:rot lat="300000" lon="0" rev="0"/>
                </a:camera>
                <a:lightRig rig="legacyFlat3" dir="b"/>
              </a:scene3d>
              <a:sp3d extrusionH="430200" prstMaterial="legacyMatte">
                <a:bevelT w="13500" h="13500" prst="angle"/>
                <a:bevelB w="13500" h="13500" prst="angle"/>
                <a:extrusionClr>
                  <a:srgbClr val="FF9999"/>
                </a:extrusionClr>
              </a:sp3d>
            </p:spPr>
            <p:txBody>
              <a:bodyPr wrap="none" anchor="ctr">
                <a:flatTx/>
              </a:bodyP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grpSp>
            <p:nvGrpSpPr>
              <p:cNvPr id="9264" name="Group 145"/>
              <p:cNvGrpSpPr>
                <a:grpSpLocks/>
              </p:cNvGrpSpPr>
              <p:nvPr/>
            </p:nvGrpSpPr>
            <p:grpSpPr bwMode="auto">
              <a:xfrm>
                <a:off x="4286" y="2545"/>
                <a:ext cx="943" cy="264"/>
                <a:chOff x="4286" y="2536"/>
                <a:chExt cx="943" cy="264"/>
              </a:xfrm>
            </p:grpSpPr>
            <p:grpSp>
              <p:nvGrpSpPr>
                <p:cNvPr id="9265" name="Group 146"/>
                <p:cNvGrpSpPr>
                  <a:grpSpLocks/>
                </p:cNvGrpSpPr>
                <p:nvPr/>
              </p:nvGrpSpPr>
              <p:grpSpPr bwMode="auto">
                <a:xfrm>
                  <a:off x="4286" y="2621"/>
                  <a:ext cx="943" cy="179"/>
                  <a:chOff x="4304" y="2618"/>
                  <a:chExt cx="895" cy="80"/>
                </a:xfrm>
              </p:grpSpPr>
              <p:sp>
                <p:nvSpPr>
                  <p:cNvPr id="135315" name="Arc 147"/>
                  <p:cNvSpPr>
                    <a:spLocks/>
                  </p:cNvSpPr>
                  <p:nvPr/>
                </p:nvSpPr>
                <p:spPr bwMode="auto">
                  <a:xfrm flipV="1">
                    <a:off x="4751" y="2618"/>
                    <a:ext cx="448" cy="80"/>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316" name="Arc 148"/>
                  <p:cNvSpPr>
                    <a:spLocks/>
                  </p:cNvSpPr>
                  <p:nvPr/>
                </p:nvSpPr>
                <p:spPr bwMode="auto">
                  <a:xfrm flipH="1" flipV="1">
                    <a:off x="4304" y="2618"/>
                    <a:ext cx="448" cy="80"/>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grpSp>
            <p:grpSp>
              <p:nvGrpSpPr>
                <p:cNvPr id="9266" name="Group 149"/>
                <p:cNvGrpSpPr>
                  <a:grpSpLocks/>
                </p:cNvGrpSpPr>
                <p:nvPr/>
              </p:nvGrpSpPr>
              <p:grpSpPr bwMode="auto">
                <a:xfrm>
                  <a:off x="4286" y="2536"/>
                  <a:ext cx="940" cy="154"/>
                  <a:chOff x="4292" y="2536"/>
                  <a:chExt cx="931" cy="154"/>
                </a:xfrm>
              </p:grpSpPr>
              <p:sp>
                <p:nvSpPr>
                  <p:cNvPr id="135318" name="Arc 150"/>
                  <p:cNvSpPr>
                    <a:spLocks/>
                  </p:cNvSpPr>
                  <p:nvPr/>
                </p:nvSpPr>
                <p:spPr bwMode="auto">
                  <a:xfrm flipH="1">
                    <a:off x="4292" y="2536"/>
                    <a:ext cx="469" cy="154"/>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135319" name="Arc 151"/>
                  <p:cNvSpPr>
                    <a:spLocks/>
                  </p:cNvSpPr>
                  <p:nvPr/>
                </p:nvSpPr>
                <p:spPr bwMode="auto">
                  <a:xfrm>
                    <a:off x="4760" y="2536"/>
                    <a:ext cx="463" cy="154"/>
                  </a:xfrm>
                  <a:custGeom>
                    <a:avLst/>
                    <a:gdLst>
                      <a:gd name="G0" fmla="+- 0 0 0"/>
                      <a:gd name="G1" fmla="+- 21600 0 0"/>
                      <a:gd name="G2" fmla="+- 21600 0 0"/>
                      <a:gd name="T0" fmla="*/ 0 w 21244"/>
                      <a:gd name="T1" fmla="*/ 0 h 21600"/>
                      <a:gd name="T2" fmla="*/ 21244 w 21244"/>
                      <a:gd name="T3" fmla="*/ 17694 h 21600"/>
                      <a:gd name="T4" fmla="*/ 0 w 21244"/>
                      <a:gd name="T5" fmla="*/ 21600 h 21600"/>
                    </a:gdLst>
                    <a:ahLst/>
                    <a:cxnLst>
                      <a:cxn ang="0">
                        <a:pos x="T0" y="T1"/>
                      </a:cxn>
                      <a:cxn ang="0">
                        <a:pos x="T2" y="T3"/>
                      </a:cxn>
                      <a:cxn ang="0">
                        <a:pos x="T4" y="T5"/>
                      </a:cxn>
                    </a:cxnLst>
                    <a:rect l="0" t="0" r="r" b="b"/>
                    <a:pathLst>
                      <a:path w="21244" h="21600" fill="none" extrusionOk="0">
                        <a:moveTo>
                          <a:pt x="-1" y="0"/>
                        </a:moveTo>
                        <a:cubicBezTo>
                          <a:pt x="10422" y="0"/>
                          <a:pt x="19359" y="7442"/>
                          <a:pt x="21243" y="17694"/>
                        </a:cubicBezTo>
                      </a:path>
                      <a:path w="21244" h="21600" stroke="0" extrusionOk="0">
                        <a:moveTo>
                          <a:pt x="-1" y="0"/>
                        </a:moveTo>
                        <a:cubicBezTo>
                          <a:pt x="10422" y="0"/>
                          <a:pt x="19359" y="7442"/>
                          <a:pt x="21243" y="17694"/>
                        </a:cubicBezTo>
                        <a:lnTo>
                          <a:pt x="0" y="21600"/>
                        </a:lnTo>
                        <a:close/>
                      </a:path>
                    </a:pathLst>
                  </a:custGeom>
                  <a:solidFill>
                    <a:schemeClr val="bg1"/>
                  </a:solidFill>
                  <a:ln w="9525">
                    <a:solidFill>
                      <a:srgbClr val="FF9999"/>
                    </a:solidFill>
                    <a:round/>
                    <a:headEnd/>
                    <a:tailEnd/>
                  </a:ln>
                  <a:effectLst/>
                </p:spPr>
                <p:txBody>
                  <a:bodyPr wrap="none" anchor="ct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grpSp>
          </p:grpSp>
        </p:grpSp>
        <p:sp>
          <p:nvSpPr>
            <p:cNvPr id="135320" name="Oval 152"/>
            <p:cNvSpPr>
              <a:spLocks noChangeArrowheads="1"/>
            </p:cNvSpPr>
            <p:nvPr/>
          </p:nvSpPr>
          <p:spPr bwMode="auto">
            <a:xfrm>
              <a:off x="3300" y="2646"/>
              <a:ext cx="138" cy="69"/>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321" name="Oval 153"/>
            <p:cNvSpPr>
              <a:spLocks noChangeArrowheads="1"/>
            </p:cNvSpPr>
            <p:nvPr/>
          </p:nvSpPr>
          <p:spPr bwMode="auto">
            <a:xfrm>
              <a:off x="3546" y="2634"/>
              <a:ext cx="138" cy="69"/>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322" name="Oval 154"/>
            <p:cNvSpPr>
              <a:spLocks noChangeArrowheads="1"/>
            </p:cNvSpPr>
            <p:nvPr/>
          </p:nvSpPr>
          <p:spPr bwMode="auto">
            <a:xfrm>
              <a:off x="3738" y="2652"/>
              <a:ext cx="138" cy="69"/>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323" name="Oval 155"/>
            <p:cNvSpPr>
              <a:spLocks noChangeArrowheads="1"/>
            </p:cNvSpPr>
            <p:nvPr/>
          </p:nvSpPr>
          <p:spPr bwMode="auto">
            <a:xfrm>
              <a:off x="3630" y="2754"/>
              <a:ext cx="138" cy="69"/>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sp>
          <p:nvSpPr>
            <p:cNvPr id="135324" name="Oval 156"/>
            <p:cNvSpPr>
              <a:spLocks noChangeArrowheads="1"/>
            </p:cNvSpPr>
            <p:nvPr/>
          </p:nvSpPr>
          <p:spPr bwMode="auto">
            <a:xfrm>
              <a:off x="3420" y="2742"/>
              <a:ext cx="138" cy="69"/>
            </a:xfrm>
            <a:prstGeom prst="ellipse">
              <a:avLst/>
            </a:prstGeom>
            <a:solidFill>
              <a:srgbClr val="FFCCCC"/>
            </a:solidFill>
            <a:ln w="9525">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FFFFFF"/>
                  </a:outerShdw>
                </a:effectLst>
                <a:latin typeface="Calibri" pitchFamily="34" charset="0"/>
              </a:endParaRPr>
            </a:p>
          </p:txBody>
        </p:sp>
      </p:grpSp>
      <p:sp>
        <p:nvSpPr>
          <p:cNvPr id="135325" name="Line 157"/>
          <p:cNvSpPr>
            <a:spLocks noChangeShapeType="1"/>
          </p:cNvSpPr>
          <p:nvPr/>
        </p:nvSpPr>
        <p:spPr bwMode="auto">
          <a:xfrm flipH="1">
            <a:off x="7489826" y="3385608"/>
            <a:ext cx="963612" cy="800100"/>
          </a:xfrm>
          <a:prstGeom prst="line">
            <a:avLst/>
          </a:prstGeom>
          <a:noFill/>
          <a:ln w="38100">
            <a:solidFill>
              <a:schemeClr val="tx1"/>
            </a:solidFill>
            <a:round/>
            <a:headEnd/>
            <a:tailEnd type="triangle" w="med" len="me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sp>
        <p:nvSpPr>
          <p:cNvPr id="9252" name="Text Box 158"/>
          <p:cNvSpPr txBox="1">
            <a:spLocks noChangeArrowheads="1"/>
          </p:cNvSpPr>
          <p:nvPr/>
        </p:nvSpPr>
        <p:spPr bwMode="auto">
          <a:xfrm>
            <a:off x="7326313" y="3068638"/>
            <a:ext cx="1036637" cy="749300"/>
          </a:xfrm>
          <a:prstGeom prst="rect">
            <a:avLst/>
          </a:prstGeom>
          <a:noFill/>
          <a:ln>
            <a:noFill/>
          </a:ln>
          <a:effectLst>
            <a:outerShdw dist="35921" dir="27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lnSpc>
                <a:spcPct val="80000"/>
              </a:lnSpc>
            </a:pPr>
            <a:r>
              <a:rPr lang="tr-TR" sz="1800">
                <a:solidFill>
                  <a:schemeClr val="tx1"/>
                </a:solidFill>
                <a:latin typeface="Calibri" pitchFamily="34" charset="0"/>
              </a:rPr>
              <a:t>Kültüre </a:t>
            </a:r>
          </a:p>
          <a:p>
            <a:pPr eaLnBrk="1" hangingPunct="1">
              <a:lnSpc>
                <a:spcPct val="80000"/>
              </a:lnSpc>
            </a:pPr>
            <a:r>
              <a:rPr lang="tr-TR" sz="1800">
                <a:solidFill>
                  <a:schemeClr val="tx1"/>
                </a:solidFill>
                <a:latin typeface="Calibri" pitchFamily="34" charset="0"/>
              </a:rPr>
              <a:t>Hücreler </a:t>
            </a:r>
          </a:p>
          <a:p>
            <a:pPr eaLnBrk="1" hangingPunct="1">
              <a:lnSpc>
                <a:spcPct val="80000"/>
              </a:lnSpc>
            </a:pPr>
            <a:endParaRPr lang="en-US" sz="1800">
              <a:solidFill>
                <a:schemeClr val="tx1"/>
              </a:solidFill>
              <a:latin typeface="Calibri" pitchFamily="34" charset="0"/>
            </a:endParaRPr>
          </a:p>
        </p:txBody>
      </p:sp>
      <p:sp>
        <p:nvSpPr>
          <p:cNvPr id="9253" name="Rectangle 147"/>
          <p:cNvSpPr>
            <a:spLocks noChangeArrowheads="1"/>
          </p:cNvSpPr>
          <p:nvPr/>
        </p:nvSpPr>
        <p:spPr bwMode="auto">
          <a:xfrm>
            <a:off x="4500563" y="2205038"/>
            <a:ext cx="1728787" cy="719137"/>
          </a:xfrm>
          <a:prstGeom prst="rect">
            <a:avLst/>
          </a:prstGeom>
          <a:solidFill>
            <a:srgbClr val="FFCCCC"/>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endParaRPr lang="tr-TR"/>
          </a:p>
        </p:txBody>
      </p:sp>
      <p:pic>
        <p:nvPicPr>
          <p:cNvPr id="9254" name="Picture 2" descr="Animation showing sequences from a video by Jamie Griffo"/>
          <p:cNvPicPr>
            <a:picLocks noChangeAspect="1" noChangeArrowheads="1" noCrop="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572000" y="2276475"/>
            <a:ext cx="1619250" cy="576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55" name="Rectangle 2"/>
          <p:cNvSpPr>
            <a:spLocks noChangeArrowheads="1"/>
          </p:cNvSpPr>
          <p:nvPr/>
        </p:nvSpPr>
        <p:spPr bwMode="auto">
          <a:xfrm>
            <a:off x="107950" y="115888"/>
            <a:ext cx="6697663"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99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l" eaLnBrk="1" hangingPunct="1">
              <a:lnSpc>
                <a:spcPct val="90000"/>
              </a:lnSpc>
            </a:pPr>
            <a:r>
              <a:rPr lang="en-US" sz="3600">
                <a:solidFill>
                  <a:schemeClr val="tx2"/>
                </a:solidFill>
                <a:latin typeface="Calibri" pitchFamily="34" charset="0"/>
              </a:rPr>
              <a:t>Embryonic </a:t>
            </a:r>
            <a:r>
              <a:rPr lang="tr-TR" sz="3600">
                <a:solidFill>
                  <a:schemeClr val="tx2"/>
                </a:solidFill>
                <a:latin typeface="Calibri" pitchFamily="34" charset="0"/>
              </a:rPr>
              <a:t>Kök Hücre</a:t>
            </a:r>
            <a:r>
              <a:rPr lang="en-US" sz="3600">
                <a:solidFill>
                  <a:schemeClr val="tx2"/>
                </a:solidFill>
                <a:latin typeface="Calibri" pitchFamily="34" charset="0"/>
              </a:rPr>
              <a:t> </a:t>
            </a:r>
            <a:r>
              <a:rPr lang="tr-TR" sz="3600">
                <a:solidFill>
                  <a:schemeClr val="tx2"/>
                </a:solidFill>
                <a:latin typeface="Calibri" pitchFamily="34" charset="0"/>
              </a:rPr>
              <a:t>Dizileri;                     Oluşumu ve kullanılması</a:t>
            </a:r>
            <a:endParaRPr lang="en-US" sz="3600">
              <a:solidFill>
                <a:schemeClr val="tx2"/>
              </a:solidFill>
              <a:latin typeface="Calibri" pitchFamily="34" charset="0"/>
            </a:endParaRPr>
          </a:p>
        </p:txBody>
      </p:sp>
      <p:sp>
        <p:nvSpPr>
          <p:cNvPr id="9256" name="Line 150"/>
          <p:cNvSpPr>
            <a:spLocks noChangeShapeType="1"/>
          </p:cNvSpPr>
          <p:nvPr/>
        </p:nvSpPr>
        <p:spPr bwMode="auto">
          <a:xfrm>
            <a:off x="684213" y="1196975"/>
            <a:ext cx="8066087"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152" name="Line 36"/>
          <p:cNvSpPr>
            <a:spLocks noChangeShapeType="1"/>
          </p:cNvSpPr>
          <p:nvPr/>
        </p:nvSpPr>
        <p:spPr bwMode="auto">
          <a:xfrm flipH="1">
            <a:off x="5364956" y="4869159"/>
            <a:ext cx="1491457" cy="533895"/>
          </a:xfrm>
          <a:prstGeom prst="line">
            <a:avLst/>
          </a:prstGeom>
          <a:noFill/>
          <a:ln w="38100">
            <a:solidFill>
              <a:schemeClr val="tx1"/>
            </a:solidFill>
            <a:round/>
            <a:headEnd/>
            <a:tailEnd type="triangle" w="med" len="med"/>
          </a:ln>
          <a:effectLst/>
        </p:spPr>
        <p:txBody>
          <a:bodyPr/>
          <a:lstStyle/>
          <a:p>
            <a:pPr algn="l">
              <a:defRPr/>
            </a:pPr>
            <a:endParaRPr lang="ru-RU" sz="2400">
              <a:solidFill>
                <a:schemeClr val="tx1"/>
              </a:solidFill>
              <a:effectLst>
                <a:outerShdw blurRad="38100" dist="38100" dir="2700000" algn="tl">
                  <a:srgbClr val="000000">
                    <a:alpha val="43137"/>
                  </a:srgbClr>
                </a:outerShdw>
              </a:effectLst>
              <a:latin typeface="Times" pitchFamily="18" charset="0"/>
            </a:endParaRPr>
          </a:p>
        </p:txBody>
      </p:sp>
      <p:pic>
        <p:nvPicPr>
          <p:cNvPr id="9246" name="Picture 137" descr="syringe"/>
          <p:cNvPicPr>
            <a:picLocks noChangeAspect="1" noChangeArrowheads="1"/>
          </p:cNvPicPr>
          <p:nvPr/>
        </p:nvPicPr>
        <p:blipFill>
          <a:blip r:embed="rId6" cstate="print">
            <a:clrChange>
              <a:clrFrom>
                <a:srgbClr val="000000"/>
              </a:clrFrom>
              <a:clrTo>
                <a:srgbClr val="000000">
                  <a:alpha val="0"/>
                </a:srgbClr>
              </a:clrTo>
            </a:clrChange>
            <a:extLst>
              <a:ext uri="{28A0092B-C50C-407E-A947-70E740481C1C}">
                <a14:useLocalDpi xmlns="" xmlns:a14="http://schemas.microsoft.com/office/drawing/2010/main" val="0"/>
              </a:ext>
            </a:extLst>
          </a:blip>
          <a:srcRect/>
          <a:stretch>
            <a:fillRect/>
          </a:stretch>
        </p:blipFill>
        <p:spPr bwMode="auto">
          <a:xfrm rot="6346646">
            <a:off x="4603800" y="4063362"/>
            <a:ext cx="538661" cy="3618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3" name="Picture 137" descr="syringe"/>
          <p:cNvPicPr>
            <a:picLocks noChangeAspect="1" noChangeArrowheads="1"/>
          </p:cNvPicPr>
          <p:nvPr/>
        </p:nvPicPr>
        <p:blipFill>
          <a:blip r:embed="rId6" cstate="print">
            <a:clrChange>
              <a:clrFrom>
                <a:srgbClr val="000000"/>
              </a:clrFrom>
              <a:clrTo>
                <a:srgbClr val="000000">
                  <a:alpha val="0"/>
                </a:srgbClr>
              </a:clrTo>
            </a:clrChange>
            <a:extLst>
              <a:ext uri="{28A0092B-C50C-407E-A947-70E740481C1C}">
                <a14:useLocalDpi xmlns="" xmlns:a14="http://schemas.microsoft.com/office/drawing/2010/main" val="0"/>
              </a:ext>
            </a:extLst>
          </a:blip>
          <a:srcRect/>
          <a:stretch>
            <a:fillRect/>
          </a:stretch>
        </p:blipFill>
        <p:spPr bwMode="auto">
          <a:xfrm rot="6346646">
            <a:off x="4553173" y="4996598"/>
            <a:ext cx="538661" cy="3618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4" name="Picture 137" descr="syringe"/>
          <p:cNvPicPr>
            <a:picLocks noChangeAspect="1" noChangeArrowheads="1"/>
          </p:cNvPicPr>
          <p:nvPr/>
        </p:nvPicPr>
        <p:blipFill>
          <a:blip r:embed="rId6" cstate="print">
            <a:clrChange>
              <a:clrFrom>
                <a:srgbClr val="000000"/>
              </a:clrFrom>
              <a:clrTo>
                <a:srgbClr val="000000">
                  <a:alpha val="0"/>
                </a:srgbClr>
              </a:clrTo>
            </a:clrChange>
            <a:extLst>
              <a:ext uri="{28A0092B-C50C-407E-A947-70E740481C1C}">
                <a14:useLocalDpi xmlns="" xmlns:a14="http://schemas.microsoft.com/office/drawing/2010/main" val="0"/>
              </a:ext>
            </a:extLst>
          </a:blip>
          <a:srcRect/>
          <a:stretch>
            <a:fillRect/>
          </a:stretch>
        </p:blipFill>
        <p:spPr bwMode="auto">
          <a:xfrm rot="6346646">
            <a:off x="4716633" y="5998984"/>
            <a:ext cx="538661" cy="3618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135204"/>
                                        </p:tgtEl>
                                        <p:attrNameLst>
                                          <p:attrName>style.visibility</p:attrName>
                                        </p:attrNameLst>
                                      </p:cBhvr>
                                      <p:to>
                                        <p:strVal val="visible"/>
                                      </p:to>
                                    </p:set>
                                    <p:anim calcmode="lin" valueType="num">
                                      <p:cBhvr additive="base">
                                        <p:cTn id="7" dur="500" fill="hold"/>
                                        <p:tgtEl>
                                          <p:spTgt spid="135204"/>
                                        </p:tgtEl>
                                        <p:attrNameLst>
                                          <p:attrName>ppt_x</p:attrName>
                                        </p:attrNameLst>
                                      </p:cBhvr>
                                      <p:tavLst>
                                        <p:tav tm="0">
                                          <p:val>
                                            <p:strVal val="#ppt_x"/>
                                          </p:val>
                                        </p:tav>
                                        <p:tav tm="100000">
                                          <p:val>
                                            <p:strVal val="#ppt_x"/>
                                          </p:val>
                                        </p:tav>
                                      </p:tavLst>
                                    </p:anim>
                                    <p:anim calcmode="lin" valueType="num">
                                      <p:cBhvr additive="base">
                                        <p:cTn id="8" dur="500" fill="hold"/>
                                        <p:tgtEl>
                                          <p:spTgt spid="13520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135257"/>
                                        </p:tgtEl>
                                        <p:attrNameLst>
                                          <p:attrName>style.visibility</p:attrName>
                                        </p:attrNameLst>
                                      </p:cBhvr>
                                      <p:to>
                                        <p:strVal val="visible"/>
                                      </p:to>
                                    </p:set>
                                    <p:animEffect transition="in" filter="diamond(in)">
                                      <p:cBhvr>
                                        <p:cTn id="13" dur="2000"/>
                                        <p:tgtEl>
                                          <p:spTgt spid="135257"/>
                                        </p:tgtEl>
                                      </p:cBhvr>
                                    </p:animEffect>
                                  </p:childTnLst>
                                </p:cTn>
                              </p:par>
                              <p:par>
                                <p:cTn id="14" presetID="2" presetClass="entr" presetSubtype="4" fill="hold" nodeType="withEffect">
                                  <p:stCondLst>
                                    <p:cond delay="0"/>
                                  </p:stCondLst>
                                  <p:childTnLst>
                                    <p:set>
                                      <p:cBhvr>
                                        <p:cTn id="15" dur="1" fill="hold">
                                          <p:stCondLst>
                                            <p:cond delay="0"/>
                                          </p:stCondLst>
                                        </p:cTn>
                                        <p:tgtEl>
                                          <p:spTgt spid="152"/>
                                        </p:tgtEl>
                                        <p:attrNameLst>
                                          <p:attrName>style.visibility</p:attrName>
                                        </p:attrNameLst>
                                      </p:cBhvr>
                                      <p:to>
                                        <p:strVal val="visible"/>
                                      </p:to>
                                    </p:set>
                                    <p:anim calcmode="lin" valueType="num">
                                      <p:cBhvr additive="base">
                                        <p:cTn id="16" dur="500" fill="hold"/>
                                        <p:tgtEl>
                                          <p:spTgt spid="152"/>
                                        </p:tgtEl>
                                        <p:attrNameLst>
                                          <p:attrName>ppt_x</p:attrName>
                                        </p:attrNameLst>
                                      </p:cBhvr>
                                      <p:tavLst>
                                        <p:tav tm="0">
                                          <p:val>
                                            <p:strVal val="#ppt_x"/>
                                          </p:val>
                                        </p:tav>
                                        <p:tav tm="100000">
                                          <p:val>
                                            <p:strVal val="#ppt_x"/>
                                          </p:val>
                                        </p:tav>
                                      </p:tavLst>
                                    </p:anim>
                                    <p:anim calcmode="lin" valueType="num">
                                      <p:cBhvr additive="base">
                                        <p:cTn id="17" dur="500" fill="hold"/>
                                        <p:tgtEl>
                                          <p:spTgt spid="1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2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763713" y="3429000"/>
            <a:ext cx="935037" cy="431800"/>
          </a:xfrm>
          <a:prstGeom prst="rect">
            <a:avLst/>
          </a:prstGeom>
          <a:solidFill>
            <a:schemeClr val="accent1"/>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endParaRPr lang="tr-TR"/>
          </a:p>
        </p:txBody>
      </p:sp>
      <p:sp>
        <p:nvSpPr>
          <p:cNvPr id="20483" name="TextBox 1"/>
          <p:cNvSpPr txBox="1">
            <a:spLocks noChangeArrowheads="1"/>
          </p:cNvSpPr>
          <p:nvPr/>
        </p:nvSpPr>
        <p:spPr bwMode="auto">
          <a:xfrm>
            <a:off x="1403350" y="2492375"/>
            <a:ext cx="1512888" cy="3090863"/>
          </a:xfrm>
          <a:prstGeom prst="rect">
            <a:avLst/>
          </a:prstGeom>
          <a:noFill/>
          <a:ln w="9525">
            <a:solidFill>
              <a:srgbClr val="FF33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buClr>
                <a:srgbClr val="FF3300"/>
              </a:buClr>
              <a:buFont typeface="Wingdings" pitchFamily="2" charset="2"/>
              <a:buChar char="Ø"/>
            </a:pPr>
            <a:r>
              <a:rPr lang="en-US" sz="2800" b="1">
                <a:solidFill>
                  <a:schemeClr val="tx1"/>
                </a:solidFill>
                <a:latin typeface="Calibri" pitchFamily="34" charset="0"/>
                <a:cs typeface="Arial" charset="0"/>
              </a:rPr>
              <a:t>c-Kit</a:t>
            </a:r>
          </a:p>
          <a:p>
            <a:pPr algn="l" eaLnBrk="1" hangingPunct="1">
              <a:buClr>
                <a:srgbClr val="FF3300"/>
              </a:buClr>
              <a:buFont typeface="Wingdings" pitchFamily="2" charset="2"/>
              <a:buChar char="Ø"/>
            </a:pPr>
            <a:r>
              <a:rPr lang="en-US" sz="2800" b="1">
                <a:solidFill>
                  <a:schemeClr val="tx1"/>
                </a:solidFill>
                <a:latin typeface="Calibri" pitchFamily="34" charset="0"/>
                <a:cs typeface="Arial" charset="0"/>
              </a:rPr>
              <a:t>Oct4</a:t>
            </a:r>
          </a:p>
          <a:p>
            <a:pPr algn="l" eaLnBrk="1" hangingPunct="1">
              <a:buClr>
                <a:srgbClr val="FF3300"/>
              </a:buClr>
              <a:buFont typeface="Wingdings" pitchFamily="2" charset="2"/>
              <a:buChar char="Ø"/>
            </a:pPr>
            <a:r>
              <a:rPr lang="en-US" sz="2800" b="1">
                <a:solidFill>
                  <a:schemeClr val="tx1"/>
                </a:solidFill>
                <a:latin typeface="Calibri" pitchFamily="34" charset="0"/>
                <a:cs typeface="Arial" charset="0"/>
              </a:rPr>
              <a:t>CD34</a:t>
            </a:r>
          </a:p>
          <a:p>
            <a:pPr algn="l" eaLnBrk="1" hangingPunct="1">
              <a:buClr>
                <a:srgbClr val="FF3300"/>
              </a:buClr>
              <a:buFont typeface="Wingdings" pitchFamily="2" charset="2"/>
              <a:buChar char="Ø"/>
            </a:pPr>
            <a:r>
              <a:rPr lang="en-US" sz="2800" b="1">
                <a:solidFill>
                  <a:schemeClr val="tx1"/>
                </a:solidFill>
                <a:latin typeface="Calibri" pitchFamily="34" charset="0"/>
                <a:cs typeface="Arial" charset="0"/>
              </a:rPr>
              <a:t>CD38</a:t>
            </a:r>
          </a:p>
          <a:p>
            <a:pPr algn="l" eaLnBrk="1" hangingPunct="1">
              <a:buClr>
                <a:srgbClr val="FF3300"/>
              </a:buClr>
              <a:buFont typeface="Wingdings" pitchFamily="2" charset="2"/>
              <a:buChar char="Ø"/>
            </a:pPr>
            <a:r>
              <a:rPr lang="en-US" sz="2800" b="1">
                <a:solidFill>
                  <a:schemeClr val="tx1"/>
                </a:solidFill>
                <a:latin typeface="Calibri" pitchFamily="34" charset="0"/>
                <a:cs typeface="Arial" charset="0"/>
              </a:rPr>
              <a:t>Cd44</a:t>
            </a:r>
          </a:p>
          <a:p>
            <a:pPr algn="l" eaLnBrk="1" hangingPunct="1">
              <a:buClr>
                <a:srgbClr val="FF3300"/>
              </a:buClr>
              <a:buFont typeface="Wingdings" pitchFamily="2" charset="2"/>
              <a:buChar char="Ø"/>
            </a:pPr>
            <a:r>
              <a:rPr lang="en-US" sz="2800" b="1">
                <a:solidFill>
                  <a:schemeClr val="tx1"/>
                </a:solidFill>
                <a:latin typeface="Calibri" pitchFamily="34" charset="0"/>
                <a:cs typeface="Arial" charset="0"/>
              </a:rPr>
              <a:t>CD133</a:t>
            </a:r>
          </a:p>
          <a:p>
            <a:pPr algn="l" eaLnBrk="1" hangingPunct="1">
              <a:buClr>
                <a:srgbClr val="FF3300"/>
              </a:buClr>
              <a:buFont typeface="Wingdings" pitchFamily="2" charset="2"/>
              <a:buChar char="Ø"/>
            </a:pPr>
            <a:r>
              <a:rPr lang="en-US" sz="2800" b="1">
                <a:solidFill>
                  <a:schemeClr val="tx1"/>
                </a:solidFill>
                <a:latin typeface="Calibri" pitchFamily="34" charset="0"/>
                <a:cs typeface="Arial" charset="0"/>
              </a:rPr>
              <a:t>Nestin</a:t>
            </a:r>
          </a:p>
        </p:txBody>
      </p:sp>
      <p:pic>
        <p:nvPicPr>
          <p:cNvPr id="20484" name="Picture 2" descr="Cell Surface Marker Proteins">
            <a:hlinkClick r:id="rId2"/>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924300" y="2420938"/>
            <a:ext cx="3240088" cy="3313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485" name="Rectangle 5"/>
          <p:cNvSpPr>
            <a:spLocks noGrp="1" noChangeArrowheads="1"/>
          </p:cNvSpPr>
          <p:nvPr>
            <p:ph type="title"/>
          </p:nvPr>
        </p:nvSpPr>
        <p:spPr>
          <a:xfrm>
            <a:off x="395288" y="620713"/>
            <a:ext cx="8229600" cy="1143000"/>
          </a:xfrm>
        </p:spPr>
        <p:txBody>
          <a:bodyPr/>
          <a:lstStyle/>
          <a:p>
            <a:pPr eaLnBrk="1" hangingPunct="1"/>
            <a:r>
              <a:rPr lang="tr-TR" sz="3600" smtClean="0">
                <a:solidFill>
                  <a:schemeClr val="tx1"/>
                </a:solidFill>
                <a:latin typeface="Calibri" pitchFamily="34" charset="0"/>
              </a:rPr>
              <a:t>Kök Hücre Yüzey İşaretçileri</a:t>
            </a:r>
          </a:p>
        </p:txBody>
      </p:sp>
      <p:sp>
        <p:nvSpPr>
          <p:cNvPr id="20486" name="Text Box 6"/>
          <p:cNvSpPr txBox="1">
            <a:spLocks noChangeArrowheads="1"/>
          </p:cNvSpPr>
          <p:nvPr/>
        </p:nvSpPr>
        <p:spPr bwMode="auto">
          <a:xfrm>
            <a:off x="3995738" y="5300663"/>
            <a:ext cx="2665412" cy="579437"/>
          </a:xfrm>
          <a:prstGeom prst="rect">
            <a:avLst/>
          </a:prstGeom>
          <a:solidFill>
            <a:schemeClr val="accent1"/>
          </a:solidFill>
          <a:ln>
            <a:noFill/>
          </a:ln>
          <a:effectLst/>
          <a:extLs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spcBef>
                <a:spcPct val="50000"/>
              </a:spcBef>
            </a:pPr>
            <a:r>
              <a:rPr lang="tr-TR">
                <a:solidFill>
                  <a:schemeClr val="tx1"/>
                </a:solidFill>
                <a:latin typeface="Calibri" pitchFamily="34" charset="0"/>
              </a:rPr>
              <a:t>Kök Hücre</a:t>
            </a:r>
          </a:p>
        </p:txBody>
      </p:sp>
      <p:sp>
        <p:nvSpPr>
          <p:cNvPr id="20487" name="Text Box 7"/>
          <p:cNvSpPr txBox="1">
            <a:spLocks noChangeArrowheads="1"/>
          </p:cNvSpPr>
          <p:nvPr/>
        </p:nvSpPr>
        <p:spPr bwMode="auto">
          <a:xfrm>
            <a:off x="3563938" y="2205038"/>
            <a:ext cx="3600450" cy="579437"/>
          </a:xfrm>
          <a:prstGeom prst="rect">
            <a:avLst/>
          </a:prstGeom>
          <a:solidFill>
            <a:schemeClr val="accent1"/>
          </a:solidFill>
          <a:ln>
            <a:noFill/>
          </a:ln>
          <a:effectLst/>
          <a:extLs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spcBef>
                <a:spcPct val="50000"/>
              </a:spcBef>
            </a:pPr>
            <a:r>
              <a:rPr lang="tr-TR">
                <a:solidFill>
                  <a:schemeClr val="tx1"/>
                </a:solidFill>
                <a:latin typeface="Calibri" pitchFamily="34" charset="0"/>
              </a:rPr>
              <a:t>Yüzey işaretçileri</a:t>
            </a:r>
          </a:p>
        </p:txBody>
      </p:sp>
      <p:sp>
        <p:nvSpPr>
          <p:cNvPr id="20488" name="Line 8"/>
          <p:cNvSpPr>
            <a:spLocks noChangeShapeType="1"/>
          </p:cNvSpPr>
          <p:nvPr/>
        </p:nvSpPr>
        <p:spPr bwMode="auto">
          <a:xfrm>
            <a:off x="971550" y="1773238"/>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39750" y="1125538"/>
            <a:ext cx="7200900" cy="1143000"/>
          </a:xfrm>
        </p:spPr>
        <p:txBody>
          <a:bodyPr/>
          <a:lstStyle/>
          <a:p>
            <a:pPr eaLnBrk="1" hangingPunct="1"/>
            <a:r>
              <a:rPr lang="tr-TR" smtClean="0">
                <a:solidFill>
                  <a:srgbClr val="000000"/>
                </a:solidFill>
              </a:rPr>
              <a:t>Temelde Kök hücreler</a:t>
            </a:r>
            <a:endParaRPr lang="en-US" smtClean="0">
              <a:solidFill>
                <a:srgbClr val="000000"/>
              </a:solidFill>
            </a:endParaRPr>
          </a:p>
        </p:txBody>
      </p:sp>
      <p:sp>
        <p:nvSpPr>
          <p:cNvPr id="19459" name="Rectangle 3"/>
          <p:cNvSpPr>
            <a:spLocks noGrp="1" noChangeArrowheads="1"/>
          </p:cNvSpPr>
          <p:nvPr>
            <p:ph type="body" idx="1"/>
          </p:nvPr>
        </p:nvSpPr>
        <p:spPr>
          <a:xfrm>
            <a:off x="1763713" y="2924175"/>
            <a:ext cx="5040312" cy="1873250"/>
          </a:xfrm>
          <a:solidFill>
            <a:srgbClr val="DDDDDD"/>
          </a:solidFill>
        </p:spPr>
        <p:txBody>
          <a:bodyPr/>
          <a:lstStyle/>
          <a:p>
            <a:pPr eaLnBrk="1" hangingPunct="1">
              <a:buFontTx/>
              <a:buNone/>
            </a:pPr>
            <a:endParaRPr lang="en-US" smtClean="0">
              <a:solidFill>
                <a:srgbClr val="000000"/>
              </a:solidFill>
              <a:latin typeface="Calibri" pitchFamily="34" charset="0"/>
            </a:endParaRPr>
          </a:p>
          <a:p>
            <a:pPr eaLnBrk="1" hangingPunct="1"/>
            <a:r>
              <a:rPr lang="tr-TR" smtClean="0">
                <a:solidFill>
                  <a:srgbClr val="000000"/>
                </a:solidFill>
                <a:latin typeface="Calibri" pitchFamily="34" charset="0"/>
              </a:rPr>
              <a:t>Embriyonik kök hücre</a:t>
            </a:r>
          </a:p>
          <a:p>
            <a:pPr eaLnBrk="1" hangingPunct="1"/>
            <a:r>
              <a:rPr lang="tr-TR" smtClean="0">
                <a:solidFill>
                  <a:srgbClr val="000000"/>
                </a:solidFill>
                <a:latin typeface="Calibri" pitchFamily="34" charset="0"/>
              </a:rPr>
              <a:t>Ergin (adult) kök hücre</a:t>
            </a:r>
          </a:p>
        </p:txBody>
      </p:sp>
      <p:sp>
        <p:nvSpPr>
          <p:cNvPr id="19460" name="Line 4"/>
          <p:cNvSpPr>
            <a:spLocks noChangeShapeType="1"/>
          </p:cNvSpPr>
          <p:nvPr/>
        </p:nvSpPr>
        <p:spPr bwMode="auto">
          <a:xfrm>
            <a:off x="1403350" y="2492375"/>
            <a:ext cx="5761038"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962025" y="2200275"/>
            <a:ext cx="7724775" cy="3925888"/>
          </a:xfrm>
        </p:spPr>
        <p:txBody>
          <a:bodyPr/>
          <a:lstStyle/>
          <a:p>
            <a:pPr eaLnBrk="1" hangingPunct="1">
              <a:lnSpc>
                <a:spcPct val="140000"/>
              </a:lnSpc>
            </a:pPr>
            <a:r>
              <a:rPr lang="tr-TR" sz="2400" smtClean="0">
                <a:solidFill>
                  <a:srgbClr val="000000"/>
                </a:solidFill>
                <a:latin typeface="Calibri" pitchFamily="34" charset="0"/>
              </a:rPr>
              <a:t>Fertilize embriyodan elde edilir.</a:t>
            </a:r>
            <a:endParaRPr lang="en-US" sz="2400" smtClean="0">
              <a:solidFill>
                <a:srgbClr val="000000"/>
              </a:solidFill>
              <a:latin typeface="Calibri" pitchFamily="34" charset="0"/>
            </a:endParaRPr>
          </a:p>
          <a:p>
            <a:pPr eaLnBrk="1" hangingPunct="1">
              <a:lnSpc>
                <a:spcPct val="140000"/>
              </a:lnSpc>
            </a:pPr>
            <a:r>
              <a:rPr lang="en-US" sz="2400" smtClean="0">
                <a:solidFill>
                  <a:srgbClr val="000000"/>
                </a:solidFill>
                <a:latin typeface="Calibri" pitchFamily="34" charset="0"/>
              </a:rPr>
              <a:t>“</a:t>
            </a:r>
            <a:r>
              <a:rPr lang="tr-TR" sz="2400" smtClean="0">
                <a:solidFill>
                  <a:srgbClr val="000000"/>
                </a:solidFill>
                <a:latin typeface="Calibri" pitchFamily="34" charset="0"/>
              </a:rPr>
              <a:t>H</a:t>
            </a:r>
            <a:r>
              <a:rPr lang="en-US" sz="2400" smtClean="0">
                <a:solidFill>
                  <a:srgbClr val="000000"/>
                </a:solidFill>
                <a:latin typeface="Calibri" pitchFamily="34" charset="0"/>
              </a:rPr>
              <a:t>arvest” </a:t>
            </a:r>
            <a:r>
              <a:rPr lang="tr-TR" sz="2400" smtClean="0">
                <a:solidFill>
                  <a:srgbClr val="000000"/>
                </a:solidFill>
                <a:latin typeface="Calibri" pitchFamily="34" charset="0"/>
              </a:rPr>
              <a:t>zamanı fertilizasyonun </a:t>
            </a:r>
            <a:r>
              <a:rPr lang="en-US" sz="2400" smtClean="0">
                <a:solidFill>
                  <a:srgbClr val="000000"/>
                </a:solidFill>
                <a:latin typeface="Calibri" pitchFamily="34" charset="0"/>
              </a:rPr>
              <a:t>3-5</a:t>
            </a:r>
            <a:r>
              <a:rPr lang="tr-TR" sz="2400" smtClean="0">
                <a:solidFill>
                  <a:srgbClr val="000000"/>
                </a:solidFill>
                <a:latin typeface="Calibri" pitchFamily="34" charset="0"/>
              </a:rPr>
              <a:t> günü.</a:t>
            </a:r>
            <a:endParaRPr lang="en-US" sz="2400" smtClean="0">
              <a:solidFill>
                <a:srgbClr val="000000"/>
              </a:solidFill>
              <a:latin typeface="Calibri" pitchFamily="34" charset="0"/>
            </a:endParaRPr>
          </a:p>
          <a:p>
            <a:pPr eaLnBrk="1" hangingPunct="1">
              <a:lnSpc>
                <a:spcPct val="140000"/>
              </a:lnSpc>
            </a:pPr>
            <a:r>
              <a:rPr lang="tr-TR" sz="2400" smtClean="0">
                <a:solidFill>
                  <a:srgbClr val="000000"/>
                </a:solidFill>
                <a:latin typeface="Calibri" pitchFamily="34" charset="0"/>
              </a:rPr>
              <a:t>‘’Pre-</a:t>
            </a:r>
            <a:r>
              <a:rPr lang="en-US" sz="2400" smtClean="0">
                <a:solidFill>
                  <a:srgbClr val="000000"/>
                </a:solidFill>
                <a:latin typeface="Calibri" pitchFamily="34" charset="0"/>
              </a:rPr>
              <a:t>blasto</a:t>
            </a:r>
            <a:r>
              <a:rPr lang="tr-TR" sz="2400" smtClean="0">
                <a:solidFill>
                  <a:srgbClr val="000000"/>
                </a:solidFill>
                <a:latin typeface="Calibri" pitchFamily="34" charset="0"/>
              </a:rPr>
              <a:t>si</a:t>
            </a:r>
            <a:r>
              <a:rPr lang="en-US" sz="2400" smtClean="0">
                <a:solidFill>
                  <a:srgbClr val="000000"/>
                </a:solidFill>
                <a:latin typeface="Calibri" pitchFamily="34" charset="0"/>
              </a:rPr>
              <a:t>st</a:t>
            </a:r>
            <a:r>
              <a:rPr lang="tr-TR" sz="2400" smtClean="0">
                <a:solidFill>
                  <a:srgbClr val="000000"/>
                </a:solidFill>
                <a:latin typeface="Calibri" pitchFamily="34" charset="0"/>
              </a:rPr>
              <a:t>’’</a:t>
            </a:r>
            <a:r>
              <a:rPr lang="en-US" sz="2400" smtClean="0">
                <a:solidFill>
                  <a:srgbClr val="000000"/>
                </a:solidFill>
                <a:latin typeface="Calibri" pitchFamily="34" charset="0"/>
              </a:rPr>
              <a:t> </a:t>
            </a:r>
            <a:r>
              <a:rPr lang="tr-TR" sz="2400" smtClean="0">
                <a:solidFill>
                  <a:srgbClr val="000000"/>
                </a:solidFill>
                <a:latin typeface="Calibri" pitchFamily="34" charset="0"/>
              </a:rPr>
              <a:t>aşaması</a:t>
            </a:r>
          </a:p>
          <a:p>
            <a:pPr eaLnBrk="1" hangingPunct="1">
              <a:lnSpc>
                <a:spcPct val="140000"/>
              </a:lnSpc>
            </a:pPr>
            <a:r>
              <a:rPr lang="tr-TR" sz="2400" smtClean="0">
                <a:solidFill>
                  <a:srgbClr val="000000"/>
                </a:solidFill>
                <a:latin typeface="Calibri" pitchFamily="34" charset="0"/>
              </a:rPr>
              <a:t>Sonsuz yenilenme yeteneği vardır (totipotent).</a:t>
            </a:r>
          </a:p>
          <a:p>
            <a:pPr eaLnBrk="1" hangingPunct="1">
              <a:lnSpc>
                <a:spcPct val="140000"/>
              </a:lnSpc>
            </a:pPr>
            <a:r>
              <a:rPr lang="tr-TR" sz="2400" smtClean="0">
                <a:solidFill>
                  <a:srgbClr val="000000"/>
                </a:solidFill>
                <a:latin typeface="Calibri" pitchFamily="34" charset="0"/>
              </a:rPr>
              <a:t>Tüm oganizmayı ve postembriyonik doku ve organları oluşturabilme kapasitesindedir.</a:t>
            </a:r>
            <a:endParaRPr lang="en-US" sz="2400" smtClean="0">
              <a:solidFill>
                <a:srgbClr val="000000"/>
              </a:solidFill>
              <a:latin typeface="Calibri" pitchFamily="34" charset="0"/>
            </a:endParaRPr>
          </a:p>
        </p:txBody>
      </p:sp>
      <p:sp>
        <p:nvSpPr>
          <p:cNvPr id="21507" name="Rectangle 3"/>
          <p:cNvSpPr>
            <a:spLocks noGrp="1" noChangeArrowheads="1"/>
          </p:cNvSpPr>
          <p:nvPr>
            <p:ph type="title"/>
          </p:nvPr>
        </p:nvSpPr>
        <p:spPr>
          <a:xfrm>
            <a:off x="250825" y="765175"/>
            <a:ext cx="7772400" cy="838200"/>
          </a:xfrm>
          <a:noFill/>
        </p:spPr>
        <p:txBody>
          <a:bodyPr/>
          <a:lstStyle/>
          <a:p>
            <a:pPr eaLnBrk="1" hangingPunct="1"/>
            <a:r>
              <a:rPr lang="en-US" sz="3600" smtClean="0">
                <a:solidFill>
                  <a:srgbClr val="000000"/>
                </a:solidFill>
              </a:rPr>
              <a:t>Embr</a:t>
            </a:r>
            <a:r>
              <a:rPr lang="tr-TR" sz="3600" smtClean="0">
                <a:solidFill>
                  <a:srgbClr val="000000"/>
                </a:solidFill>
              </a:rPr>
              <a:t>i</a:t>
            </a:r>
            <a:r>
              <a:rPr lang="en-US" sz="3600" smtClean="0">
                <a:solidFill>
                  <a:srgbClr val="000000"/>
                </a:solidFill>
              </a:rPr>
              <a:t>yoni</a:t>
            </a:r>
            <a:r>
              <a:rPr lang="tr-TR" sz="3600" smtClean="0">
                <a:solidFill>
                  <a:srgbClr val="000000"/>
                </a:solidFill>
              </a:rPr>
              <a:t>k</a:t>
            </a:r>
            <a:r>
              <a:rPr lang="en-US" sz="3600" smtClean="0">
                <a:solidFill>
                  <a:srgbClr val="000000"/>
                </a:solidFill>
              </a:rPr>
              <a:t> </a:t>
            </a:r>
            <a:r>
              <a:rPr lang="tr-TR" sz="3600" smtClean="0">
                <a:solidFill>
                  <a:srgbClr val="000000"/>
                </a:solidFill>
              </a:rPr>
              <a:t>kök hücre</a:t>
            </a:r>
            <a:endParaRPr lang="en-US" sz="3600" smtClean="0">
              <a:solidFill>
                <a:srgbClr val="000000"/>
              </a:solidFill>
            </a:endParaRPr>
          </a:p>
        </p:txBody>
      </p:sp>
      <p:sp>
        <p:nvSpPr>
          <p:cNvPr id="21508" name="Line 4"/>
          <p:cNvSpPr>
            <a:spLocks noChangeShapeType="1"/>
          </p:cNvSpPr>
          <p:nvPr/>
        </p:nvSpPr>
        <p:spPr bwMode="auto">
          <a:xfrm>
            <a:off x="971550" y="1773238"/>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401879" y="260648"/>
            <a:ext cx="8229600" cy="614362"/>
          </a:xfrm>
        </p:spPr>
        <p:txBody>
          <a:bodyPr anchorCtr="1"/>
          <a:lstStyle/>
          <a:p>
            <a:pPr eaLnBrk="1" hangingPunct="1"/>
            <a:r>
              <a:rPr lang="en-US" sz="3600" dirty="0" err="1" smtClean="0">
                <a:latin typeface="Calibri" pitchFamily="34" charset="0"/>
              </a:rPr>
              <a:t>Embr</a:t>
            </a:r>
            <a:r>
              <a:rPr lang="tr-TR" sz="3600" dirty="0" err="1" smtClean="0">
                <a:latin typeface="Calibri" pitchFamily="34" charset="0"/>
              </a:rPr>
              <a:t>iy</a:t>
            </a:r>
            <a:r>
              <a:rPr lang="en-US" sz="3600" dirty="0" err="1" smtClean="0">
                <a:latin typeface="Calibri" pitchFamily="34" charset="0"/>
              </a:rPr>
              <a:t>ogene</a:t>
            </a:r>
            <a:r>
              <a:rPr lang="tr-TR" sz="3600" dirty="0" err="1" smtClean="0">
                <a:latin typeface="Calibri" pitchFamily="34" charset="0"/>
              </a:rPr>
              <a:t>zin</a:t>
            </a:r>
            <a:r>
              <a:rPr lang="tr-TR" sz="3600" dirty="0" smtClean="0">
                <a:latin typeface="Calibri" pitchFamily="34" charset="0"/>
              </a:rPr>
              <a:t>  Evreleri</a:t>
            </a:r>
            <a:endParaRPr lang="en-US" sz="3600" dirty="0" smtClean="0">
              <a:latin typeface="Calibri" pitchFamily="34" charset="0"/>
            </a:endParaRPr>
          </a:p>
        </p:txBody>
      </p:sp>
      <p:grpSp>
        <p:nvGrpSpPr>
          <p:cNvPr id="3" name="Grup 2"/>
          <p:cNvGrpSpPr/>
          <p:nvPr/>
        </p:nvGrpSpPr>
        <p:grpSpPr>
          <a:xfrm>
            <a:off x="1330619" y="3131873"/>
            <a:ext cx="6701573" cy="3229788"/>
            <a:chOff x="400496" y="2247364"/>
            <a:chExt cx="8136778" cy="4682933"/>
          </a:xfrm>
        </p:grpSpPr>
        <p:grpSp>
          <p:nvGrpSpPr>
            <p:cNvPr id="2" name="Group 3"/>
            <p:cNvGrpSpPr>
              <a:grpSpLocks/>
            </p:cNvGrpSpPr>
            <p:nvPr/>
          </p:nvGrpSpPr>
          <p:grpSpPr bwMode="auto">
            <a:xfrm>
              <a:off x="400496" y="2810186"/>
              <a:ext cx="2321245" cy="1762033"/>
              <a:chOff x="326" y="1504"/>
              <a:chExt cx="1917" cy="1425"/>
            </a:xfrm>
          </p:grpSpPr>
          <p:grpSp>
            <p:nvGrpSpPr>
              <p:cNvPr id="8338" name="Group 4"/>
              <p:cNvGrpSpPr>
                <a:grpSpLocks/>
              </p:cNvGrpSpPr>
              <p:nvPr/>
            </p:nvGrpSpPr>
            <p:grpSpPr bwMode="auto">
              <a:xfrm>
                <a:off x="824" y="1504"/>
                <a:ext cx="872" cy="728"/>
                <a:chOff x="824" y="1528"/>
                <a:chExt cx="872" cy="728"/>
              </a:xfrm>
            </p:grpSpPr>
            <p:sp>
              <p:nvSpPr>
                <p:cNvPr id="133125" name="Oval 5" descr="Pink tissue paper"/>
                <p:cNvSpPr>
                  <a:spLocks noChangeArrowheads="1"/>
                </p:cNvSpPr>
                <p:nvPr/>
              </p:nvSpPr>
              <p:spPr bwMode="auto">
                <a:xfrm>
                  <a:off x="824" y="1528"/>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26" name="Oval 6"/>
                <p:cNvSpPr>
                  <a:spLocks noChangeArrowheads="1"/>
                </p:cNvSpPr>
                <p:nvPr/>
              </p:nvSpPr>
              <p:spPr bwMode="auto">
                <a:xfrm>
                  <a:off x="1080" y="1864"/>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sp>
            <p:nvSpPr>
              <p:cNvPr id="8339" name="Text Box 7"/>
              <p:cNvSpPr txBox="1">
                <a:spLocks noChangeArrowheads="1"/>
              </p:cNvSpPr>
              <p:nvPr/>
            </p:nvSpPr>
            <p:spPr bwMode="auto">
              <a:xfrm>
                <a:off x="326" y="2236"/>
                <a:ext cx="1917" cy="693"/>
              </a:xfrm>
              <a:prstGeom prst="rect">
                <a:avLst/>
              </a:prstGeom>
              <a:noFill/>
              <a:ln>
                <a:noFill/>
              </a:ln>
              <a:effectLst>
                <a:outerShdw dist="35921" dir="27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lnSpc>
                    <a:spcPct val="90000"/>
                  </a:lnSpc>
                </a:pPr>
                <a:r>
                  <a:rPr lang="en-US" sz="1800">
                    <a:solidFill>
                      <a:schemeClr val="tx1"/>
                    </a:solidFill>
                    <a:latin typeface="Arial" charset="0"/>
                  </a:rPr>
                  <a:t>1</a:t>
                </a:r>
                <a:r>
                  <a:rPr lang="tr-TR" sz="1800">
                    <a:solidFill>
                      <a:schemeClr val="tx1"/>
                    </a:solidFill>
                    <a:latin typeface="Arial" charset="0"/>
                  </a:rPr>
                  <a:t>.Gün</a:t>
                </a:r>
                <a:endParaRPr lang="en-US" sz="1800">
                  <a:solidFill>
                    <a:schemeClr val="tx1"/>
                  </a:solidFill>
                  <a:latin typeface="Arial" charset="0"/>
                </a:endParaRPr>
              </a:p>
              <a:p>
                <a:pPr eaLnBrk="1" hangingPunct="1">
                  <a:lnSpc>
                    <a:spcPct val="90000"/>
                  </a:lnSpc>
                </a:pPr>
                <a:r>
                  <a:rPr lang="tr-TR" sz="1800">
                    <a:solidFill>
                      <a:schemeClr val="tx1"/>
                    </a:solidFill>
                    <a:latin typeface="Arial" charset="0"/>
                  </a:rPr>
                  <a:t>Fertilize Yumurta</a:t>
                </a:r>
                <a:endParaRPr lang="en-US" sz="1800">
                  <a:solidFill>
                    <a:schemeClr val="tx1"/>
                  </a:solidFill>
                  <a:latin typeface="Arial" charset="0"/>
                </a:endParaRPr>
              </a:p>
            </p:txBody>
          </p:sp>
        </p:grpSp>
        <p:grpSp>
          <p:nvGrpSpPr>
            <p:cNvPr id="4" name="Group 8"/>
            <p:cNvGrpSpPr>
              <a:grpSpLocks/>
            </p:cNvGrpSpPr>
            <p:nvPr/>
          </p:nvGrpSpPr>
          <p:grpSpPr bwMode="auto">
            <a:xfrm>
              <a:off x="2730501" y="2247364"/>
              <a:ext cx="2644092" cy="1795363"/>
              <a:chOff x="1720" y="1057"/>
              <a:chExt cx="2090" cy="1566"/>
            </a:xfrm>
          </p:grpSpPr>
          <p:grpSp>
            <p:nvGrpSpPr>
              <p:cNvPr id="8331" name="Group 9"/>
              <p:cNvGrpSpPr>
                <a:grpSpLocks/>
              </p:cNvGrpSpPr>
              <p:nvPr/>
            </p:nvGrpSpPr>
            <p:grpSpPr bwMode="auto">
              <a:xfrm>
                <a:off x="2435" y="1057"/>
                <a:ext cx="881" cy="788"/>
                <a:chOff x="2435" y="1057"/>
                <a:chExt cx="881" cy="788"/>
              </a:xfrm>
            </p:grpSpPr>
            <p:sp>
              <p:nvSpPr>
                <p:cNvPr id="133130" name="Freeform 10" descr="Pink tissue paper"/>
                <p:cNvSpPr>
                  <a:spLocks/>
                </p:cNvSpPr>
                <p:nvPr/>
              </p:nvSpPr>
              <p:spPr bwMode="auto">
                <a:xfrm>
                  <a:off x="2867" y="1057"/>
                  <a:ext cx="449" cy="780"/>
                </a:xfrm>
                <a:custGeom>
                  <a:avLst/>
                  <a:gdLst/>
                  <a:ahLst/>
                  <a:cxnLst>
                    <a:cxn ang="0">
                      <a:pos x="61" y="47"/>
                    </a:cxn>
                    <a:cxn ang="0">
                      <a:pos x="333" y="151"/>
                    </a:cxn>
                    <a:cxn ang="0">
                      <a:pos x="437" y="351"/>
                    </a:cxn>
                    <a:cxn ang="0">
                      <a:pos x="397" y="583"/>
                    </a:cxn>
                    <a:cxn ang="0">
                      <a:pos x="125" y="767"/>
                    </a:cxn>
                    <a:cxn ang="0">
                      <a:pos x="29" y="663"/>
                    </a:cxn>
                    <a:cxn ang="0">
                      <a:pos x="5" y="103"/>
                    </a:cxn>
                    <a:cxn ang="0">
                      <a:pos x="61" y="47"/>
                    </a:cxn>
                  </a:cxnLst>
                  <a:rect l="0" t="0" r="r" b="b"/>
                  <a:pathLst>
                    <a:path w="449" h="780">
                      <a:moveTo>
                        <a:pt x="61" y="47"/>
                      </a:moveTo>
                      <a:cubicBezTo>
                        <a:pt x="116" y="63"/>
                        <a:pt x="271" y="100"/>
                        <a:pt x="333" y="151"/>
                      </a:cubicBezTo>
                      <a:cubicBezTo>
                        <a:pt x="395" y="202"/>
                        <a:pt x="426" y="279"/>
                        <a:pt x="437" y="351"/>
                      </a:cubicBezTo>
                      <a:cubicBezTo>
                        <a:pt x="448" y="423"/>
                        <a:pt x="449" y="514"/>
                        <a:pt x="397" y="583"/>
                      </a:cubicBezTo>
                      <a:cubicBezTo>
                        <a:pt x="345" y="652"/>
                        <a:pt x="186" y="754"/>
                        <a:pt x="125" y="767"/>
                      </a:cubicBezTo>
                      <a:cubicBezTo>
                        <a:pt x="64" y="780"/>
                        <a:pt x="49" y="774"/>
                        <a:pt x="29" y="663"/>
                      </a:cubicBezTo>
                      <a:cubicBezTo>
                        <a:pt x="9" y="552"/>
                        <a:pt x="0" y="206"/>
                        <a:pt x="5" y="103"/>
                      </a:cubicBezTo>
                      <a:cubicBezTo>
                        <a:pt x="10" y="0"/>
                        <a:pt x="49" y="59"/>
                        <a:pt x="61" y="47"/>
                      </a:cubicBezTo>
                      <a:close/>
                    </a:path>
                  </a:pathLst>
                </a:custGeom>
                <a:blipFill dpi="0" rotWithShape="0">
                  <a:blip r:embed="rId3" cstate="print"/>
                  <a:srcRect/>
                  <a:tile tx="0" ty="0" sx="100000" sy="100000" flip="none" algn="tl"/>
                </a:blipFill>
                <a:ln w="38100"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31" name="Freeform 11" descr="Pink tissue paper"/>
                <p:cNvSpPr>
                  <a:spLocks/>
                </p:cNvSpPr>
                <p:nvPr/>
              </p:nvSpPr>
              <p:spPr bwMode="auto">
                <a:xfrm flipH="1">
                  <a:off x="2435" y="1065"/>
                  <a:ext cx="449" cy="780"/>
                </a:xfrm>
                <a:custGeom>
                  <a:avLst/>
                  <a:gdLst/>
                  <a:ahLst/>
                  <a:cxnLst>
                    <a:cxn ang="0">
                      <a:pos x="61" y="47"/>
                    </a:cxn>
                    <a:cxn ang="0">
                      <a:pos x="333" y="151"/>
                    </a:cxn>
                    <a:cxn ang="0">
                      <a:pos x="437" y="351"/>
                    </a:cxn>
                    <a:cxn ang="0">
                      <a:pos x="397" y="583"/>
                    </a:cxn>
                    <a:cxn ang="0">
                      <a:pos x="125" y="767"/>
                    </a:cxn>
                    <a:cxn ang="0">
                      <a:pos x="29" y="663"/>
                    </a:cxn>
                    <a:cxn ang="0">
                      <a:pos x="5" y="103"/>
                    </a:cxn>
                    <a:cxn ang="0">
                      <a:pos x="61" y="47"/>
                    </a:cxn>
                  </a:cxnLst>
                  <a:rect l="0" t="0" r="r" b="b"/>
                  <a:pathLst>
                    <a:path w="449" h="780">
                      <a:moveTo>
                        <a:pt x="61" y="47"/>
                      </a:moveTo>
                      <a:cubicBezTo>
                        <a:pt x="116" y="63"/>
                        <a:pt x="271" y="100"/>
                        <a:pt x="333" y="151"/>
                      </a:cubicBezTo>
                      <a:cubicBezTo>
                        <a:pt x="395" y="202"/>
                        <a:pt x="426" y="279"/>
                        <a:pt x="437" y="351"/>
                      </a:cubicBezTo>
                      <a:cubicBezTo>
                        <a:pt x="448" y="423"/>
                        <a:pt x="449" y="514"/>
                        <a:pt x="397" y="583"/>
                      </a:cubicBezTo>
                      <a:cubicBezTo>
                        <a:pt x="345" y="652"/>
                        <a:pt x="186" y="754"/>
                        <a:pt x="125" y="767"/>
                      </a:cubicBezTo>
                      <a:cubicBezTo>
                        <a:pt x="64" y="780"/>
                        <a:pt x="49" y="774"/>
                        <a:pt x="29" y="663"/>
                      </a:cubicBezTo>
                      <a:cubicBezTo>
                        <a:pt x="9" y="552"/>
                        <a:pt x="0" y="206"/>
                        <a:pt x="5" y="103"/>
                      </a:cubicBezTo>
                      <a:cubicBezTo>
                        <a:pt x="10" y="0"/>
                        <a:pt x="49" y="59"/>
                        <a:pt x="61" y="47"/>
                      </a:cubicBezTo>
                      <a:close/>
                    </a:path>
                  </a:pathLst>
                </a:custGeom>
                <a:blipFill dpi="0" rotWithShape="0">
                  <a:blip r:embed="rId3" cstate="print"/>
                  <a:srcRect/>
                  <a:tile tx="0" ty="0" sx="100000" sy="100000" flip="none" algn="tl"/>
                </a:blipFill>
                <a:ln w="38100"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32" name="Oval 12"/>
                <p:cNvSpPr>
                  <a:spLocks noChangeArrowheads="1"/>
                </p:cNvSpPr>
                <p:nvPr/>
              </p:nvSpPr>
              <p:spPr bwMode="auto">
                <a:xfrm>
                  <a:off x="2576" y="1264"/>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33" name="Oval 13"/>
                <p:cNvSpPr>
                  <a:spLocks noChangeArrowheads="1"/>
                </p:cNvSpPr>
                <p:nvPr/>
              </p:nvSpPr>
              <p:spPr bwMode="auto">
                <a:xfrm>
                  <a:off x="2936" y="1328"/>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sp>
            <p:nvSpPr>
              <p:cNvPr id="8332" name="Text Box 14"/>
              <p:cNvSpPr txBox="1">
                <a:spLocks noChangeArrowheads="1"/>
              </p:cNvSpPr>
              <p:nvPr/>
            </p:nvSpPr>
            <p:spPr bwMode="auto">
              <a:xfrm>
                <a:off x="1992" y="1876"/>
                <a:ext cx="1818" cy="747"/>
              </a:xfrm>
              <a:prstGeom prst="rect">
                <a:avLst/>
              </a:prstGeom>
              <a:noFill/>
              <a:ln>
                <a:noFill/>
              </a:ln>
              <a:effectLst>
                <a:outerShdw dist="35921" dir="27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lnSpc>
                    <a:spcPct val="90000"/>
                  </a:lnSpc>
                </a:pPr>
                <a:r>
                  <a:rPr lang="en-US" sz="1800">
                    <a:solidFill>
                      <a:schemeClr val="tx1"/>
                    </a:solidFill>
                    <a:latin typeface="Tahoma" pitchFamily="34" charset="0"/>
                  </a:rPr>
                  <a:t>2</a:t>
                </a:r>
                <a:r>
                  <a:rPr lang="tr-TR" sz="1800">
                    <a:solidFill>
                      <a:schemeClr val="tx1"/>
                    </a:solidFill>
                    <a:latin typeface="Tahoma" pitchFamily="34" charset="0"/>
                  </a:rPr>
                  <a:t> .Gün</a:t>
                </a:r>
                <a:endParaRPr lang="en-US" sz="1800">
                  <a:solidFill>
                    <a:schemeClr val="tx1"/>
                  </a:solidFill>
                  <a:latin typeface="Tahoma" pitchFamily="34" charset="0"/>
                </a:endParaRPr>
              </a:p>
              <a:p>
                <a:pPr eaLnBrk="1" hangingPunct="1">
                  <a:lnSpc>
                    <a:spcPct val="90000"/>
                  </a:lnSpc>
                </a:pPr>
                <a:r>
                  <a:rPr lang="tr-TR" sz="1800">
                    <a:solidFill>
                      <a:schemeClr val="tx1"/>
                    </a:solidFill>
                    <a:latin typeface="Tahoma" pitchFamily="34" charset="0"/>
                  </a:rPr>
                  <a:t>2 hücreli</a:t>
                </a:r>
                <a:r>
                  <a:rPr lang="en-US" sz="1800">
                    <a:solidFill>
                      <a:schemeClr val="tx1"/>
                    </a:solidFill>
                    <a:latin typeface="Tahoma" pitchFamily="34" charset="0"/>
                  </a:rPr>
                  <a:t> embryo</a:t>
                </a:r>
              </a:p>
            </p:txBody>
          </p:sp>
          <p:sp>
            <p:nvSpPr>
              <p:cNvPr id="133135" name="Line 15"/>
              <p:cNvSpPr>
                <a:spLocks noChangeShapeType="1"/>
              </p:cNvSpPr>
              <p:nvPr/>
            </p:nvSpPr>
            <p:spPr bwMode="auto">
              <a:xfrm flipV="1">
                <a:off x="1720" y="1520"/>
                <a:ext cx="616" cy="168"/>
              </a:xfrm>
              <a:prstGeom prst="line">
                <a:avLst/>
              </a:prstGeom>
              <a:noFill/>
              <a:ln w="38100">
                <a:solidFill>
                  <a:schemeClr val="tx1"/>
                </a:solidFill>
                <a:round/>
                <a:headEnd/>
                <a:tailEnd type="triangle" w="med" len="me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6" name="Group 16"/>
            <p:cNvGrpSpPr>
              <a:grpSpLocks/>
            </p:cNvGrpSpPr>
            <p:nvPr/>
          </p:nvGrpSpPr>
          <p:grpSpPr bwMode="auto">
            <a:xfrm>
              <a:off x="5562600" y="2422113"/>
              <a:ext cx="2974674" cy="1986551"/>
              <a:chOff x="3504" y="1215"/>
              <a:chExt cx="2250" cy="1612"/>
            </a:xfrm>
          </p:grpSpPr>
          <p:grpSp>
            <p:nvGrpSpPr>
              <p:cNvPr id="8268" name="Group 17"/>
              <p:cNvGrpSpPr>
                <a:grpSpLocks/>
              </p:cNvGrpSpPr>
              <p:nvPr/>
            </p:nvGrpSpPr>
            <p:grpSpPr bwMode="auto">
              <a:xfrm>
                <a:off x="4240" y="1215"/>
                <a:ext cx="1008" cy="968"/>
                <a:chOff x="4240" y="1215"/>
                <a:chExt cx="1008" cy="968"/>
              </a:xfrm>
            </p:grpSpPr>
            <p:grpSp>
              <p:nvGrpSpPr>
                <p:cNvPr id="8271" name="Group 18"/>
                <p:cNvGrpSpPr>
                  <a:grpSpLocks/>
                </p:cNvGrpSpPr>
                <p:nvPr/>
              </p:nvGrpSpPr>
              <p:grpSpPr bwMode="auto">
                <a:xfrm>
                  <a:off x="4272" y="1454"/>
                  <a:ext cx="280" cy="234"/>
                  <a:chOff x="920" y="1624"/>
                  <a:chExt cx="872" cy="728"/>
                </a:xfrm>
              </p:grpSpPr>
              <p:sp>
                <p:nvSpPr>
                  <p:cNvPr id="133139" name="Oval 19"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40" name="Oval 20"/>
                  <p:cNvSpPr>
                    <a:spLocks noChangeArrowheads="1"/>
                  </p:cNvSpPr>
                  <p:nvPr/>
                </p:nvSpPr>
                <p:spPr bwMode="auto">
                  <a:xfrm>
                    <a:off x="1175" y="1960"/>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72" name="Group 21"/>
                <p:cNvGrpSpPr>
                  <a:grpSpLocks/>
                </p:cNvGrpSpPr>
                <p:nvPr/>
              </p:nvGrpSpPr>
              <p:grpSpPr bwMode="auto">
                <a:xfrm rot="-828571">
                  <a:off x="4544" y="1622"/>
                  <a:ext cx="280" cy="234"/>
                  <a:chOff x="920" y="1624"/>
                  <a:chExt cx="872" cy="728"/>
                </a:xfrm>
              </p:grpSpPr>
              <p:sp>
                <p:nvSpPr>
                  <p:cNvPr id="133142" name="Oval 22"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43" name="Oval 23"/>
                  <p:cNvSpPr>
                    <a:spLocks noChangeArrowheads="1"/>
                  </p:cNvSpPr>
                  <p:nvPr/>
                </p:nvSpPr>
                <p:spPr bwMode="auto">
                  <a:xfrm>
                    <a:off x="1175" y="1959"/>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73" name="Group 24"/>
                <p:cNvGrpSpPr>
                  <a:grpSpLocks/>
                </p:cNvGrpSpPr>
                <p:nvPr/>
              </p:nvGrpSpPr>
              <p:grpSpPr bwMode="auto">
                <a:xfrm rot="1198108">
                  <a:off x="4768" y="1566"/>
                  <a:ext cx="280" cy="234"/>
                  <a:chOff x="920" y="1624"/>
                  <a:chExt cx="872" cy="728"/>
                </a:xfrm>
              </p:grpSpPr>
              <p:sp>
                <p:nvSpPr>
                  <p:cNvPr id="133145" name="Oval 25"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46" name="Oval 26"/>
                  <p:cNvSpPr>
                    <a:spLocks noChangeArrowheads="1"/>
                  </p:cNvSpPr>
                  <p:nvPr/>
                </p:nvSpPr>
                <p:spPr bwMode="auto">
                  <a:xfrm>
                    <a:off x="1173" y="1955"/>
                    <a:ext cx="221"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74" name="Group 27"/>
                <p:cNvGrpSpPr>
                  <a:grpSpLocks/>
                </p:cNvGrpSpPr>
                <p:nvPr/>
              </p:nvGrpSpPr>
              <p:grpSpPr bwMode="auto">
                <a:xfrm rot="3170461">
                  <a:off x="4592" y="1238"/>
                  <a:ext cx="280" cy="234"/>
                  <a:chOff x="920" y="1624"/>
                  <a:chExt cx="872" cy="728"/>
                </a:xfrm>
              </p:grpSpPr>
              <p:sp>
                <p:nvSpPr>
                  <p:cNvPr id="133148" name="Oval 28"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49" name="Oval 29"/>
                  <p:cNvSpPr>
                    <a:spLocks noChangeArrowheads="1"/>
                  </p:cNvSpPr>
                  <p:nvPr/>
                </p:nvSpPr>
                <p:spPr bwMode="auto">
                  <a:xfrm>
                    <a:off x="1169" y="1960"/>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75" name="Group 30"/>
                <p:cNvGrpSpPr>
                  <a:grpSpLocks/>
                </p:cNvGrpSpPr>
                <p:nvPr/>
              </p:nvGrpSpPr>
              <p:grpSpPr bwMode="auto">
                <a:xfrm rot="18429539" flipH="1">
                  <a:off x="4695" y="1807"/>
                  <a:ext cx="280" cy="234"/>
                  <a:chOff x="920" y="1624"/>
                  <a:chExt cx="872" cy="728"/>
                </a:xfrm>
              </p:grpSpPr>
              <p:sp>
                <p:nvSpPr>
                  <p:cNvPr id="133151" name="Oval 31"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52" name="Oval 32"/>
                  <p:cNvSpPr>
                    <a:spLocks noChangeArrowheads="1"/>
                  </p:cNvSpPr>
                  <p:nvPr/>
                </p:nvSpPr>
                <p:spPr bwMode="auto">
                  <a:xfrm>
                    <a:off x="1175" y="1957"/>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76" name="Group 33"/>
                <p:cNvGrpSpPr>
                  <a:grpSpLocks/>
                </p:cNvGrpSpPr>
                <p:nvPr/>
              </p:nvGrpSpPr>
              <p:grpSpPr bwMode="auto">
                <a:xfrm>
                  <a:off x="4912" y="1694"/>
                  <a:ext cx="280" cy="234"/>
                  <a:chOff x="920" y="1624"/>
                  <a:chExt cx="872" cy="728"/>
                </a:xfrm>
              </p:grpSpPr>
              <p:sp>
                <p:nvSpPr>
                  <p:cNvPr id="133154" name="Oval 34"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55" name="Oval 35"/>
                  <p:cNvSpPr>
                    <a:spLocks noChangeArrowheads="1"/>
                  </p:cNvSpPr>
                  <p:nvPr/>
                </p:nvSpPr>
                <p:spPr bwMode="auto">
                  <a:xfrm>
                    <a:off x="1175" y="1960"/>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77" name="Group 36"/>
                <p:cNvGrpSpPr>
                  <a:grpSpLocks/>
                </p:cNvGrpSpPr>
                <p:nvPr/>
              </p:nvGrpSpPr>
              <p:grpSpPr bwMode="auto">
                <a:xfrm rot="-828571">
                  <a:off x="4352" y="1294"/>
                  <a:ext cx="280" cy="234"/>
                  <a:chOff x="920" y="1624"/>
                  <a:chExt cx="872" cy="728"/>
                </a:xfrm>
              </p:grpSpPr>
              <p:sp>
                <p:nvSpPr>
                  <p:cNvPr id="133157" name="Oval 37"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58" name="Oval 38"/>
                  <p:cNvSpPr>
                    <a:spLocks noChangeArrowheads="1"/>
                  </p:cNvSpPr>
                  <p:nvPr/>
                </p:nvSpPr>
                <p:spPr bwMode="auto">
                  <a:xfrm>
                    <a:off x="1175" y="1959"/>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78" name="Group 39"/>
                <p:cNvGrpSpPr>
                  <a:grpSpLocks/>
                </p:cNvGrpSpPr>
                <p:nvPr/>
              </p:nvGrpSpPr>
              <p:grpSpPr bwMode="auto">
                <a:xfrm rot="1198108">
                  <a:off x="4240" y="1662"/>
                  <a:ext cx="280" cy="234"/>
                  <a:chOff x="920" y="1624"/>
                  <a:chExt cx="872" cy="728"/>
                </a:xfrm>
              </p:grpSpPr>
              <p:sp>
                <p:nvSpPr>
                  <p:cNvPr id="133160" name="Oval 40"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61" name="Oval 41"/>
                  <p:cNvSpPr>
                    <a:spLocks noChangeArrowheads="1"/>
                  </p:cNvSpPr>
                  <p:nvPr/>
                </p:nvSpPr>
                <p:spPr bwMode="auto">
                  <a:xfrm>
                    <a:off x="1173" y="1955"/>
                    <a:ext cx="221"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79" name="Group 42"/>
                <p:cNvGrpSpPr>
                  <a:grpSpLocks/>
                </p:cNvGrpSpPr>
                <p:nvPr/>
              </p:nvGrpSpPr>
              <p:grpSpPr bwMode="auto">
                <a:xfrm rot="3170461">
                  <a:off x="4392" y="1926"/>
                  <a:ext cx="280" cy="234"/>
                  <a:chOff x="920" y="1624"/>
                  <a:chExt cx="872" cy="728"/>
                </a:xfrm>
              </p:grpSpPr>
              <p:sp>
                <p:nvSpPr>
                  <p:cNvPr id="133163" name="Oval 43"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64" name="Oval 44"/>
                  <p:cNvSpPr>
                    <a:spLocks noChangeArrowheads="1"/>
                  </p:cNvSpPr>
                  <p:nvPr/>
                </p:nvSpPr>
                <p:spPr bwMode="auto">
                  <a:xfrm>
                    <a:off x="1169" y="1960"/>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80" name="Group 45"/>
                <p:cNvGrpSpPr>
                  <a:grpSpLocks/>
                </p:cNvGrpSpPr>
                <p:nvPr/>
              </p:nvGrpSpPr>
              <p:grpSpPr bwMode="auto">
                <a:xfrm rot="18429539" flipH="1">
                  <a:off x="4887" y="1351"/>
                  <a:ext cx="280" cy="234"/>
                  <a:chOff x="920" y="1624"/>
                  <a:chExt cx="872" cy="728"/>
                </a:xfrm>
              </p:grpSpPr>
              <p:sp>
                <p:nvSpPr>
                  <p:cNvPr id="133166" name="Oval 46"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67" name="Oval 47"/>
                  <p:cNvSpPr>
                    <a:spLocks noChangeArrowheads="1"/>
                  </p:cNvSpPr>
                  <p:nvPr/>
                </p:nvSpPr>
                <p:spPr bwMode="auto">
                  <a:xfrm>
                    <a:off x="1175" y="1957"/>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81" name="Group 48"/>
                <p:cNvGrpSpPr>
                  <a:grpSpLocks/>
                </p:cNvGrpSpPr>
                <p:nvPr/>
              </p:nvGrpSpPr>
              <p:grpSpPr bwMode="auto">
                <a:xfrm>
                  <a:off x="4400" y="1486"/>
                  <a:ext cx="280" cy="234"/>
                  <a:chOff x="920" y="1624"/>
                  <a:chExt cx="872" cy="728"/>
                </a:xfrm>
              </p:grpSpPr>
              <p:sp>
                <p:nvSpPr>
                  <p:cNvPr id="133169" name="Oval 49"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70" name="Oval 50"/>
                  <p:cNvSpPr>
                    <a:spLocks noChangeArrowheads="1"/>
                  </p:cNvSpPr>
                  <p:nvPr/>
                </p:nvSpPr>
                <p:spPr bwMode="auto">
                  <a:xfrm>
                    <a:off x="1175" y="1960"/>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82" name="Group 51"/>
                <p:cNvGrpSpPr>
                  <a:grpSpLocks/>
                </p:cNvGrpSpPr>
                <p:nvPr/>
              </p:nvGrpSpPr>
              <p:grpSpPr bwMode="auto">
                <a:xfrm rot="-828571">
                  <a:off x="4592" y="1718"/>
                  <a:ext cx="280" cy="234"/>
                  <a:chOff x="920" y="1624"/>
                  <a:chExt cx="872" cy="728"/>
                </a:xfrm>
              </p:grpSpPr>
              <p:sp>
                <p:nvSpPr>
                  <p:cNvPr id="133172" name="Oval 52"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73" name="Oval 53"/>
                  <p:cNvSpPr>
                    <a:spLocks noChangeArrowheads="1"/>
                  </p:cNvSpPr>
                  <p:nvPr/>
                </p:nvSpPr>
                <p:spPr bwMode="auto">
                  <a:xfrm>
                    <a:off x="1175" y="1959"/>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83" name="Group 54"/>
                <p:cNvGrpSpPr>
                  <a:grpSpLocks/>
                </p:cNvGrpSpPr>
                <p:nvPr/>
              </p:nvGrpSpPr>
              <p:grpSpPr bwMode="auto">
                <a:xfrm rot="1198108">
                  <a:off x="4968" y="1510"/>
                  <a:ext cx="280" cy="234"/>
                  <a:chOff x="920" y="1624"/>
                  <a:chExt cx="872" cy="728"/>
                </a:xfrm>
              </p:grpSpPr>
              <p:sp>
                <p:nvSpPr>
                  <p:cNvPr id="133175" name="Oval 55"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76" name="Oval 56"/>
                  <p:cNvSpPr>
                    <a:spLocks noChangeArrowheads="1"/>
                  </p:cNvSpPr>
                  <p:nvPr/>
                </p:nvSpPr>
                <p:spPr bwMode="auto">
                  <a:xfrm>
                    <a:off x="1173" y="1955"/>
                    <a:ext cx="221"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84" name="Group 57"/>
                <p:cNvGrpSpPr>
                  <a:grpSpLocks/>
                </p:cNvGrpSpPr>
                <p:nvPr/>
              </p:nvGrpSpPr>
              <p:grpSpPr bwMode="auto">
                <a:xfrm rot="3170461">
                  <a:off x="4640" y="1398"/>
                  <a:ext cx="280" cy="234"/>
                  <a:chOff x="920" y="1624"/>
                  <a:chExt cx="872" cy="728"/>
                </a:xfrm>
              </p:grpSpPr>
              <p:sp>
                <p:nvSpPr>
                  <p:cNvPr id="133178" name="Oval 58"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79" name="Oval 59"/>
                  <p:cNvSpPr>
                    <a:spLocks noChangeArrowheads="1"/>
                  </p:cNvSpPr>
                  <p:nvPr/>
                </p:nvSpPr>
                <p:spPr bwMode="auto">
                  <a:xfrm>
                    <a:off x="1169" y="1960"/>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85" name="Group 60"/>
                <p:cNvGrpSpPr>
                  <a:grpSpLocks/>
                </p:cNvGrpSpPr>
                <p:nvPr/>
              </p:nvGrpSpPr>
              <p:grpSpPr bwMode="auto">
                <a:xfrm rot="18429539" flipH="1">
                  <a:off x="4783" y="1879"/>
                  <a:ext cx="280" cy="234"/>
                  <a:chOff x="920" y="1624"/>
                  <a:chExt cx="872" cy="728"/>
                </a:xfrm>
              </p:grpSpPr>
              <p:sp>
                <p:nvSpPr>
                  <p:cNvPr id="133181" name="Oval 61"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82" name="Oval 62"/>
                  <p:cNvSpPr>
                    <a:spLocks noChangeArrowheads="1"/>
                  </p:cNvSpPr>
                  <p:nvPr/>
                </p:nvSpPr>
                <p:spPr bwMode="auto">
                  <a:xfrm>
                    <a:off x="1175" y="1957"/>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86" name="Group 63"/>
                <p:cNvGrpSpPr>
                  <a:grpSpLocks/>
                </p:cNvGrpSpPr>
                <p:nvPr/>
              </p:nvGrpSpPr>
              <p:grpSpPr bwMode="auto">
                <a:xfrm>
                  <a:off x="4952" y="1718"/>
                  <a:ext cx="280" cy="234"/>
                  <a:chOff x="920" y="1624"/>
                  <a:chExt cx="872" cy="728"/>
                </a:xfrm>
              </p:grpSpPr>
              <p:sp>
                <p:nvSpPr>
                  <p:cNvPr id="133184" name="Oval 64"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85" name="Oval 65"/>
                  <p:cNvSpPr>
                    <a:spLocks noChangeArrowheads="1"/>
                  </p:cNvSpPr>
                  <p:nvPr/>
                </p:nvSpPr>
                <p:spPr bwMode="auto">
                  <a:xfrm>
                    <a:off x="1175" y="1960"/>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87" name="Group 66"/>
                <p:cNvGrpSpPr>
                  <a:grpSpLocks/>
                </p:cNvGrpSpPr>
                <p:nvPr/>
              </p:nvGrpSpPr>
              <p:grpSpPr bwMode="auto">
                <a:xfrm rot="-828571">
                  <a:off x="4432" y="1334"/>
                  <a:ext cx="280" cy="234"/>
                  <a:chOff x="920" y="1624"/>
                  <a:chExt cx="872" cy="728"/>
                </a:xfrm>
              </p:grpSpPr>
              <p:sp>
                <p:nvSpPr>
                  <p:cNvPr id="133187" name="Oval 67"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88" name="Oval 68"/>
                  <p:cNvSpPr>
                    <a:spLocks noChangeArrowheads="1"/>
                  </p:cNvSpPr>
                  <p:nvPr/>
                </p:nvSpPr>
                <p:spPr bwMode="auto">
                  <a:xfrm>
                    <a:off x="1175" y="1959"/>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88" name="Group 69"/>
                <p:cNvGrpSpPr>
                  <a:grpSpLocks/>
                </p:cNvGrpSpPr>
                <p:nvPr/>
              </p:nvGrpSpPr>
              <p:grpSpPr bwMode="auto">
                <a:xfrm rot="1198108">
                  <a:off x="4344" y="1750"/>
                  <a:ext cx="280" cy="234"/>
                  <a:chOff x="920" y="1624"/>
                  <a:chExt cx="872" cy="728"/>
                </a:xfrm>
              </p:grpSpPr>
              <p:sp>
                <p:nvSpPr>
                  <p:cNvPr id="133190" name="Oval 70"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91" name="Oval 71"/>
                  <p:cNvSpPr>
                    <a:spLocks noChangeArrowheads="1"/>
                  </p:cNvSpPr>
                  <p:nvPr/>
                </p:nvSpPr>
                <p:spPr bwMode="auto">
                  <a:xfrm>
                    <a:off x="1173" y="1955"/>
                    <a:ext cx="221"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89" name="Group 72"/>
                <p:cNvGrpSpPr>
                  <a:grpSpLocks/>
                </p:cNvGrpSpPr>
                <p:nvPr/>
              </p:nvGrpSpPr>
              <p:grpSpPr bwMode="auto">
                <a:xfrm rot="3170461">
                  <a:off x="4544" y="1926"/>
                  <a:ext cx="280" cy="234"/>
                  <a:chOff x="920" y="1624"/>
                  <a:chExt cx="872" cy="728"/>
                </a:xfrm>
              </p:grpSpPr>
              <p:sp>
                <p:nvSpPr>
                  <p:cNvPr id="133193" name="Oval 73"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94" name="Oval 74"/>
                  <p:cNvSpPr>
                    <a:spLocks noChangeArrowheads="1"/>
                  </p:cNvSpPr>
                  <p:nvPr/>
                </p:nvSpPr>
                <p:spPr bwMode="auto">
                  <a:xfrm>
                    <a:off x="1169" y="1960"/>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90" name="Group 75"/>
                <p:cNvGrpSpPr>
                  <a:grpSpLocks/>
                </p:cNvGrpSpPr>
                <p:nvPr/>
              </p:nvGrpSpPr>
              <p:grpSpPr bwMode="auto">
                <a:xfrm rot="18429539" flipH="1">
                  <a:off x="4735" y="1263"/>
                  <a:ext cx="280" cy="234"/>
                  <a:chOff x="920" y="1624"/>
                  <a:chExt cx="872" cy="728"/>
                </a:xfrm>
              </p:grpSpPr>
              <p:sp>
                <p:nvSpPr>
                  <p:cNvPr id="133196" name="Oval 76" descr="Pink tissue paper"/>
                  <p:cNvSpPr>
                    <a:spLocks noChangeArrowheads="1"/>
                  </p:cNvSpPr>
                  <p:nvPr/>
                </p:nvSpPr>
                <p:spPr bwMode="auto">
                  <a:xfrm>
                    <a:off x="920" y="1624"/>
                    <a:ext cx="872" cy="72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197" name="Oval 77"/>
                  <p:cNvSpPr>
                    <a:spLocks noChangeArrowheads="1"/>
                  </p:cNvSpPr>
                  <p:nvPr/>
                </p:nvSpPr>
                <p:spPr bwMode="auto">
                  <a:xfrm>
                    <a:off x="1175" y="1957"/>
                    <a:ext cx="224" cy="224"/>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sp>
            <p:nvSpPr>
              <p:cNvPr id="8269" name="Text Box 78"/>
              <p:cNvSpPr txBox="1">
                <a:spLocks noChangeArrowheads="1"/>
              </p:cNvSpPr>
              <p:nvPr/>
            </p:nvSpPr>
            <p:spPr bwMode="auto">
              <a:xfrm>
                <a:off x="3617" y="2132"/>
                <a:ext cx="2137" cy="695"/>
              </a:xfrm>
              <a:prstGeom prst="rect">
                <a:avLst/>
              </a:prstGeom>
              <a:noFill/>
              <a:ln>
                <a:noFill/>
              </a:ln>
              <a:effectLst>
                <a:outerShdw dist="35921" dir="27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lnSpc>
                    <a:spcPct val="90000"/>
                  </a:lnSpc>
                </a:pPr>
                <a:r>
                  <a:rPr lang="en-US" sz="1800" dirty="0">
                    <a:solidFill>
                      <a:schemeClr val="tx1"/>
                    </a:solidFill>
                    <a:latin typeface="Tahoma" pitchFamily="34" charset="0"/>
                  </a:rPr>
                  <a:t>3-4</a:t>
                </a:r>
                <a:r>
                  <a:rPr lang="tr-TR" sz="1800" dirty="0">
                    <a:solidFill>
                      <a:schemeClr val="tx1"/>
                    </a:solidFill>
                    <a:latin typeface="Tahoma" pitchFamily="34" charset="0"/>
                  </a:rPr>
                  <a:t>.Gün</a:t>
                </a:r>
                <a:endParaRPr lang="en-US" sz="1800" dirty="0">
                  <a:solidFill>
                    <a:schemeClr val="tx1"/>
                  </a:solidFill>
                  <a:latin typeface="Tahoma" pitchFamily="34" charset="0"/>
                </a:endParaRPr>
              </a:p>
              <a:p>
                <a:pPr eaLnBrk="1" hangingPunct="1">
                  <a:lnSpc>
                    <a:spcPct val="90000"/>
                  </a:lnSpc>
                </a:pPr>
                <a:r>
                  <a:rPr lang="tr-TR" sz="1800" dirty="0">
                    <a:solidFill>
                      <a:schemeClr val="tx1"/>
                    </a:solidFill>
                    <a:latin typeface="Tahoma" pitchFamily="34" charset="0"/>
                  </a:rPr>
                  <a:t>Çoklu hücreli </a:t>
                </a:r>
                <a:r>
                  <a:rPr lang="en-US" sz="1800" dirty="0">
                    <a:solidFill>
                      <a:schemeClr val="tx1"/>
                    </a:solidFill>
                    <a:latin typeface="Tahoma" pitchFamily="34" charset="0"/>
                  </a:rPr>
                  <a:t>embryo</a:t>
                </a:r>
              </a:p>
            </p:txBody>
          </p:sp>
          <p:sp>
            <p:nvSpPr>
              <p:cNvPr id="133199" name="Line 79"/>
              <p:cNvSpPr>
                <a:spLocks noChangeShapeType="1"/>
              </p:cNvSpPr>
              <p:nvPr/>
            </p:nvSpPr>
            <p:spPr bwMode="auto">
              <a:xfrm>
                <a:off x="3504" y="1448"/>
                <a:ext cx="608" cy="216"/>
              </a:xfrm>
              <a:prstGeom prst="line">
                <a:avLst/>
              </a:prstGeom>
              <a:noFill/>
              <a:ln w="38100">
                <a:solidFill>
                  <a:schemeClr val="tx1"/>
                </a:solidFill>
                <a:round/>
                <a:headEnd/>
                <a:tailEnd type="triangle" w="med" len="me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28" name="Group 80"/>
            <p:cNvGrpSpPr>
              <a:grpSpLocks/>
            </p:cNvGrpSpPr>
            <p:nvPr/>
          </p:nvGrpSpPr>
          <p:grpSpPr bwMode="auto">
            <a:xfrm>
              <a:off x="5087939" y="4670424"/>
              <a:ext cx="2349448" cy="2082275"/>
              <a:chOff x="3205" y="2536"/>
              <a:chExt cx="1902" cy="1788"/>
            </a:xfrm>
          </p:grpSpPr>
          <p:grpSp>
            <p:nvGrpSpPr>
              <p:cNvPr id="8228" name="Group 81"/>
              <p:cNvGrpSpPr>
                <a:grpSpLocks/>
              </p:cNvGrpSpPr>
              <p:nvPr/>
            </p:nvGrpSpPr>
            <p:grpSpPr bwMode="auto">
              <a:xfrm>
                <a:off x="3205" y="2668"/>
                <a:ext cx="1091" cy="1123"/>
                <a:chOff x="3205" y="2616"/>
                <a:chExt cx="1091" cy="1123"/>
              </a:xfrm>
            </p:grpSpPr>
            <p:sp>
              <p:nvSpPr>
                <p:cNvPr id="133202" name="Freeform 82" descr="Pink tissue paper"/>
                <p:cNvSpPr>
                  <a:spLocks/>
                </p:cNvSpPr>
                <p:nvPr/>
              </p:nvSpPr>
              <p:spPr bwMode="auto">
                <a:xfrm>
                  <a:off x="3205" y="2616"/>
                  <a:ext cx="1091" cy="1109"/>
                </a:xfrm>
                <a:custGeom>
                  <a:avLst/>
                  <a:gdLst/>
                  <a:ahLst/>
                  <a:cxnLst>
                    <a:cxn ang="0">
                      <a:pos x="371" y="96"/>
                    </a:cxn>
                    <a:cxn ang="0">
                      <a:pos x="427" y="64"/>
                    </a:cxn>
                    <a:cxn ang="0">
                      <a:pos x="499" y="8"/>
                    </a:cxn>
                    <a:cxn ang="0">
                      <a:pos x="619" y="16"/>
                    </a:cxn>
                    <a:cxn ang="0">
                      <a:pos x="667" y="104"/>
                    </a:cxn>
                    <a:cxn ang="0">
                      <a:pos x="771" y="152"/>
                    </a:cxn>
                    <a:cxn ang="0">
                      <a:pos x="875" y="128"/>
                    </a:cxn>
                    <a:cxn ang="0">
                      <a:pos x="971" y="216"/>
                    </a:cxn>
                    <a:cxn ang="0">
                      <a:pos x="1003" y="352"/>
                    </a:cxn>
                    <a:cxn ang="0">
                      <a:pos x="1019" y="408"/>
                    </a:cxn>
                    <a:cxn ang="0">
                      <a:pos x="1083" y="512"/>
                    </a:cxn>
                    <a:cxn ang="0">
                      <a:pos x="1067" y="616"/>
                    </a:cxn>
                    <a:cxn ang="0">
                      <a:pos x="995" y="688"/>
                    </a:cxn>
                    <a:cxn ang="0">
                      <a:pos x="995" y="776"/>
                    </a:cxn>
                    <a:cxn ang="0">
                      <a:pos x="1011" y="880"/>
                    </a:cxn>
                    <a:cxn ang="0">
                      <a:pos x="859" y="944"/>
                    </a:cxn>
                    <a:cxn ang="0">
                      <a:pos x="843" y="992"/>
                    </a:cxn>
                    <a:cxn ang="0">
                      <a:pos x="747" y="1032"/>
                    </a:cxn>
                    <a:cxn ang="0">
                      <a:pos x="659" y="1096"/>
                    </a:cxn>
                    <a:cxn ang="0">
                      <a:pos x="483" y="1104"/>
                    </a:cxn>
                    <a:cxn ang="0">
                      <a:pos x="315" y="1064"/>
                    </a:cxn>
                    <a:cxn ang="0">
                      <a:pos x="195" y="936"/>
                    </a:cxn>
                    <a:cxn ang="0">
                      <a:pos x="123" y="816"/>
                    </a:cxn>
                    <a:cxn ang="0">
                      <a:pos x="131" y="712"/>
                    </a:cxn>
                    <a:cxn ang="0">
                      <a:pos x="91" y="616"/>
                    </a:cxn>
                    <a:cxn ang="0">
                      <a:pos x="11" y="560"/>
                    </a:cxn>
                    <a:cxn ang="0">
                      <a:pos x="27" y="400"/>
                    </a:cxn>
                    <a:cxn ang="0">
                      <a:pos x="123" y="312"/>
                    </a:cxn>
                    <a:cxn ang="0">
                      <a:pos x="155" y="160"/>
                    </a:cxn>
                    <a:cxn ang="0">
                      <a:pos x="227" y="88"/>
                    </a:cxn>
                    <a:cxn ang="0">
                      <a:pos x="371" y="96"/>
                    </a:cxn>
                  </a:cxnLst>
                  <a:rect l="0" t="0" r="r" b="b"/>
                  <a:pathLst>
                    <a:path w="1091" h="1109">
                      <a:moveTo>
                        <a:pt x="371" y="96"/>
                      </a:moveTo>
                      <a:cubicBezTo>
                        <a:pt x="404" y="92"/>
                        <a:pt x="406" y="79"/>
                        <a:pt x="427" y="64"/>
                      </a:cubicBezTo>
                      <a:cubicBezTo>
                        <a:pt x="448" y="49"/>
                        <a:pt x="467" y="16"/>
                        <a:pt x="499" y="8"/>
                      </a:cubicBezTo>
                      <a:cubicBezTo>
                        <a:pt x="531" y="0"/>
                        <a:pt x="591" y="0"/>
                        <a:pt x="619" y="16"/>
                      </a:cubicBezTo>
                      <a:cubicBezTo>
                        <a:pt x="647" y="32"/>
                        <a:pt x="642" y="81"/>
                        <a:pt x="667" y="104"/>
                      </a:cubicBezTo>
                      <a:cubicBezTo>
                        <a:pt x="692" y="127"/>
                        <a:pt x="736" y="148"/>
                        <a:pt x="771" y="152"/>
                      </a:cubicBezTo>
                      <a:cubicBezTo>
                        <a:pt x="806" y="156"/>
                        <a:pt x="842" y="117"/>
                        <a:pt x="875" y="128"/>
                      </a:cubicBezTo>
                      <a:cubicBezTo>
                        <a:pt x="908" y="139"/>
                        <a:pt x="950" y="179"/>
                        <a:pt x="971" y="216"/>
                      </a:cubicBezTo>
                      <a:cubicBezTo>
                        <a:pt x="992" y="253"/>
                        <a:pt x="995" y="320"/>
                        <a:pt x="1003" y="352"/>
                      </a:cubicBezTo>
                      <a:cubicBezTo>
                        <a:pt x="1011" y="384"/>
                        <a:pt x="1006" y="381"/>
                        <a:pt x="1019" y="408"/>
                      </a:cubicBezTo>
                      <a:cubicBezTo>
                        <a:pt x="1032" y="435"/>
                        <a:pt x="1075" y="477"/>
                        <a:pt x="1083" y="512"/>
                      </a:cubicBezTo>
                      <a:cubicBezTo>
                        <a:pt x="1091" y="547"/>
                        <a:pt x="1082" y="587"/>
                        <a:pt x="1067" y="616"/>
                      </a:cubicBezTo>
                      <a:cubicBezTo>
                        <a:pt x="1052" y="645"/>
                        <a:pt x="1007" y="661"/>
                        <a:pt x="995" y="688"/>
                      </a:cubicBezTo>
                      <a:cubicBezTo>
                        <a:pt x="983" y="715"/>
                        <a:pt x="992" y="744"/>
                        <a:pt x="995" y="776"/>
                      </a:cubicBezTo>
                      <a:cubicBezTo>
                        <a:pt x="998" y="808"/>
                        <a:pt x="1034" y="852"/>
                        <a:pt x="1011" y="880"/>
                      </a:cubicBezTo>
                      <a:cubicBezTo>
                        <a:pt x="988" y="908"/>
                        <a:pt x="887" y="925"/>
                        <a:pt x="859" y="944"/>
                      </a:cubicBezTo>
                      <a:cubicBezTo>
                        <a:pt x="831" y="963"/>
                        <a:pt x="862" y="977"/>
                        <a:pt x="843" y="992"/>
                      </a:cubicBezTo>
                      <a:cubicBezTo>
                        <a:pt x="824" y="1007"/>
                        <a:pt x="778" y="1015"/>
                        <a:pt x="747" y="1032"/>
                      </a:cubicBezTo>
                      <a:cubicBezTo>
                        <a:pt x="716" y="1049"/>
                        <a:pt x="703" y="1084"/>
                        <a:pt x="659" y="1096"/>
                      </a:cubicBezTo>
                      <a:cubicBezTo>
                        <a:pt x="615" y="1108"/>
                        <a:pt x="540" y="1109"/>
                        <a:pt x="483" y="1104"/>
                      </a:cubicBezTo>
                      <a:cubicBezTo>
                        <a:pt x="426" y="1099"/>
                        <a:pt x="363" y="1092"/>
                        <a:pt x="315" y="1064"/>
                      </a:cubicBezTo>
                      <a:cubicBezTo>
                        <a:pt x="267" y="1036"/>
                        <a:pt x="227" y="977"/>
                        <a:pt x="195" y="936"/>
                      </a:cubicBezTo>
                      <a:cubicBezTo>
                        <a:pt x="163" y="895"/>
                        <a:pt x="134" y="853"/>
                        <a:pt x="123" y="816"/>
                      </a:cubicBezTo>
                      <a:cubicBezTo>
                        <a:pt x="112" y="779"/>
                        <a:pt x="136" y="745"/>
                        <a:pt x="131" y="712"/>
                      </a:cubicBezTo>
                      <a:cubicBezTo>
                        <a:pt x="126" y="679"/>
                        <a:pt x="111" y="641"/>
                        <a:pt x="91" y="616"/>
                      </a:cubicBezTo>
                      <a:cubicBezTo>
                        <a:pt x="71" y="591"/>
                        <a:pt x="22" y="596"/>
                        <a:pt x="11" y="560"/>
                      </a:cubicBezTo>
                      <a:cubicBezTo>
                        <a:pt x="0" y="524"/>
                        <a:pt x="8" y="441"/>
                        <a:pt x="27" y="400"/>
                      </a:cubicBezTo>
                      <a:cubicBezTo>
                        <a:pt x="46" y="359"/>
                        <a:pt x="102" y="352"/>
                        <a:pt x="123" y="312"/>
                      </a:cubicBezTo>
                      <a:cubicBezTo>
                        <a:pt x="144" y="272"/>
                        <a:pt x="138" y="197"/>
                        <a:pt x="155" y="160"/>
                      </a:cubicBezTo>
                      <a:cubicBezTo>
                        <a:pt x="172" y="123"/>
                        <a:pt x="189" y="99"/>
                        <a:pt x="227" y="88"/>
                      </a:cubicBezTo>
                      <a:cubicBezTo>
                        <a:pt x="265" y="77"/>
                        <a:pt x="338" y="100"/>
                        <a:pt x="371" y="96"/>
                      </a:cubicBezTo>
                      <a:close/>
                    </a:path>
                  </a:pathLst>
                </a:custGeom>
                <a:blipFill dpi="0" rotWithShape="0">
                  <a:blip r:embed="rId3" cstate="print"/>
                  <a:srcRect/>
                  <a:tile tx="0" ty="0" sx="100000" sy="100000" flip="none" algn="tl"/>
                </a:blipFill>
                <a:ln w="38100"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03" name="Freeform 83"/>
                <p:cNvSpPr>
                  <a:spLocks/>
                </p:cNvSpPr>
                <p:nvPr/>
              </p:nvSpPr>
              <p:spPr bwMode="auto">
                <a:xfrm>
                  <a:off x="3323" y="2751"/>
                  <a:ext cx="862" cy="722"/>
                </a:xfrm>
                <a:custGeom>
                  <a:avLst/>
                  <a:gdLst/>
                  <a:ahLst/>
                  <a:cxnLst>
                    <a:cxn ang="0">
                      <a:pos x="413" y="41"/>
                    </a:cxn>
                    <a:cxn ang="0">
                      <a:pos x="485" y="25"/>
                    </a:cxn>
                    <a:cxn ang="0">
                      <a:pos x="589" y="33"/>
                    </a:cxn>
                    <a:cxn ang="0">
                      <a:pos x="677" y="97"/>
                    </a:cxn>
                    <a:cxn ang="0">
                      <a:pos x="725" y="177"/>
                    </a:cxn>
                    <a:cxn ang="0">
                      <a:pos x="829" y="233"/>
                    </a:cxn>
                    <a:cxn ang="0">
                      <a:pos x="837" y="345"/>
                    </a:cxn>
                    <a:cxn ang="0">
                      <a:pos x="845" y="473"/>
                    </a:cxn>
                    <a:cxn ang="0">
                      <a:pos x="845" y="585"/>
                    </a:cxn>
                    <a:cxn ang="0">
                      <a:pos x="741" y="681"/>
                    </a:cxn>
                    <a:cxn ang="0">
                      <a:pos x="701" y="721"/>
                    </a:cxn>
                    <a:cxn ang="0">
                      <a:pos x="613" y="689"/>
                    </a:cxn>
                    <a:cxn ang="0">
                      <a:pos x="557" y="593"/>
                    </a:cxn>
                    <a:cxn ang="0">
                      <a:pos x="477" y="569"/>
                    </a:cxn>
                    <a:cxn ang="0">
                      <a:pos x="421" y="577"/>
                    </a:cxn>
                    <a:cxn ang="0">
                      <a:pos x="373" y="553"/>
                    </a:cxn>
                    <a:cxn ang="0">
                      <a:pos x="285" y="593"/>
                    </a:cxn>
                    <a:cxn ang="0">
                      <a:pos x="237" y="617"/>
                    </a:cxn>
                    <a:cxn ang="0">
                      <a:pos x="165" y="713"/>
                    </a:cxn>
                    <a:cxn ang="0">
                      <a:pos x="141" y="665"/>
                    </a:cxn>
                    <a:cxn ang="0">
                      <a:pos x="149" y="617"/>
                    </a:cxn>
                    <a:cxn ang="0">
                      <a:pos x="117" y="569"/>
                    </a:cxn>
                    <a:cxn ang="0">
                      <a:pos x="61" y="521"/>
                    </a:cxn>
                    <a:cxn ang="0">
                      <a:pos x="69" y="465"/>
                    </a:cxn>
                    <a:cxn ang="0">
                      <a:pos x="77" y="369"/>
                    </a:cxn>
                    <a:cxn ang="0">
                      <a:pos x="21" y="265"/>
                    </a:cxn>
                    <a:cxn ang="0">
                      <a:pos x="13" y="185"/>
                    </a:cxn>
                    <a:cxn ang="0">
                      <a:pos x="101" y="153"/>
                    </a:cxn>
                    <a:cxn ang="0">
                      <a:pos x="189" y="113"/>
                    </a:cxn>
                    <a:cxn ang="0">
                      <a:pos x="245" y="17"/>
                    </a:cxn>
                    <a:cxn ang="0">
                      <a:pos x="309" y="9"/>
                    </a:cxn>
                    <a:cxn ang="0">
                      <a:pos x="413" y="41"/>
                    </a:cxn>
                  </a:cxnLst>
                  <a:rect l="0" t="0" r="r" b="b"/>
                  <a:pathLst>
                    <a:path w="862" h="722">
                      <a:moveTo>
                        <a:pt x="413" y="41"/>
                      </a:moveTo>
                      <a:cubicBezTo>
                        <a:pt x="442" y="44"/>
                        <a:pt x="456" y="26"/>
                        <a:pt x="485" y="25"/>
                      </a:cubicBezTo>
                      <a:cubicBezTo>
                        <a:pt x="514" y="24"/>
                        <a:pt x="557" y="21"/>
                        <a:pt x="589" y="33"/>
                      </a:cubicBezTo>
                      <a:cubicBezTo>
                        <a:pt x="621" y="45"/>
                        <a:pt x="654" y="73"/>
                        <a:pt x="677" y="97"/>
                      </a:cubicBezTo>
                      <a:cubicBezTo>
                        <a:pt x="700" y="121"/>
                        <a:pt x="700" y="154"/>
                        <a:pt x="725" y="177"/>
                      </a:cubicBezTo>
                      <a:cubicBezTo>
                        <a:pt x="750" y="200"/>
                        <a:pt x="810" y="205"/>
                        <a:pt x="829" y="233"/>
                      </a:cubicBezTo>
                      <a:cubicBezTo>
                        <a:pt x="848" y="261"/>
                        <a:pt x="834" y="305"/>
                        <a:pt x="837" y="345"/>
                      </a:cubicBezTo>
                      <a:cubicBezTo>
                        <a:pt x="840" y="385"/>
                        <a:pt x="844" y="433"/>
                        <a:pt x="845" y="473"/>
                      </a:cubicBezTo>
                      <a:cubicBezTo>
                        <a:pt x="846" y="513"/>
                        <a:pt x="862" y="550"/>
                        <a:pt x="845" y="585"/>
                      </a:cubicBezTo>
                      <a:cubicBezTo>
                        <a:pt x="828" y="620"/>
                        <a:pt x="765" y="658"/>
                        <a:pt x="741" y="681"/>
                      </a:cubicBezTo>
                      <a:cubicBezTo>
                        <a:pt x="717" y="704"/>
                        <a:pt x="722" y="720"/>
                        <a:pt x="701" y="721"/>
                      </a:cubicBezTo>
                      <a:cubicBezTo>
                        <a:pt x="680" y="722"/>
                        <a:pt x="637" y="710"/>
                        <a:pt x="613" y="689"/>
                      </a:cubicBezTo>
                      <a:cubicBezTo>
                        <a:pt x="589" y="668"/>
                        <a:pt x="580" y="613"/>
                        <a:pt x="557" y="593"/>
                      </a:cubicBezTo>
                      <a:cubicBezTo>
                        <a:pt x="534" y="573"/>
                        <a:pt x="500" y="572"/>
                        <a:pt x="477" y="569"/>
                      </a:cubicBezTo>
                      <a:cubicBezTo>
                        <a:pt x="454" y="566"/>
                        <a:pt x="438" y="580"/>
                        <a:pt x="421" y="577"/>
                      </a:cubicBezTo>
                      <a:cubicBezTo>
                        <a:pt x="404" y="574"/>
                        <a:pt x="396" y="550"/>
                        <a:pt x="373" y="553"/>
                      </a:cubicBezTo>
                      <a:cubicBezTo>
                        <a:pt x="350" y="556"/>
                        <a:pt x="308" y="582"/>
                        <a:pt x="285" y="593"/>
                      </a:cubicBezTo>
                      <a:cubicBezTo>
                        <a:pt x="262" y="604"/>
                        <a:pt x="257" y="597"/>
                        <a:pt x="237" y="617"/>
                      </a:cubicBezTo>
                      <a:cubicBezTo>
                        <a:pt x="217" y="637"/>
                        <a:pt x="181" y="705"/>
                        <a:pt x="165" y="713"/>
                      </a:cubicBezTo>
                      <a:cubicBezTo>
                        <a:pt x="149" y="721"/>
                        <a:pt x="144" y="681"/>
                        <a:pt x="141" y="665"/>
                      </a:cubicBezTo>
                      <a:cubicBezTo>
                        <a:pt x="138" y="649"/>
                        <a:pt x="153" y="633"/>
                        <a:pt x="149" y="617"/>
                      </a:cubicBezTo>
                      <a:cubicBezTo>
                        <a:pt x="145" y="601"/>
                        <a:pt x="132" y="585"/>
                        <a:pt x="117" y="569"/>
                      </a:cubicBezTo>
                      <a:cubicBezTo>
                        <a:pt x="102" y="553"/>
                        <a:pt x="69" y="538"/>
                        <a:pt x="61" y="521"/>
                      </a:cubicBezTo>
                      <a:cubicBezTo>
                        <a:pt x="53" y="504"/>
                        <a:pt x="66" y="490"/>
                        <a:pt x="69" y="465"/>
                      </a:cubicBezTo>
                      <a:cubicBezTo>
                        <a:pt x="72" y="440"/>
                        <a:pt x="85" y="402"/>
                        <a:pt x="77" y="369"/>
                      </a:cubicBezTo>
                      <a:cubicBezTo>
                        <a:pt x="69" y="336"/>
                        <a:pt x="32" y="296"/>
                        <a:pt x="21" y="265"/>
                      </a:cubicBezTo>
                      <a:cubicBezTo>
                        <a:pt x="10" y="234"/>
                        <a:pt x="0" y="204"/>
                        <a:pt x="13" y="185"/>
                      </a:cubicBezTo>
                      <a:cubicBezTo>
                        <a:pt x="26" y="166"/>
                        <a:pt x="72" y="165"/>
                        <a:pt x="101" y="153"/>
                      </a:cubicBezTo>
                      <a:cubicBezTo>
                        <a:pt x="130" y="141"/>
                        <a:pt x="165" y="136"/>
                        <a:pt x="189" y="113"/>
                      </a:cubicBezTo>
                      <a:cubicBezTo>
                        <a:pt x="213" y="90"/>
                        <a:pt x="225" y="34"/>
                        <a:pt x="245" y="17"/>
                      </a:cubicBezTo>
                      <a:cubicBezTo>
                        <a:pt x="265" y="0"/>
                        <a:pt x="281" y="4"/>
                        <a:pt x="309" y="9"/>
                      </a:cubicBezTo>
                      <a:cubicBezTo>
                        <a:pt x="337" y="14"/>
                        <a:pt x="384" y="38"/>
                        <a:pt x="413" y="41"/>
                      </a:cubicBezTo>
                      <a:close/>
                    </a:path>
                  </a:pathLst>
                </a:custGeom>
                <a:solidFill>
                  <a:schemeClr val="bg1"/>
                </a:solidFill>
                <a:ln w="38100"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04" name="Oval 84"/>
                <p:cNvSpPr>
                  <a:spLocks noChangeArrowheads="1"/>
                </p:cNvSpPr>
                <p:nvPr/>
              </p:nvSpPr>
              <p:spPr bwMode="auto">
                <a:xfrm>
                  <a:off x="3706" y="2674"/>
                  <a:ext cx="72" cy="7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05" name="Oval 85"/>
                <p:cNvSpPr>
                  <a:spLocks noChangeArrowheads="1"/>
                </p:cNvSpPr>
                <p:nvPr/>
              </p:nvSpPr>
              <p:spPr bwMode="auto">
                <a:xfrm>
                  <a:off x="4050" y="2818"/>
                  <a:ext cx="72" cy="7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06" name="Oval 86"/>
                <p:cNvSpPr>
                  <a:spLocks noChangeArrowheads="1"/>
                </p:cNvSpPr>
                <p:nvPr/>
              </p:nvSpPr>
              <p:spPr bwMode="auto">
                <a:xfrm>
                  <a:off x="4186" y="3138"/>
                  <a:ext cx="72" cy="7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07" name="Oval 87"/>
                <p:cNvSpPr>
                  <a:spLocks noChangeArrowheads="1"/>
                </p:cNvSpPr>
                <p:nvPr/>
              </p:nvSpPr>
              <p:spPr bwMode="auto">
                <a:xfrm>
                  <a:off x="4098" y="3410"/>
                  <a:ext cx="72" cy="7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08" name="Oval 88"/>
                <p:cNvSpPr>
                  <a:spLocks noChangeArrowheads="1"/>
                </p:cNvSpPr>
                <p:nvPr/>
              </p:nvSpPr>
              <p:spPr bwMode="auto">
                <a:xfrm>
                  <a:off x="3362" y="3346"/>
                  <a:ext cx="72" cy="7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09" name="Oval 89"/>
                <p:cNvSpPr>
                  <a:spLocks noChangeArrowheads="1"/>
                </p:cNvSpPr>
                <p:nvPr/>
              </p:nvSpPr>
              <p:spPr bwMode="auto">
                <a:xfrm>
                  <a:off x="3274" y="3074"/>
                  <a:ext cx="72" cy="7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10" name="Oval 90"/>
                <p:cNvSpPr>
                  <a:spLocks noChangeArrowheads="1"/>
                </p:cNvSpPr>
                <p:nvPr/>
              </p:nvSpPr>
              <p:spPr bwMode="auto">
                <a:xfrm>
                  <a:off x="3410" y="2762"/>
                  <a:ext cx="72" cy="7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11" name="Freeform 91" descr="Pink tissue paper"/>
                <p:cNvSpPr>
                  <a:spLocks/>
                </p:cNvSpPr>
                <p:nvPr/>
              </p:nvSpPr>
              <p:spPr bwMode="auto">
                <a:xfrm>
                  <a:off x="3804" y="3371"/>
                  <a:ext cx="200" cy="193"/>
                </a:xfrm>
                <a:custGeom>
                  <a:avLst/>
                  <a:gdLst/>
                  <a:ahLst/>
                  <a:cxnLst>
                    <a:cxn ang="0">
                      <a:pos x="108" y="5"/>
                    </a:cxn>
                    <a:cxn ang="0">
                      <a:pos x="36" y="29"/>
                    </a:cxn>
                    <a:cxn ang="0">
                      <a:pos x="4" y="85"/>
                    </a:cxn>
                    <a:cxn ang="0">
                      <a:pos x="60" y="117"/>
                    </a:cxn>
                    <a:cxn ang="0">
                      <a:pos x="108" y="189"/>
                    </a:cxn>
                    <a:cxn ang="0">
                      <a:pos x="196" y="93"/>
                    </a:cxn>
                    <a:cxn ang="0">
                      <a:pos x="132" y="61"/>
                    </a:cxn>
                    <a:cxn ang="0">
                      <a:pos x="108" y="5"/>
                    </a:cxn>
                  </a:cxnLst>
                  <a:rect l="0" t="0" r="r" b="b"/>
                  <a:pathLst>
                    <a:path w="200" h="193">
                      <a:moveTo>
                        <a:pt x="108" y="5"/>
                      </a:moveTo>
                      <a:cubicBezTo>
                        <a:pt x="92" y="0"/>
                        <a:pt x="53" y="16"/>
                        <a:pt x="36" y="29"/>
                      </a:cubicBezTo>
                      <a:cubicBezTo>
                        <a:pt x="19" y="42"/>
                        <a:pt x="0" y="70"/>
                        <a:pt x="4" y="85"/>
                      </a:cubicBezTo>
                      <a:cubicBezTo>
                        <a:pt x="8" y="100"/>
                        <a:pt x="43" y="100"/>
                        <a:pt x="60" y="117"/>
                      </a:cubicBezTo>
                      <a:cubicBezTo>
                        <a:pt x="77" y="134"/>
                        <a:pt x="85" y="193"/>
                        <a:pt x="108" y="189"/>
                      </a:cubicBezTo>
                      <a:cubicBezTo>
                        <a:pt x="131" y="185"/>
                        <a:pt x="192" y="114"/>
                        <a:pt x="196" y="93"/>
                      </a:cubicBezTo>
                      <a:cubicBezTo>
                        <a:pt x="200" y="72"/>
                        <a:pt x="149" y="74"/>
                        <a:pt x="132" y="61"/>
                      </a:cubicBezTo>
                      <a:cubicBezTo>
                        <a:pt x="115" y="48"/>
                        <a:pt x="124" y="10"/>
                        <a:pt x="108" y="5"/>
                      </a:cubicBezTo>
                      <a:close/>
                    </a:path>
                  </a:pathLst>
                </a:custGeom>
                <a:blipFill dpi="0" rotWithShape="0">
                  <a:blip r:embed="rId3" cstate="print"/>
                  <a:srcRect/>
                  <a:tile tx="0" ty="0" sx="100000" sy="100000" flip="none" algn="tl"/>
                </a:blipFill>
                <a:ln w="28575"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12" name="Freeform 92" descr="Pink tissue paper"/>
                <p:cNvSpPr>
                  <a:spLocks/>
                </p:cNvSpPr>
                <p:nvPr/>
              </p:nvSpPr>
              <p:spPr bwMode="auto">
                <a:xfrm>
                  <a:off x="3721" y="3304"/>
                  <a:ext cx="160" cy="152"/>
                </a:xfrm>
                <a:custGeom>
                  <a:avLst/>
                  <a:gdLst/>
                  <a:ahLst/>
                  <a:cxnLst>
                    <a:cxn ang="0">
                      <a:pos x="23" y="16"/>
                    </a:cxn>
                    <a:cxn ang="0">
                      <a:pos x="87" y="8"/>
                    </a:cxn>
                    <a:cxn ang="0">
                      <a:pos x="135" y="16"/>
                    </a:cxn>
                    <a:cxn ang="0">
                      <a:pos x="159" y="56"/>
                    </a:cxn>
                    <a:cxn ang="0">
                      <a:pos x="127" y="104"/>
                    </a:cxn>
                    <a:cxn ang="0">
                      <a:pos x="87" y="152"/>
                    </a:cxn>
                    <a:cxn ang="0">
                      <a:pos x="7" y="104"/>
                    </a:cxn>
                    <a:cxn ang="0">
                      <a:pos x="23" y="16"/>
                    </a:cxn>
                  </a:cxnLst>
                  <a:rect l="0" t="0" r="r" b="b"/>
                  <a:pathLst>
                    <a:path w="160" h="152">
                      <a:moveTo>
                        <a:pt x="23" y="16"/>
                      </a:moveTo>
                      <a:cubicBezTo>
                        <a:pt x="36" y="0"/>
                        <a:pt x="68" y="8"/>
                        <a:pt x="87" y="8"/>
                      </a:cubicBezTo>
                      <a:cubicBezTo>
                        <a:pt x="106" y="8"/>
                        <a:pt x="123" y="8"/>
                        <a:pt x="135" y="16"/>
                      </a:cubicBezTo>
                      <a:cubicBezTo>
                        <a:pt x="147" y="24"/>
                        <a:pt x="160" y="41"/>
                        <a:pt x="159" y="56"/>
                      </a:cubicBezTo>
                      <a:cubicBezTo>
                        <a:pt x="158" y="71"/>
                        <a:pt x="139" y="88"/>
                        <a:pt x="127" y="104"/>
                      </a:cubicBezTo>
                      <a:cubicBezTo>
                        <a:pt x="115" y="120"/>
                        <a:pt x="107" y="152"/>
                        <a:pt x="87" y="152"/>
                      </a:cubicBezTo>
                      <a:cubicBezTo>
                        <a:pt x="67" y="152"/>
                        <a:pt x="14" y="124"/>
                        <a:pt x="7" y="104"/>
                      </a:cubicBezTo>
                      <a:cubicBezTo>
                        <a:pt x="0" y="84"/>
                        <a:pt x="10" y="32"/>
                        <a:pt x="23" y="16"/>
                      </a:cubicBezTo>
                      <a:close/>
                    </a:path>
                  </a:pathLst>
                </a:custGeom>
                <a:blipFill dpi="0" rotWithShape="0">
                  <a:blip r:embed="rId3" cstate="print"/>
                  <a:srcRect/>
                  <a:tile tx="0" ty="0" sx="100000" sy="100000" flip="none" algn="tl"/>
                </a:blipFill>
                <a:ln w="28575"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13" name="Freeform 93" descr="Pink tissue paper"/>
                <p:cNvSpPr>
                  <a:spLocks/>
                </p:cNvSpPr>
                <p:nvPr/>
              </p:nvSpPr>
              <p:spPr bwMode="auto">
                <a:xfrm>
                  <a:off x="3581" y="3287"/>
                  <a:ext cx="170" cy="188"/>
                </a:xfrm>
                <a:custGeom>
                  <a:avLst/>
                  <a:gdLst/>
                  <a:ahLst/>
                  <a:cxnLst>
                    <a:cxn ang="0">
                      <a:pos x="3" y="65"/>
                    </a:cxn>
                    <a:cxn ang="0">
                      <a:pos x="67" y="177"/>
                    </a:cxn>
                    <a:cxn ang="0">
                      <a:pos x="123" y="129"/>
                    </a:cxn>
                    <a:cxn ang="0">
                      <a:pos x="163" y="17"/>
                    </a:cxn>
                    <a:cxn ang="0">
                      <a:pos x="83" y="25"/>
                    </a:cxn>
                    <a:cxn ang="0">
                      <a:pos x="3" y="65"/>
                    </a:cxn>
                  </a:cxnLst>
                  <a:rect l="0" t="0" r="r" b="b"/>
                  <a:pathLst>
                    <a:path w="170" h="188">
                      <a:moveTo>
                        <a:pt x="3" y="65"/>
                      </a:moveTo>
                      <a:cubicBezTo>
                        <a:pt x="0" y="90"/>
                        <a:pt x="47" y="166"/>
                        <a:pt x="67" y="177"/>
                      </a:cubicBezTo>
                      <a:cubicBezTo>
                        <a:pt x="87" y="188"/>
                        <a:pt x="107" y="155"/>
                        <a:pt x="123" y="129"/>
                      </a:cubicBezTo>
                      <a:cubicBezTo>
                        <a:pt x="139" y="103"/>
                        <a:pt x="170" y="34"/>
                        <a:pt x="163" y="17"/>
                      </a:cubicBezTo>
                      <a:cubicBezTo>
                        <a:pt x="156" y="0"/>
                        <a:pt x="108" y="17"/>
                        <a:pt x="83" y="25"/>
                      </a:cubicBezTo>
                      <a:cubicBezTo>
                        <a:pt x="58" y="33"/>
                        <a:pt x="6" y="40"/>
                        <a:pt x="3" y="65"/>
                      </a:cubicBezTo>
                      <a:close/>
                    </a:path>
                  </a:pathLst>
                </a:custGeom>
                <a:blipFill dpi="0" rotWithShape="0">
                  <a:blip r:embed="rId3" cstate="print"/>
                  <a:srcRect/>
                  <a:tile tx="0" ty="0" sx="100000" sy="100000" flip="none" algn="tl"/>
                </a:blipFill>
                <a:ln w="28575"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14" name="Freeform 94" descr="Pink tissue paper"/>
                <p:cNvSpPr>
                  <a:spLocks/>
                </p:cNvSpPr>
                <p:nvPr/>
              </p:nvSpPr>
              <p:spPr bwMode="auto">
                <a:xfrm>
                  <a:off x="3513" y="3340"/>
                  <a:ext cx="162" cy="216"/>
                </a:xfrm>
                <a:custGeom>
                  <a:avLst/>
                  <a:gdLst/>
                  <a:ahLst/>
                  <a:cxnLst>
                    <a:cxn ang="0">
                      <a:pos x="55" y="4"/>
                    </a:cxn>
                    <a:cxn ang="0">
                      <a:pos x="7" y="92"/>
                    </a:cxn>
                    <a:cxn ang="0">
                      <a:pos x="15" y="188"/>
                    </a:cxn>
                    <a:cxn ang="0">
                      <a:pos x="63" y="212"/>
                    </a:cxn>
                    <a:cxn ang="0">
                      <a:pos x="135" y="164"/>
                    </a:cxn>
                    <a:cxn ang="0">
                      <a:pos x="151" y="116"/>
                    </a:cxn>
                    <a:cxn ang="0">
                      <a:pos x="55" y="4"/>
                    </a:cxn>
                  </a:cxnLst>
                  <a:rect l="0" t="0" r="r" b="b"/>
                  <a:pathLst>
                    <a:path w="162" h="216">
                      <a:moveTo>
                        <a:pt x="55" y="4"/>
                      </a:moveTo>
                      <a:cubicBezTo>
                        <a:pt x="31" y="0"/>
                        <a:pt x="14" y="61"/>
                        <a:pt x="7" y="92"/>
                      </a:cubicBezTo>
                      <a:cubicBezTo>
                        <a:pt x="0" y="123"/>
                        <a:pt x="6" y="168"/>
                        <a:pt x="15" y="188"/>
                      </a:cubicBezTo>
                      <a:cubicBezTo>
                        <a:pt x="24" y="208"/>
                        <a:pt x="43" y="216"/>
                        <a:pt x="63" y="212"/>
                      </a:cubicBezTo>
                      <a:cubicBezTo>
                        <a:pt x="83" y="208"/>
                        <a:pt x="120" y="180"/>
                        <a:pt x="135" y="164"/>
                      </a:cubicBezTo>
                      <a:cubicBezTo>
                        <a:pt x="150" y="148"/>
                        <a:pt x="162" y="141"/>
                        <a:pt x="151" y="116"/>
                      </a:cubicBezTo>
                      <a:cubicBezTo>
                        <a:pt x="140" y="91"/>
                        <a:pt x="79" y="8"/>
                        <a:pt x="55" y="4"/>
                      </a:cubicBezTo>
                      <a:close/>
                    </a:path>
                  </a:pathLst>
                </a:custGeom>
                <a:blipFill dpi="0" rotWithShape="0">
                  <a:blip r:embed="rId3" cstate="print"/>
                  <a:srcRect/>
                  <a:tile tx="0" ty="0" sx="100000" sy="100000" flip="none" algn="tl"/>
                </a:blipFill>
                <a:ln w="28575"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15" name="Freeform 95" descr="Pink tissue paper"/>
                <p:cNvSpPr>
                  <a:spLocks/>
                </p:cNvSpPr>
                <p:nvPr/>
              </p:nvSpPr>
              <p:spPr bwMode="auto">
                <a:xfrm>
                  <a:off x="3419" y="3432"/>
                  <a:ext cx="137" cy="200"/>
                </a:xfrm>
                <a:custGeom>
                  <a:avLst/>
                  <a:gdLst/>
                  <a:ahLst/>
                  <a:cxnLst>
                    <a:cxn ang="0">
                      <a:pos x="133" y="72"/>
                    </a:cxn>
                    <a:cxn ang="0">
                      <a:pos x="85" y="8"/>
                    </a:cxn>
                    <a:cxn ang="0">
                      <a:pos x="13" y="24"/>
                    </a:cxn>
                    <a:cxn ang="0">
                      <a:pos x="5" y="128"/>
                    </a:cxn>
                    <a:cxn ang="0">
                      <a:pos x="21" y="176"/>
                    </a:cxn>
                    <a:cxn ang="0">
                      <a:pos x="69" y="200"/>
                    </a:cxn>
                    <a:cxn ang="0">
                      <a:pos x="109" y="176"/>
                    </a:cxn>
                    <a:cxn ang="0">
                      <a:pos x="133" y="72"/>
                    </a:cxn>
                  </a:cxnLst>
                  <a:rect l="0" t="0" r="r" b="b"/>
                  <a:pathLst>
                    <a:path w="137" h="200">
                      <a:moveTo>
                        <a:pt x="133" y="72"/>
                      </a:moveTo>
                      <a:cubicBezTo>
                        <a:pt x="129" y="44"/>
                        <a:pt x="105" y="16"/>
                        <a:pt x="85" y="8"/>
                      </a:cubicBezTo>
                      <a:cubicBezTo>
                        <a:pt x="65" y="0"/>
                        <a:pt x="26" y="4"/>
                        <a:pt x="13" y="24"/>
                      </a:cubicBezTo>
                      <a:cubicBezTo>
                        <a:pt x="0" y="44"/>
                        <a:pt x="4" y="103"/>
                        <a:pt x="5" y="128"/>
                      </a:cubicBezTo>
                      <a:cubicBezTo>
                        <a:pt x="6" y="153"/>
                        <a:pt x="10" y="164"/>
                        <a:pt x="21" y="176"/>
                      </a:cubicBezTo>
                      <a:cubicBezTo>
                        <a:pt x="32" y="188"/>
                        <a:pt x="54" y="200"/>
                        <a:pt x="69" y="200"/>
                      </a:cubicBezTo>
                      <a:cubicBezTo>
                        <a:pt x="84" y="200"/>
                        <a:pt x="100" y="200"/>
                        <a:pt x="109" y="176"/>
                      </a:cubicBezTo>
                      <a:cubicBezTo>
                        <a:pt x="118" y="152"/>
                        <a:pt x="137" y="100"/>
                        <a:pt x="133" y="72"/>
                      </a:cubicBezTo>
                      <a:close/>
                    </a:path>
                  </a:pathLst>
                </a:custGeom>
                <a:blipFill dpi="0" rotWithShape="0">
                  <a:blip r:embed="rId3" cstate="print"/>
                  <a:srcRect/>
                  <a:tile tx="0" ty="0" sx="100000" sy="100000" flip="none" algn="tl"/>
                </a:blipFill>
                <a:ln w="28575"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16" name="Freeform 96" descr="Pink tissue paper"/>
                <p:cNvSpPr>
                  <a:spLocks/>
                </p:cNvSpPr>
                <p:nvPr/>
              </p:nvSpPr>
              <p:spPr bwMode="auto">
                <a:xfrm>
                  <a:off x="3475" y="3532"/>
                  <a:ext cx="134" cy="152"/>
                </a:xfrm>
                <a:custGeom>
                  <a:avLst/>
                  <a:gdLst/>
                  <a:ahLst/>
                  <a:cxnLst>
                    <a:cxn ang="0">
                      <a:pos x="77" y="4"/>
                    </a:cxn>
                    <a:cxn ang="0">
                      <a:pos x="133" y="92"/>
                    </a:cxn>
                    <a:cxn ang="0">
                      <a:pos x="85" y="148"/>
                    </a:cxn>
                    <a:cxn ang="0">
                      <a:pos x="5" y="116"/>
                    </a:cxn>
                    <a:cxn ang="0">
                      <a:pos x="77" y="4"/>
                    </a:cxn>
                  </a:cxnLst>
                  <a:rect l="0" t="0" r="r" b="b"/>
                  <a:pathLst>
                    <a:path w="134" h="152">
                      <a:moveTo>
                        <a:pt x="77" y="4"/>
                      </a:moveTo>
                      <a:cubicBezTo>
                        <a:pt x="98" y="0"/>
                        <a:pt x="132" y="68"/>
                        <a:pt x="133" y="92"/>
                      </a:cubicBezTo>
                      <a:cubicBezTo>
                        <a:pt x="134" y="116"/>
                        <a:pt x="106" y="144"/>
                        <a:pt x="85" y="148"/>
                      </a:cubicBezTo>
                      <a:cubicBezTo>
                        <a:pt x="64" y="152"/>
                        <a:pt x="10" y="141"/>
                        <a:pt x="5" y="116"/>
                      </a:cubicBezTo>
                      <a:cubicBezTo>
                        <a:pt x="0" y="91"/>
                        <a:pt x="56" y="8"/>
                        <a:pt x="77" y="4"/>
                      </a:cubicBezTo>
                      <a:close/>
                    </a:path>
                  </a:pathLst>
                </a:custGeom>
                <a:blipFill dpi="0" rotWithShape="0">
                  <a:blip r:embed="rId3" cstate="print"/>
                  <a:srcRect/>
                  <a:tile tx="0" ty="0" sx="100000" sy="100000" flip="none" algn="tl"/>
                </a:blipFill>
                <a:ln w="28575"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17" name="Freeform 97" descr="Pink tissue paper"/>
                <p:cNvSpPr>
                  <a:spLocks/>
                </p:cNvSpPr>
                <p:nvPr/>
              </p:nvSpPr>
              <p:spPr bwMode="auto">
                <a:xfrm>
                  <a:off x="3917" y="3467"/>
                  <a:ext cx="158" cy="186"/>
                </a:xfrm>
                <a:custGeom>
                  <a:avLst/>
                  <a:gdLst/>
                  <a:ahLst/>
                  <a:cxnLst>
                    <a:cxn ang="0">
                      <a:pos x="11" y="101"/>
                    </a:cxn>
                    <a:cxn ang="0">
                      <a:pos x="11" y="157"/>
                    </a:cxn>
                    <a:cxn ang="0">
                      <a:pos x="75" y="181"/>
                    </a:cxn>
                    <a:cxn ang="0">
                      <a:pos x="147" y="125"/>
                    </a:cxn>
                    <a:cxn ang="0">
                      <a:pos x="139" y="29"/>
                    </a:cxn>
                    <a:cxn ang="0">
                      <a:pos x="75" y="13"/>
                    </a:cxn>
                    <a:cxn ang="0">
                      <a:pos x="11" y="101"/>
                    </a:cxn>
                  </a:cxnLst>
                  <a:rect l="0" t="0" r="r" b="b"/>
                  <a:pathLst>
                    <a:path w="158" h="186">
                      <a:moveTo>
                        <a:pt x="11" y="101"/>
                      </a:moveTo>
                      <a:cubicBezTo>
                        <a:pt x="0" y="125"/>
                        <a:pt x="0" y="144"/>
                        <a:pt x="11" y="157"/>
                      </a:cubicBezTo>
                      <a:cubicBezTo>
                        <a:pt x="22" y="170"/>
                        <a:pt x="52" y="186"/>
                        <a:pt x="75" y="181"/>
                      </a:cubicBezTo>
                      <a:cubicBezTo>
                        <a:pt x="98" y="176"/>
                        <a:pt x="136" y="150"/>
                        <a:pt x="147" y="125"/>
                      </a:cubicBezTo>
                      <a:cubicBezTo>
                        <a:pt x="158" y="100"/>
                        <a:pt x="151" y="48"/>
                        <a:pt x="139" y="29"/>
                      </a:cubicBezTo>
                      <a:cubicBezTo>
                        <a:pt x="127" y="10"/>
                        <a:pt x="95" y="0"/>
                        <a:pt x="75" y="13"/>
                      </a:cubicBezTo>
                      <a:cubicBezTo>
                        <a:pt x="55" y="26"/>
                        <a:pt x="22" y="77"/>
                        <a:pt x="11" y="101"/>
                      </a:cubicBezTo>
                      <a:close/>
                    </a:path>
                  </a:pathLst>
                </a:custGeom>
                <a:blipFill dpi="0" rotWithShape="0">
                  <a:blip r:embed="rId3" cstate="print"/>
                  <a:srcRect/>
                  <a:tile tx="0" ty="0" sx="100000" sy="100000" flip="none" algn="tl"/>
                </a:blipFill>
                <a:ln w="28575"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18" name="Freeform 98" descr="Pink tissue paper"/>
                <p:cNvSpPr>
                  <a:spLocks/>
                </p:cNvSpPr>
                <p:nvPr/>
              </p:nvSpPr>
              <p:spPr bwMode="auto">
                <a:xfrm>
                  <a:off x="3812" y="3583"/>
                  <a:ext cx="147" cy="146"/>
                </a:xfrm>
                <a:custGeom>
                  <a:avLst/>
                  <a:gdLst/>
                  <a:ahLst/>
                  <a:cxnLst>
                    <a:cxn ang="0">
                      <a:pos x="116" y="1"/>
                    </a:cxn>
                    <a:cxn ang="0">
                      <a:pos x="12" y="73"/>
                    </a:cxn>
                    <a:cxn ang="0">
                      <a:pos x="44" y="145"/>
                    </a:cxn>
                    <a:cxn ang="0">
                      <a:pos x="132" y="81"/>
                    </a:cxn>
                    <a:cxn ang="0">
                      <a:pos x="116" y="1"/>
                    </a:cxn>
                  </a:cxnLst>
                  <a:rect l="0" t="0" r="r" b="b"/>
                  <a:pathLst>
                    <a:path w="147" h="146">
                      <a:moveTo>
                        <a:pt x="116" y="1"/>
                      </a:moveTo>
                      <a:cubicBezTo>
                        <a:pt x="96" y="0"/>
                        <a:pt x="24" y="49"/>
                        <a:pt x="12" y="73"/>
                      </a:cubicBezTo>
                      <a:cubicBezTo>
                        <a:pt x="0" y="97"/>
                        <a:pt x="24" y="144"/>
                        <a:pt x="44" y="145"/>
                      </a:cubicBezTo>
                      <a:cubicBezTo>
                        <a:pt x="64" y="146"/>
                        <a:pt x="117" y="106"/>
                        <a:pt x="132" y="81"/>
                      </a:cubicBezTo>
                      <a:cubicBezTo>
                        <a:pt x="147" y="56"/>
                        <a:pt x="136" y="2"/>
                        <a:pt x="116" y="1"/>
                      </a:cubicBezTo>
                      <a:close/>
                    </a:path>
                  </a:pathLst>
                </a:custGeom>
                <a:blipFill dpi="0" rotWithShape="0">
                  <a:blip r:embed="rId3" cstate="print"/>
                  <a:srcRect/>
                  <a:tile tx="0" ty="0" sx="100000" sy="100000" flip="none" algn="tl"/>
                </a:blipFill>
                <a:ln w="28575"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19" name="Freeform 99" descr="Pink tissue paper"/>
                <p:cNvSpPr>
                  <a:spLocks/>
                </p:cNvSpPr>
                <p:nvPr/>
              </p:nvSpPr>
              <p:spPr bwMode="auto">
                <a:xfrm>
                  <a:off x="3795" y="3437"/>
                  <a:ext cx="144" cy="204"/>
                </a:xfrm>
                <a:custGeom>
                  <a:avLst/>
                  <a:gdLst/>
                  <a:ahLst/>
                  <a:cxnLst>
                    <a:cxn ang="0">
                      <a:pos x="29" y="11"/>
                    </a:cxn>
                    <a:cxn ang="0">
                      <a:pos x="5" y="75"/>
                    </a:cxn>
                    <a:cxn ang="0">
                      <a:pos x="5" y="131"/>
                    </a:cxn>
                    <a:cxn ang="0">
                      <a:pos x="37" y="203"/>
                    </a:cxn>
                    <a:cxn ang="0">
                      <a:pos x="141" y="139"/>
                    </a:cxn>
                    <a:cxn ang="0">
                      <a:pos x="29" y="11"/>
                    </a:cxn>
                  </a:cxnLst>
                  <a:rect l="0" t="0" r="r" b="b"/>
                  <a:pathLst>
                    <a:path w="144" h="204">
                      <a:moveTo>
                        <a:pt x="29" y="11"/>
                      </a:moveTo>
                      <a:cubicBezTo>
                        <a:pt x="6" y="0"/>
                        <a:pt x="9" y="55"/>
                        <a:pt x="5" y="75"/>
                      </a:cubicBezTo>
                      <a:cubicBezTo>
                        <a:pt x="1" y="95"/>
                        <a:pt x="0" y="110"/>
                        <a:pt x="5" y="131"/>
                      </a:cubicBezTo>
                      <a:cubicBezTo>
                        <a:pt x="10" y="152"/>
                        <a:pt x="14" y="202"/>
                        <a:pt x="37" y="203"/>
                      </a:cubicBezTo>
                      <a:cubicBezTo>
                        <a:pt x="60" y="204"/>
                        <a:pt x="138" y="172"/>
                        <a:pt x="141" y="139"/>
                      </a:cubicBezTo>
                      <a:cubicBezTo>
                        <a:pt x="144" y="106"/>
                        <a:pt x="52" y="22"/>
                        <a:pt x="29" y="11"/>
                      </a:cubicBezTo>
                      <a:close/>
                    </a:path>
                  </a:pathLst>
                </a:custGeom>
                <a:blipFill dpi="0" rotWithShape="0">
                  <a:blip r:embed="rId3" cstate="print"/>
                  <a:srcRect/>
                  <a:tile tx="0" ty="0" sx="100000" sy="100000" flip="none" algn="tl"/>
                </a:blipFill>
                <a:ln w="28575"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20" name="Freeform 100" descr="Pink tissue paper"/>
                <p:cNvSpPr>
                  <a:spLocks/>
                </p:cNvSpPr>
                <p:nvPr/>
              </p:nvSpPr>
              <p:spPr bwMode="auto">
                <a:xfrm>
                  <a:off x="3657" y="3503"/>
                  <a:ext cx="158" cy="146"/>
                </a:xfrm>
                <a:custGeom>
                  <a:avLst/>
                  <a:gdLst/>
                  <a:ahLst/>
                  <a:cxnLst>
                    <a:cxn ang="0">
                      <a:pos x="143" y="17"/>
                    </a:cxn>
                    <a:cxn ang="0">
                      <a:pos x="39" y="25"/>
                    </a:cxn>
                    <a:cxn ang="0">
                      <a:pos x="15" y="113"/>
                    </a:cxn>
                    <a:cxn ang="0">
                      <a:pos x="127" y="129"/>
                    </a:cxn>
                    <a:cxn ang="0">
                      <a:pos x="143" y="17"/>
                    </a:cxn>
                  </a:cxnLst>
                  <a:rect l="0" t="0" r="r" b="b"/>
                  <a:pathLst>
                    <a:path w="158" h="146">
                      <a:moveTo>
                        <a:pt x="143" y="17"/>
                      </a:moveTo>
                      <a:cubicBezTo>
                        <a:pt x="128" y="0"/>
                        <a:pt x="60" y="9"/>
                        <a:pt x="39" y="25"/>
                      </a:cubicBezTo>
                      <a:cubicBezTo>
                        <a:pt x="18" y="41"/>
                        <a:pt x="0" y="96"/>
                        <a:pt x="15" y="113"/>
                      </a:cubicBezTo>
                      <a:cubicBezTo>
                        <a:pt x="30" y="130"/>
                        <a:pt x="104" y="146"/>
                        <a:pt x="127" y="129"/>
                      </a:cubicBezTo>
                      <a:cubicBezTo>
                        <a:pt x="150" y="112"/>
                        <a:pt x="158" y="34"/>
                        <a:pt x="143" y="17"/>
                      </a:cubicBezTo>
                      <a:close/>
                    </a:path>
                  </a:pathLst>
                </a:custGeom>
                <a:blipFill dpi="0" rotWithShape="0">
                  <a:blip r:embed="rId3" cstate="print"/>
                  <a:srcRect/>
                  <a:tile tx="0" ty="0" sx="100000" sy="100000" flip="none" algn="tl"/>
                </a:blipFill>
                <a:ln w="28575"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21" name="Freeform 101" descr="Pink tissue paper"/>
                <p:cNvSpPr>
                  <a:spLocks/>
                </p:cNvSpPr>
                <p:nvPr/>
              </p:nvSpPr>
              <p:spPr bwMode="auto">
                <a:xfrm>
                  <a:off x="3539" y="3452"/>
                  <a:ext cx="189" cy="168"/>
                </a:xfrm>
                <a:custGeom>
                  <a:avLst/>
                  <a:gdLst/>
                  <a:ahLst/>
                  <a:cxnLst>
                    <a:cxn ang="0">
                      <a:pos x="125" y="4"/>
                    </a:cxn>
                    <a:cxn ang="0">
                      <a:pos x="189" y="108"/>
                    </a:cxn>
                    <a:cxn ang="0">
                      <a:pos x="125" y="156"/>
                    </a:cxn>
                    <a:cxn ang="0">
                      <a:pos x="45" y="156"/>
                    </a:cxn>
                    <a:cxn ang="0">
                      <a:pos x="13" y="84"/>
                    </a:cxn>
                    <a:cxn ang="0">
                      <a:pos x="125" y="4"/>
                    </a:cxn>
                  </a:cxnLst>
                  <a:rect l="0" t="0" r="r" b="b"/>
                  <a:pathLst>
                    <a:path w="189" h="168">
                      <a:moveTo>
                        <a:pt x="125" y="4"/>
                      </a:moveTo>
                      <a:cubicBezTo>
                        <a:pt x="154" y="8"/>
                        <a:pt x="189" y="83"/>
                        <a:pt x="189" y="108"/>
                      </a:cubicBezTo>
                      <a:cubicBezTo>
                        <a:pt x="189" y="133"/>
                        <a:pt x="149" y="148"/>
                        <a:pt x="125" y="156"/>
                      </a:cubicBezTo>
                      <a:cubicBezTo>
                        <a:pt x="101" y="164"/>
                        <a:pt x="64" y="168"/>
                        <a:pt x="45" y="156"/>
                      </a:cubicBezTo>
                      <a:cubicBezTo>
                        <a:pt x="26" y="144"/>
                        <a:pt x="0" y="108"/>
                        <a:pt x="13" y="84"/>
                      </a:cubicBezTo>
                      <a:cubicBezTo>
                        <a:pt x="26" y="60"/>
                        <a:pt x="96" y="0"/>
                        <a:pt x="125" y="4"/>
                      </a:cubicBezTo>
                      <a:close/>
                    </a:path>
                  </a:pathLst>
                </a:custGeom>
                <a:blipFill dpi="0" rotWithShape="0">
                  <a:blip r:embed="rId3" cstate="print"/>
                  <a:srcRect/>
                  <a:tile tx="0" ty="0" sx="100000" sy="100000" flip="none" algn="tl"/>
                </a:blipFill>
                <a:ln w="28575"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22" name="Freeform 102" descr="Pink tissue paper"/>
                <p:cNvSpPr>
                  <a:spLocks/>
                </p:cNvSpPr>
                <p:nvPr/>
              </p:nvSpPr>
              <p:spPr bwMode="auto">
                <a:xfrm>
                  <a:off x="3668" y="3404"/>
                  <a:ext cx="165" cy="135"/>
                </a:xfrm>
                <a:custGeom>
                  <a:avLst/>
                  <a:gdLst/>
                  <a:ahLst/>
                  <a:cxnLst>
                    <a:cxn ang="0">
                      <a:pos x="4" y="68"/>
                    </a:cxn>
                    <a:cxn ang="0">
                      <a:pos x="52" y="4"/>
                    </a:cxn>
                    <a:cxn ang="0">
                      <a:pos x="132" y="44"/>
                    </a:cxn>
                    <a:cxn ang="0">
                      <a:pos x="148" y="108"/>
                    </a:cxn>
                    <a:cxn ang="0">
                      <a:pos x="28" y="124"/>
                    </a:cxn>
                    <a:cxn ang="0">
                      <a:pos x="4" y="68"/>
                    </a:cxn>
                  </a:cxnLst>
                  <a:rect l="0" t="0" r="r" b="b"/>
                  <a:pathLst>
                    <a:path w="165" h="135">
                      <a:moveTo>
                        <a:pt x="4" y="68"/>
                      </a:moveTo>
                      <a:cubicBezTo>
                        <a:pt x="8" y="48"/>
                        <a:pt x="31" y="8"/>
                        <a:pt x="52" y="4"/>
                      </a:cubicBezTo>
                      <a:cubicBezTo>
                        <a:pt x="73" y="0"/>
                        <a:pt x="116" y="27"/>
                        <a:pt x="132" y="44"/>
                      </a:cubicBezTo>
                      <a:cubicBezTo>
                        <a:pt x="148" y="61"/>
                        <a:pt x="165" y="95"/>
                        <a:pt x="148" y="108"/>
                      </a:cubicBezTo>
                      <a:cubicBezTo>
                        <a:pt x="131" y="121"/>
                        <a:pt x="51" y="135"/>
                        <a:pt x="28" y="124"/>
                      </a:cubicBezTo>
                      <a:cubicBezTo>
                        <a:pt x="5" y="113"/>
                        <a:pt x="0" y="88"/>
                        <a:pt x="4" y="68"/>
                      </a:cubicBezTo>
                      <a:close/>
                    </a:path>
                  </a:pathLst>
                </a:custGeom>
                <a:blipFill dpi="0" rotWithShape="0">
                  <a:blip r:embed="rId3" cstate="print"/>
                  <a:srcRect/>
                  <a:tile tx="0" ty="0" sx="100000" sy="100000" flip="none" algn="tl"/>
                </a:blipFill>
                <a:ln w="28575"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23" name="Freeform 103" descr="Pink tissue paper"/>
                <p:cNvSpPr>
                  <a:spLocks/>
                </p:cNvSpPr>
                <p:nvPr/>
              </p:nvSpPr>
              <p:spPr bwMode="auto">
                <a:xfrm>
                  <a:off x="3553" y="3579"/>
                  <a:ext cx="163" cy="141"/>
                </a:xfrm>
                <a:custGeom>
                  <a:avLst/>
                  <a:gdLst/>
                  <a:ahLst/>
                  <a:cxnLst>
                    <a:cxn ang="0">
                      <a:pos x="47" y="29"/>
                    </a:cxn>
                    <a:cxn ang="0">
                      <a:pos x="127" y="5"/>
                    </a:cxn>
                    <a:cxn ang="0">
                      <a:pos x="159" y="61"/>
                    </a:cxn>
                    <a:cxn ang="0">
                      <a:pos x="103" y="133"/>
                    </a:cxn>
                    <a:cxn ang="0">
                      <a:pos x="7" y="109"/>
                    </a:cxn>
                    <a:cxn ang="0">
                      <a:pos x="47" y="29"/>
                    </a:cxn>
                  </a:cxnLst>
                  <a:rect l="0" t="0" r="r" b="b"/>
                  <a:pathLst>
                    <a:path w="163" h="141">
                      <a:moveTo>
                        <a:pt x="47" y="29"/>
                      </a:moveTo>
                      <a:cubicBezTo>
                        <a:pt x="67" y="12"/>
                        <a:pt x="108" y="0"/>
                        <a:pt x="127" y="5"/>
                      </a:cubicBezTo>
                      <a:cubicBezTo>
                        <a:pt x="146" y="10"/>
                        <a:pt x="163" y="40"/>
                        <a:pt x="159" y="61"/>
                      </a:cubicBezTo>
                      <a:cubicBezTo>
                        <a:pt x="155" y="82"/>
                        <a:pt x="128" y="125"/>
                        <a:pt x="103" y="133"/>
                      </a:cubicBezTo>
                      <a:cubicBezTo>
                        <a:pt x="78" y="141"/>
                        <a:pt x="14" y="127"/>
                        <a:pt x="7" y="109"/>
                      </a:cubicBezTo>
                      <a:cubicBezTo>
                        <a:pt x="0" y="91"/>
                        <a:pt x="27" y="46"/>
                        <a:pt x="47" y="29"/>
                      </a:cubicBezTo>
                      <a:close/>
                    </a:path>
                  </a:pathLst>
                </a:custGeom>
                <a:blipFill dpi="0" rotWithShape="0">
                  <a:blip r:embed="rId3" cstate="print"/>
                  <a:srcRect/>
                  <a:tile tx="0" ty="0" sx="100000" sy="100000" flip="none" algn="tl"/>
                </a:blipFill>
                <a:ln w="28575"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24" name="Freeform 104" descr="Pink tissue paper"/>
                <p:cNvSpPr>
                  <a:spLocks/>
                </p:cNvSpPr>
                <p:nvPr/>
              </p:nvSpPr>
              <p:spPr bwMode="auto">
                <a:xfrm>
                  <a:off x="3651" y="3609"/>
                  <a:ext cx="202" cy="130"/>
                </a:xfrm>
                <a:custGeom>
                  <a:avLst/>
                  <a:gdLst/>
                  <a:ahLst/>
                  <a:cxnLst>
                    <a:cxn ang="0">
                      <a:pos x="53" y="31"/>
                    </a:cxn>
                    <a:cxn ang="0">
                      <a:pos x="173" y="7"/>
                    </a:cxn>
                    <a:cxn ang="0">
                      <a:pos x="197" y="71"/>
                    </a:cxn>
                    <a:cxn ang="0">
                      <a:pos x="173" y="119"/>
                    </a:cxn>
                    <a:cxn ang="0">
                      <a:pos x="21" y="111"/>
                    </a:cxn>
                    <a:cxn ang="0">
                      <a:pos x="53" y="31"/>
                    </a:cxn>
                  </a:cxnLst>
                  <a:rect l="0" t="0" r="r" b="b"/>
                  <a:pathLst>
                    <a:path w="202" h="130">
                      <a:moveTo>
                        <a:pt x="53" y="31"/>
                      </a:moveTo>
                      <a:cubicBezTo>
                        <a:pt x="78" y="14"/>
                        <a:pt x="149" y="0"/>
                        <a:pt x="173" y="7"/>
                      </a:cubicBezTo>
                      <a:cubicBezTo>
                        <a:pt x="197" y="14"/>
                        <a:pt x="197" y="52"/>
                        <a:pt x="197" y="71"/>
                      </a:cubicBezTo>
                      <a:cubicBezTo>
                        <a:pt x="197" y="90"/>
                        <a:pt x="202" y="112"/>
                        <a:pt x="173" y="119"/>
                      </a:cubicBezTo>
                      <a:cubicBezTo>
                        <a:pt x="144" y="126"/>
                        <a:pt x="42" y="130"/>
                        <a:pt x="21" y="111"/>
                      </a:cubicBezTo>
                      <a:cubicBezTo>
                        <a:pt x="0" y="92"/>
                        <a:pt x="28" y="48"/>
                        <a:pt x="53" y="31"/>
                      </a:cubicBezTo>
                      <a:close/>
                    </a:path>
                  </a:pathLst>
                </a:custGeom>
                <a:blipFill dpi="0" rotWithShape="0">
                  <a:blip r:embed="rId3" cstate="print"/>
                  <a:srcRect/>
                  <a:tile tx="0" ty="0" sx="100000" sy="100000" flip="none" algn="tl"/>
                </a:blipFill>
                <a:ln w="28575"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25" name="Oval 105"/>
                <p:cNvSpPr>
                  <a:spLocks noChangeArrowheads="1"/>
                </p:cNvSpPr>
                <p:nvPr/>
              </p:nvSpPr>
              <p:spPr bwMode="auto">
                <a:xfrm>
                  <a:off x="3970" y="3530"/>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26" name="Oval 106"/>
                <p:cNvSpPr>
                  <a:spLocks noChangeArrowheads="1"/>
                </p:cNvSpPr>
                <p:nvPr/>
              </p:nvSpPr>
              <p:spPr bwMode="auto">
                <a:xfrm>
                  <a:off x="3866" y="3642"/>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27" name="Oval 107"/>
                <p:cNvSpPr>
                  <a:spLocks noChangeArrowheads="1"/>
                </p:cNvSpPr>
                <p:nvPr/>
              </p:nvSpPr>
              <p:spPr bwMode="auto">
                <a:xfrm>
                  <a:off x="3738" y="366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28" name="Oval 108"/>
                <p:cNvSpPr>
                  <a:spLocks noChangeArrowheads="1"/>
                </p:cNvSpPr>
                <p:nvPr/>
              </p:nvSpPr>
              <p:spPr bwMode="auto">
                <a:xfrm>
                  <a:off x="3602" y="3634"/>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29" name="Oval 109"/>
                <p:cNvSpPr>
                  <a:spLocks noChangeArrowheads="1"/>
                </p:cNvSpPr>
                <p:nvPr/>
              </p:nvSpPr>
              <p:spPr bwMode="auto">
                <a:xfrm>
                  <a:off x="3506" y="3602"/>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30" name="Oval 110"/>
                <p:cNvSpPr>
                  <a:spLocks noChangeArrowheads="1"/>
                </p:cNvSpPr>
                <p:nvPr/>
              </p:nvSpPr>
              <p:spPr bwMode="auto">
                <a:xfrm>
                  <a:off x="3442" y="350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31" name="Oval 111"/>
                <p:cNvSpPr>
                  <a:spLocks noChangeArrowheads="1"/>
                </p:cNvSpPr>
                <p:nvPr/>
              </p:nvSpPr>
              <p:spPr bwMode="auto">
                <a:xfrm>
                  <a:off x="3546" y="3410"/>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32" name="Oval 112"/>
                <p:cNvSpPr>
                  <a:spLocks noChangeArrowheads="1"/>
                </p:cNvSpPr>
                <p:nvPr/>
              </p:nvSpPr>
              <p:spPr bwMode="auto">
                <a:xfrm>
                  <a:off x="3642" y="3338"/>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33" name="Oval 113"/>
                <p:cNvSpPr>
                  <a:spLocks noChangeArrowheads="1"/>
                </p:cNvSpPr>
                <p:nvPr/>
              </p:nvSpPr>
              <p:spPr bwMode="auto">
                <a:xfrm>
                  <a:off x="3762" y="3338"/>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34" name="Oval 114"/>
                <p:cNvSpPr>
                  <a:spLocks noChangeArrowheads="1"/>
                </p:cNvSpPr>
                <p:nvPr/>
              </p:nvSpPr>
              <p:spPr bwMode="auto">
                <a:xfrm>
                  <a:off x="3882" y="342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35" name="Oval 115"/>
                <p:cNvSpPr>
                  <a:spLocks noChangeArrowheads="1"/>
                </p:cNvSpPr>
                <p:nvPr/>
              </p:nvSpPr>
              <p:spPr bwMode="auto">
                <a:xfrm>
                  <a:off x="3834" y="3522"/>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36" name="Oval 116"/>
                <p:cNvSpPr>
                  <a:spLocks noChangeArrowheads="1"/>
                </p:cNvSpPr>
                <p:nvPr/>
              </p:nvSpPr>
              <p:spPr bwMode="auto">
                <a:xfrm>
                  <a:off x="3730" y="354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37" name="Oval 117"/>
                <p:cNvSpPr>
                  <a:spLocks noChangeArrowheads="1"/>
                </p:cNvSpPr>
                <p:nvPr/>
              </p:nvSpPr>
              <p:spPr bwMode="auto">
                <a:xfrm>
                  <a:off x="3602" y="3506"/>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38" name="Oval 118"/>
                <p:cNvSpPr>
                  <a:spLocks noChangeArrowheads="1"/>
                </p:cNvSpPr>
                <p:nvPr/>
              </p:nvSpPr>
              <p:spPr bwMode="auto">
                <a:xfrm>
                  <a:off x="3714" y="3458"/>
                  <a:ext cx="52" cy="52"/>
                </a:xfrm>
                <a:prstGeom prst="ellipse">
                  <a:avLst/>
                </a:prstGeom>
                <a:solidFill>
                  <a:schemeClr val="accent2"/>
                </a:solidFill>
                <a:ln w="9525">
                  <a:solidFill>
                    <a:schemeClr val="bg1"/>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sp>
            <p:nvSpPr>
              <p:cNvPr id="133239" name="Line 119"/>
              <p:cNvSpPr>
                <a:spLocks noChangeShapeType="1"/>
              </p:cNvSpPr>
              <p:nvPr/>
            </p:nvSpPr>
            <p:spPr bwMode="auto">
              <a:xfrm flipH="1">
                <a:off x="4264" y="2536"/>
                <a:ext cx="384" cy="432"/>
              </a:xfrm>
              <a:prstGeom prst="line">
                <a:avLst/>
              </a:prstGeom>
              <a:noFill/>
              <a:ln w="38100">
                <a:solidFill>
                  <a:schemeClr val="tx1"/>
                </a:solidFill>
                <a:round/>
                <a:headEnd/>
                <a:tailEnd type="triangle" w="med" len="me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8230" name="Text Box 120"/>
              <p:cNvSpPr txBox="1">
                <a:spLocks noChangeArrowheads="1"/>
              </p:cNvSpPr>
              <p:nvPr/>
            </p:nvSpPr>
            <p:spPr bwMode="auto">
              <a:xfrm>
                <a:off x="3925" y="3588"/>
                <a:ext cx="1182" cy="736"/>
              </a:xfrm>
              <a:prstGeom prst="rect">
                <a:avLst/>
              </a:prstGeom>
              <a:noFill/>
              <a:ln>
                <a:noFill/>
              </a:ln>
              <a:effectLst>
                <a:outerShdw dist="35921" dir="27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lnSpc>
                    <a:spcPct val="90000"/>
                  </a:lnSpc>
                </a:pPr>
                <a:r>
                  <a:rPr lang="en-US" sz="1800">
                    <a:solidFill>
                      <a:schemeClr val="tx1"/>
                    </a:solidFill>
                    <a:latin typeface="Tahoma" pitchFamily="34" charset="0"/>
                  </a:rPr>
                  <a:t>5-6</a:t>
                </a:r>
                <a:r>
                  <a:rPr lang="tr-TR" sz="1800">
                    <a:solidFill>
                      <a:schemeClr val="tx1"/>
                    </a:solidFill>
                    <a:latin typeface="Tahoma" pitchFamily="34" charset="0"/>
                  </a:rPr>
                  <a:t>.Gün</a:t>
                </a:r>
                <a:endParaRPr lang="en-US" sz="1800">
                  <a:solidFill>
                    <a:schemeClr val="tx1"/>
                  </a:solidFill>
                  <a:latin typeface="Tahoma" pitchFamily="34" charset="0"/>
                </a:endParaRPr>
              </a:p>
              <a:p>
                <a:pPr eaLnBrk="1" hangingPunct="1">
                  <a:lnSpc>
                    <a:spcPct val="90000"/>
                  </a:lnSpc>
                </a:pPr>
                <a:r>
                  <a:rPr lang="en-US" sz="1800">
                    <a:solidFill>
                      <a:schemeClr val="tx1"/>
                    </a:solidFill>
                    <a:latin typeface="Tahoma" pitchFamily="34" charset="0"/>
                  </a:rPr>
                  <a:t>Blastocyst</a:t>
                </a:r>
              </a:p>
            </p:txBody>
          </p:sp>
        </p:grpSp>
        <p:grpSp>
          <p:nvGrpSpPr>
            <p:cNvPr id="30" name="Group 121"/>
            <p:cNvGrpSpPr>
              <a:grpSpLocks/>
            </p:cNvGrpSpPr>
            <p:nvPr/>
          </p:nvGrpSpPr>
          <p:grpSpPr bwMode="auto">
            <a:xfrm>
              <a:off x="1619055" y="4824148"/>
              <a:ext cx="2765621" cy="2106149"/>
              <a:chOff x="1001" y="2708"/>
              <a:chExt cx="2103" cy="1707"/>
            </a:xfrm>
          </p:grpSpPr>
          <p:sp>
            <p:nvSpPr>
              <p:cNvPr id="133242" name="Line 122"/>
              <p:cNvSpPr>
                <a:spLocks noChangeShapeType="1"/>
              </p:cNvSpPr>
              <p:nvPr/>
            </p:nvSpPr>
            <p:spPr bwMode="auto">
              <a:xfrm flipH="1">
                <a:off x="2528" y="3230"/>
                <a:ext cx="576" cy="0"/>
              </a:xfrm>
              <a:prstGeom prst="line">
                <a:avLst/>
              </a:prstGeom>
              <a:noFill/>
              <a:ln w="38100">
                <a:solidFill>
                  <a:schemeClr val="tx1"/>
                </a:solidFill>
                <a:round/>
                <a:headEnd/>
                <a:tailEnd type="triangle" w="med" len="me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8202" name="Text Box 123"/>
              <p:cNvSpPr txBox="1">
                <a:spLocks noChangeArrowheads="1"/>
              </p:cNvSpPr>
              <p:nvPr/>
            </p:nvSpPr>
            <p:spPr bwMode="auto">
              <a:xfrm>
                <a:off x="1001" y="3721"/>
                <a:ext cx="1873" cy="694"/>
              </a:xfrm>
              <a:prstGeom prst="rect">
                <a:avLst/>
              </a:prstGeom>
              <a:noFill/>
              <a:ln>
                <a:noFill/>
              </a:ln>
              <a:effectLst>
                <a:outerShdw dist="35921" dir="27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lnSpc>
                    <a:spcPct val="90000"/>
                  </a:lnSpc>
                </a:pPr>
                <a:r>
                  <a:rPr lang="en-US" sz="1800">
                    <a:solidFill>
                      <a:schemeClr val="tx1"/>
                    </a:solidFill>
                    <a:latin typeface="Tahoma" pitchFamily="34" charset="0"/>
                  </a:rPr>
                  <a:t>11-14</a:t>
                </a:r>
                <a:r>
                  <a:rPr lang="tr-TR" sz="1800">
                    <a:solidFill>
                      <a:schemeClr val="tx1"/>
                    </a:solidFill>
                    <a:latin typeface="Tahoma" pitchFamily="34" charset="0"/>
                  </a:rPr>
                  <a:t>.Gün</a:t>
                </a:r>
                <a:endParaRPr lang="en-US" sz="1800">
                  <a:solidFill>
                    <a:schemeClr val="tx1"/>
                  </a:solidFill>
                  <a:latin typeface="Tahoma" pitchFamily="34" charset="0"/>
                </a:endParaRPr>
              </a:p>
              <a:p>
                <a:pPr eaLnBrk="1" hangingPunct="1">
                  <a:lnSpc>
                    <a:spcPct val="90000"/>
                  </a:lnSpc>
                </a:pPr>
                <a:r>
                  <a:rPr lang="tr-TR" sz="1800">
                    <a:solidFill>
                      <a:schemeClr val="tx1"/>
                    </a:solidFill>
                    <a:latin typeface="Tahoma" pitchFamily="34" charset="0"/>
                  </a:rPr>
                  <a:t>Doku</a:t>
                </a:r>
                <a:r>
                  <a:rPr lang="en-US" sz="1800">
                    <a:solidFill>
                      <a:schemeClr val="tx1"/>
                    </a:solidFill>
                    <a:latin typeface="Tahoma" pitchFamily="34" charset="0"/>
                  </a:rPr>
                  <a:t> </a:t>
                </a:r>
                <a:r>
                  <a:rPr lang="tr-TR" sz="1800">
                    <a:solidFill>
                      <a:schemeClr val="tx1"/>
                    </a:solidFill>
                    <a:latin typeface="Tahoma" pitchFamily="34" charset="0"/>
                  </a:rPr>
                  <a:t>farklılaşması</a:t>
                </a:r>
                <a:endParaRPr lang="en-US" sz="1800">
                  <a:solidFill>
                    <a:schemeClr val="tx1"/>
                  </a:solidFill>
                  <a:latin typeface="Tahoma" pitchFamily="34" charset="0"/>
                </a:endParaRPr>
              </a:p>
            </p:txBody>
          </p:sp>
          <p:grpSp>
            <p:nvGrpSpPr>
              <p:cNvPr id="8203" name="Group 124"/>
              <p:cNvGrpSpPr>
                <a:grpSpLocks/>
              </p:cNvGrpSpPr>
              <p:nvPr/>
            </p:nvGrpSpPr>
            <p:grpSpPr bwMode="auto">
              <a:xfrm>
                <a:off x="1352" y="2708"/>
                <a:ext cx="1120" cy="1044"/>
                <a:chOff x="1352" y="2720"/>
                <a:chExt cx="1120" cy="1044"/>
              </a:xfrm>
            </p:grpSpPr>
            <p:sp>
              <p:nvSpPr>
                <p:cNvPr id="133245" name="Oval 125" descr="Pink tissue paper"/>
                <p:cNvSpPr>
                  <a:spLocks noChangeArrowheads="1"/>
                </p:cNvSpPr>
                <p:nvPr/>
              </p:nvSpPr>
              <p:spPr bwMode="auto">
                <a:xfrm>
                  <a:off x="1352" y="2720"/>
                  <a:ext cx="1120" cy="1008"/>
                </a:xfrm>
                <a:prstGeom prst="ellipse">
                  <a:avLst/>
                </a:prstGeom>
                <a:blipFill dpi="0" rotWithShape="0">
                  <a:blip r:embed="rId3" cstate="print"/>
                  <a:srcRect/>
                  <a:tile tx="0" ty="0" sx="100000" sy="100000" flip="none" algn="tl"/>
                </a:blipFill>
                <a:ln w="38100">
                  <a:solidFill>
                    <a:srgbClr val="FF9999"/>
                  </a:solidFill>
                  <a:round/>
                  <a:headEnd/>
                  <a:tailEnd/>
                </a:ln>
                <a:effectLst/>
              </p:spPr>
              <p:txBody>
                <a:bodyPr wrap="none" anchor="ct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nvGrpSpPr>
                <p:cNvPr id="8205" name="Group 126"/>
                <p:cNvGrpSpPr>
                  <a:grpSpLocks/>
                </p:cNvGrpSpPr>
                <p:nvPr/>
              </p:nvGrpSpPr>
              <p:grpSpPr bwMode="auto">
                <a:xfrm>
                  <a:off x="1771" y="3095"/>
                  <a:ext cx="286" cy="669"/>
                  <a:chOff x="2083" y="3199"/>
                  <a:chExt cx="270" cy="469"/>
                </a:xfrm>
              </p:grpSpPr>
              <p:sp>
                <p:nvSpPr>
                  <p:cNvPr id="133247" name="Freeform 127" descr="Pink tissue paper"/>
                  <p:cNvSpPr>
                    <a:spLocks/>
                  </p:cNvSpPr>
                  <p:nvPr/>
                </p:nvSpPr>
                <p:spPr bwMode="auto">
                  <a:xfrm>
                    <a:off x="2083" y="3199"/>
                    <a:ext cx="270" cy="469"/>
                  </a:xfrm>
                  <a:custGeom>
                    <a:avLst/>
                    <a:gdLst/>
                    <a:ahLst/>
                    <a:cxnLst>
                      <a:cxn ang="0">
                        <a:pos x="237" y="433"/>
                      </a:cxn>
                      <a:cxn ang="0">
                        <a:pos x="221" y="177"/>
                      </a:cxn>
                      <a:cxn ang="0">
                        <a:pos x="149" y="17"/>
                      </a:cxn>
                      <a:cxn ang="0">
                        <a:pos x="61" y="73"/>
                      </a:cxn>
                      <a:cxn ang="0">
                        <a:pos x="29" y="409"/>
                      </a:cxn>
                      <a:cxn ang="0">
                        <a:pos x="237" y="433"/>
                      </a:cxn>
                    </a:cxnLst>
                    <a:rect l="0" t="0" r="r" b="b"/>
                    <a:pathLst>
                      <a:path w="270" h="469">
                        <a:moveTo>
                          <a:pt x="237" y="433"/>
                        </a:moveTo>
                        <a:cubicBezTo>
                          <a:pt x="270" y="388"/>
                          <a:pt x="236" y="246"/>
                          <a:pt x="221" y="177"/>
                        </a:cubicBezTo>
                        <a:cubicBezTo>
                          <a:pt x="206" y="108"/>
                          <a:pt x="176" y="34"/>
                          <a:pt x="149" y="17"/>
                        </a:cubicBezTo>
                        <a:cubicBezTo>
                          <a:pt x="122" y="0"/>
                          <a:pt x="81" y="8"/>
                          <a:pt x="61" y="73"/>
                        </a:cubicBezTo>
                        <a:cubicBezTo>
                          <a:pt x="41" y="138"/>
                          <a:pt x="0" y="349"/>
                          <a:pt x="29" y="409"/>
                        </a:cubicBezTo>
                        <a:cubicBezTo>
                          <a:pt x="58" y="469"/>
                          <a:pt x="194" y="428"/>
                          <a:pt x="237" y="433"/>
                        </a:cubicBezTo>
                        <a:close/>
                      </a:path>
                    </a:pathLst>
                  </a:custGeom>
                  <a:blipFill dpi="0" rotWithShape="0">
                    <a:blip r:embed="rId3" cstate="print"/>
                    <a:srcRect/>
                    <a:tile tx="0" ty="0" sx="100000" sy="100000" flip="none" algn="tl"/>
                  </a:blipFill>
                  <a:ln w="38100" cmpd="sng">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48" name="Line 128"/>
                  <p:cNvSpPr>
                    <a:spLocks noChangeShapeType="1"/>
                  </p:cNvSpPr>
                  <p:nvPr/>
                </p:nvSpPr>
                <p:spPr bwMode="auto">
                  <a:xfrm>
                    <a:off x="2208" y="3224"/>
                    <a:ext cx="0" cy="416"/>
                  </a:xfrm>
                  <a:prstGeom prst="line">
                    <a:avLst/>
                  </a:prstGeom>
                  <a:noFill/>
                  <a:ln w="571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nvGrpSpPr>
                  <p:cNvPr id="8208" name="Group 129"/>
                  <p:cNvGrpSpPr>
                    <a:grpSpLocks/>
                  </p:cNvGrpSpPr>
                  <p:nvPr/>
                </p:nvGrpSpPr>
                <p:grpSpPr bwMode="auto">
                  <a:xfrm>
                    <a:off x="2190" y="3246"/>
                    <a:ext cx="136" cy="378"/>
                    <a:chOff x="2190" y="3246"/>
                    <a:chExt cx="136" cy="378"/>
                  </a:xfrm>
                </p:grpSpPr>
                <p:sp>
                  <p:nvSpPr>
                    <p:cNvPr id="133250" name="Line 130"/>
                    <p:cNvSpPr>
                      <a:spLocks noChangeShapeType="1"/>
                    </p:cNvSpPr>
                    <p:nvPr/>
                  </p:nvSpPr>
                  <p:spPr bwMode="auto">
                    <a:xfrm>
                      <a:off x="2216" y="3576"/>
                      <a:ext cx="94"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51" name="Line 131"/>
                    <p:cNvSpPr>
                      <a:spLocks noChangeShapeType="1"/>
                    </p:cNvSpPr>
                    <p:nvPr/>
                  </p:nvSpPr>
                  <p:spPr bwMode="auto">
                    <a:xfrm>
                      <a:off x="2224" y="3535"/>
                      <a:ext cx="96"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52" name="Line 132"/>
                    <p:cNvSpPr>
                      <a:spLocks noChangeShapeType="1"/>
                    </p:cNvSpPr>
                    <p:nvPr/>
                  </p:nvSpPr>
                  <p:spPr bwMode="auto">
                    <a:xfrm>
                      <a:off x="2226" y="3494"/>
                      <a:ext cx="96"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53" name="Line 133"/>
                    <p:cNvSpPr>
                      <a:spLocks noChangeShapeType="1"/>
                    </p:cNvSpPr>
                    <p:nvPr/>
                  </p:nvSpPr>
                  <p:spPr bwMode="auto">
                    <a:xfrm>
                      <a:off x="2222" y="3453"/>
                      <a:ext cx="96"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54" name="Line 134"/>
                    <p:cNvSpPr>
                      <a:spLocks noChangeShapeType="1"/>
                    </p:cNvSpPr>
                    <p:nvPr/>
                  </p:nvSpPr>
                  <p:spPr bwMode="auto">
                    <a:xfrm>
                      <a:off x="2228" y="3411"/>
                      <a:ext cx="96"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55" name="Line 135"/>
                    <p:cNvSpPr>
                      <a:spLocks noChangeShapeType="1"/>
                    </p:cNvSpPr>
                    <p:nvPr/>
                  </p:nvSpPr>
                  <p:spPr bwMode="auto">
                    <a:xfrm>
                      <a:off x="2220" y="3370"/>
                      <a:ext cx="94"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56" name="Line 136"/>
                    <p:cNvSpPr>
                      <a:spLocks noChangeShapeType="1"/>
                    </p:cNvSpPr>
                    <p:nvPr/>
                  </p:nvSpPr>
                  <p:spPr bwMode="auto">
                    <a:xfrm>
                      <a:off x="2210" y="3329"/>
                      <a:ext cx="96"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57" name="Line 137"/>
                    <p:cNvSpPr>
                      <a:spLocks noChangeShapeType="1"/>
                    </p:cNvSpPr>
                    <p:nvPr/>
                  </p:nvSpPr>
                  <p:spPr bwMode="auto">
                    <a:xfrm>
                      <a:off x="2200" y="3288"/>
                      <a:ext cx="94"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58" name="Line 138"/>
                    <p:cNvSpPr>
                      <a:spLocks noChangeShapeType="1"/>
                    </p:cNvSpPr>
                    <p:nvPr/>
                  </p:nvSpPr>
                  <p:spPr bwMode="auto">
                    <a:xfrm>
                      <a:off x="2190" y="3246"/>
                      <a:ext cx="96"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nvGrpSpPr>
                  <p:cNvPr id="8209" name="Group 139"/>
                  <p:cNvGrpSpPr>
                    <a:grpSpLocks/>
                  </p:cNvGrpSpPr>
                  <p:nvPr/>
                </p:nvGrpSpPr>
                <p:grpSpPr bwMode="auto">
                  <a:xfrm flipH="1">
                    <a:off x="2091" y="3246"/>
                    <a:ext cx="136" cy="378"/>
                    <a:chOff x="2190" y="3246"/>
                    <a:chExt cx="136" cy="378"/>
                  </a:xfrm>
                </p:grpSpPr>
                <p:sp>
                  <p:nvSpPr>
                    <p:cNvPr id="133260" name="Line 140"/>
                    <p:cNvSpPr>
                      <a:spLocks noChangeShapeType="1"/>
                    </p:cNvSpPr>
                    <p:nvPr/>
                  </p:nvSpPr>
                  <p:spPr bwMode="auto">
                    <a:xfrm>
                      <a:off x="2216" y="3576"/>
                      <a:ext cx="96"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61" name="Line 141"/>
                    <p:cNvSpPr>
                      <a:spLocks noChangeShapeType="1"/>
                    </p:cNvSpPr>
                    <p:nvPr/>
                  </p:nvSpPr>
                  <p:spPr bwMode="auto">
                    <a:xfrm>
                      <a:off x="2224" y="3535"/>
                      <a:ext cx="98"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62" name="Line 142"/>
                    <p:cNvSpPr>
                      <a:spLocks noChangeShapeType="1"/>
                    </p:cNvSpPr>
                    <p:nvPr/>
                  </p:nvSpPr>
                  <p:spPr bwMode="auto">
                    <a:xfrm>
                      <a:off x="2224" y="3494"/>
                      <a:ext cx="98"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63" name="Line 143"/>
                    <p:cNvSpPr>
                      <a:spLocks noChangeShapeType="1"/>
                    </p:cNvSpPr>
                    <p:nvPr/>
                  </p:nvSpPr>
                  <p:spPr bwMode="auto">
                    <a:xfrm>
                      <a:off x="2222" y="3453"/>
                      <a:ext cx="96"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64" name="Line 144"/>
                    <p:cNvSpPr>
                      <a:spLocks noChangeShapeType="1"/>
                    </p:cNvSpPr>
                    <p:nvPr/>
                  </p:nvSpPr>
                  <p:spPr bwMode="auto">
                    <a:xfrm>
                      <a:off x="2230" y="3411"/>
                      <a:ext cx="96"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65" name="Line 145"/>
                    <p:cNvSpPr>
                      <a:spLocks noChangeShapeType="1"/>
                    </p:cNvSpPr>
                    <p:nvPr/>
                  </p:nvSpPr>
                  <p:spPr bwMode="auto">
                    <a:xfrm>
                      <a:off x="2220" y="3370"/>
                      <a:ext cx="96"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66" name="Line 146"/>
                    <p:cNvSpPr>
                      <a:spLocks noChangeShapeType="1"/>
                    </p:cNvSpPr>
                    <p:nvPr/>
                  </p:nvSpPr>
                  <p:spPr bwMode="auto">
                    <a:xfrm>
                      <a:off x="2208" y="3329"/>
                      <a:ext cx="98"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67" name="Line 147"/>
                    <p:cNvSpPr>
                      <a:spLocks noChangeShapeType="1"/>
                    </p:cNvSpPr>
                    <p:nvPr/>
                  </p:nvSpPr>
                  <p:spPr bwMode="auto">
                    <a:xfrm>
                      <a:off x="2200" y="3288"/>
                      <a:ext cx="96"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sp>
                  <p:nvSpPr>
                    <p:cNvPr id="133268" name="Line 148"/>
                    <p:cNvSpPr>
                      <a:spLocks noChangeShapeType="1"/>
                    </p:cNvSpPr>
                    <p:nvPr/>
                  </p:nvSpPr>
                  <p:spPr bwMode="auto">
                    <a:xfrm>
                      <a:off x="2190" y="3246"/>
                      <a:ext cx="96" cy="48"/>
                    </a:xfrm>
                    <a:prstGeom prst="line">
                      <a:avLst/>
                    </a:prstGeom>
                    <a:noFill/>
                    <a:ln w="19050">
                      <a:solidFill>
                        <a:srgbClr val="FF9999"/>
                      </a:solidFill>
                      <a:round/>
                      <a:headEnd/>
                      <a:tailEnd/>
                    </a:ln>
                    <a:effectLst/>
                  </p:spPr>
                  <p:txBody>
                    <a:bodyPr/>
                    <a:lstStyle/>
                    <a:p>
                      <a:pPr algn="l">
                        <a:defRPr/>
                      </a:pPr>
                      <a:endParaRPr lang="ru-RU" sz="1800">
                        <a:solidFill>
                          <a:schemeClr val="tx1"/>
                        </a:solidFill>
                        <a:effectLst>
                          <a:outerShdw blurRad="38100" dist="38100" dir="2700000" algn="tl">
                            <a:srgbClr val="000000">
                              <a:alpha val="43137"/>
                            </a:srgbClr>
                          </a:outerShdw>
                        </a:effectLst>
                        <a:latin typeface="Times" pitchFamily="18" charset="0"/>
                      </a:endParaRPr>
                    </a:p>
                  </p:txBody>
                </p:sp>
              </p:grpSp>
            </p:grpSp>
          </p:grpSp>
        </p:grpSp>
      </p:grpSp>
      <p:sp>
        <p:nvSpPr>
          <p:cNvPr id="8200" name="Line 151"/>
          <p:cNvSpPr>
            <a:spLocks noChangeShapeType="1"/>
          </p:cNvSpPr>
          <p:nvPr/>
        </p:nvSpPr>
        <p:spPr bwMode="auto">
          <a:xfrm>
            <a:off x="997731" y="1052736"/>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pic>
        <p:nvPicPr>
          <p:cNvPr id="4710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027930" y="1445038"/>
            <a:ext cx="4646130" cy="1285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53"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857796" y="1897153"/>
            <a:ext cx="2226761" cy="461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icsi_1.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08175" y="1844675"/>
            <a:ext cx="5264150" cy="388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267" name="Rectangle 4"/>
          <p:cNvSpPr>
            <a:spLocks noGrp="1" noChangeArrowheads="1"/>
          </p:cNvSpPr>
          <p:nvPr>
            <p:ph type="title"/>
          </p:nvPr>
        </p:nvSpPr>
        <p:spPr>
          <a:xfrm>
            <a:off x="468313" y="260350"/>
            <a:ext cx="8229600" cy="1143000"/>
          </a:xfrm>
          <a:extLst>
            <a:ext uri="{91240B29-F687-4F45-9708-019B960494DF}">
              <a14:hiddenLine xmlns="" xmlns:a14="http://schemas.microsoft.com/office/drawing/2010/main" w="9525">
                <a:solidFill>
                  <a:srgbClr val="990000"/>
                </a:solidFill>
                <a:miter lim="800000"/>
                <a:headEnd/>
                <a:tailEnd/>
              </a14:hiddenLine>
            </a:ext>
          </a:extLst>
        </p:spPr>
        <p:txBody>
          <a:bodyPr/>
          <a:lstStyle/>
          <a:p>
            <a:pPr eaLnBrk="1" hangingPunct="1"/>
            <a:r>
              <a:rPr lang="tr-TR" sz="3600" smtClean="0">
                <a:latin typeface="Calibri" pitchFamily="34" charset="0"/>
              </a:rPr>
              <a:t>İntrastoplazmik Sperm İnjeksiyonu</a:t>
            </a:r>
          </a:p>
        </p:txBody>
      </p:sp>
      <p:sp>
        <p:nvSpPr>
          <p:cNvPr id="11268" name="Line 5"/>
          <p:cNvSpPr>
            <a:spLocks noChangeShapeType="1"/>
          </p:cNvSpPr>
          <p:nvPr/>
        </p:nvSpPr>
        <p:spPr bwMode="auto">
          <a:xfrm>
            <a:off x="971550" y="1196975"/>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descr="icsi_2.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44688" y="1828800"/>
            <a:ext cx="5264150" cy="388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291" name="Rectangle 5"/>
          <p:cNvSpPr>
            <a:spLocks noChangeArrowheads="1"/>
          </p:cNvSpPr>
          <p:nvPr/>
        </p:nvSpPr>
        <p:spPr bwMode="auto">
          <a:xfrm>
            <a:off x="468313" y="260350"/>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99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eaLnBrk="1" hangingPunct="1"/>
            <a:r>
              <a:rPr lang="tr-TR" sz="3600">
                <a:solidFill>
                  <a:schemeClr val="tx2"/>
                </a:solidFill>
                <a:latin typeface="Calibri" pitchFamily="34" charset="0"/>
              </a:rPr>
              <a:t>İntrastoplazmik Sperm İnjeksiyonu</a:t>
            </a:r>
          </a:p>
        </p:txBody>
      </p:sp>
      <p:sp>
        <p:nvSpPr>
          <p:cNvPr id="12292" name="Line 6"/>
          <p:cNvSpPr>
            <a:spLocks noChangeShapeType="1"/>
          </p:cNvSpPr>
          <p:nvPr/>
        </p:nvSpPr>
        <p:spPr bwMode="auto">
          <a:xfrm>
            <a:off x="971550" y="1196975"/>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fertilized egg day 1.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24050" y="1831975"/>
            <a:ext cx="5262563" cy="388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315" name="TextBox 2"/>
          <p:cNvSpPr txBox="1">
            <a:spLocks noChangeArrowheads="1"/>
          </p:cNvSpPr>
          <p:nvPr/>
        </p:nvSpPr>
        <p:spPr bwMode="auto">
          <a:xfrm>
            <a:off x="457200" y="3454400"/>
            <a:ext cx="137160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r>
              <a:rPr lang="en-US">
                <a:solidFill>
                  <a:schemeClr val="bg1"/>
                </a:solidFill>
                <a:latin typeface="Arial" charset="0"/>
                <a:cs typeface="Arial" charset="0"/>
              </a:rPr>
              <a:t>Day 1</a:t>
            </a:r>
          </a:p>
        </p:txBody>
      </p:sp>
      <p:sp>
        <p:nvSpPr>
          <p:cNvPr id="13316" name="Rectangle 5"/>
          <p:cNvSpPr>
            <a:spLocks noChangeArrowheads="1"/>
          </p:cNvSpPr>
          <p:nvPr/>
        </p:nvSpPr>
        <p:spPr bwMode="auto">
          <a:xfrm>
            <a:off x="468313" y="260350"/>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99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eaLnBrk="1" hangingPunct="1"/>
            <a:r>
              <a:rPr lang="tr-TR" sz="3600">
                <a:solidFill>
                  <a:schemeClr val="tx2"/>
                </a:solidFill>
                <a:latin typeface="Calibri" pitchFamily="34" charset="0"/>
              </a:rPr>
              <a:t>İntrastoplazmik Sperm İnjeksiyonu</a:t>
            </a:r>
          </a:p>
        </p:txBody>
      </p:sp>
      <p:sp>
        <p:nvSpPr>
          <p:cNvPr id="13317" name="Line 6"/>
          <p:cNvSpPr>
            <a:spLocks noChangeShapeType="1"/>
          </p:cNvSpPr>
          <p:nvPr/>
        </p:nvSpPr>
        <p:spPr bwMode="auto">
          <a:xfrm>
            <a:off x="971550" y="1196975"/>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descr="2cell_embryo day 2.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24050" y="1835150"/>
            <a:ext cx="5262563" cy="3876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339" name="TextBox 2"/>
          <p:cNvSpPr txBox="1">
            <a:spLocks noChangeArrowheads="1"/>
          </p:cNvSpPr>
          <p:nvPr/>
        </p:nvSpPr>
        <p:spPr bwMode="auto">
          <a:xfrm>
            <a:off x="457200" y="3454400"/>
            <a:ext cx="137160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r>
              <a:rPr lang="en-US">
                <a:solidFill>
                  <a:schemeClr val="bg1"/>
                </a:solidFill>
                <a:latin typeface="Arial" charset="0"/>
                <a:cs typeface="Arial" charset="0"/>
              </a:rPr>
              <a:t>Day 2</a:t>
            </a:r>
          </a:p>
        </p:txBody>
      </p:sp>
      <p:sp>
        <p:nvSpPr>
          <p:cNvPr id="14340" name="Rectangle 5"/>
          <p:cNvSpPr>
            <a:spLocks noChangeArrowheads="1"/>
          </p:cNvSpPr>
          <p:nvPr/>
        </p:nvSpPr>
        <p:spPr bwMode="auto">
          <a:xfrm>
            <a:off x="468313" y="260350"/>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99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eaLnBrk="1" hangingPunct="1"/>
            <a:r>
              <a:rPr lang="tr-TR" sz="3600">
                <a:solidFill>
                  <a:schemeClr val="tx2"/>
                </a:solidFill>
                <a:latin typeface="Calibri" pitchFamily="34" charset="0"/>
              </a:rPr>
              <a:t>İntrastoplazmik Sperm İnjeksiyonu</a:t>
            </a:r>
          </a:p>
        </p:txBody>
      </p:sp>
      <p:sp>
        <p:nvSpPr>
          <p:cNvPr id="14341" name="Line 6"/>
          <p:cNvSpPr>
            <a:spLocks noChangeShapeType="1"/>
          </p:cNvSpPr>
          <p:nvPr/>
        </p:nvSpPr>
        <p:spPr bwMode="auto">
          <a:xfrm>
            <a:off x="971550" y="1196975"/>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4cell_embryo day 2.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24050" y="1831975"/>
            <a:ext cx="5262563" cy="388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363" name="TextBox 2"/>
          <p:cNvSpPr txBox="1">
            <a:spLocks noChangeArrowheads="1"/>
          </p:cNvSpPr>
          <p:nvPr/>
        </p:nvSpPr>
        <p:spPr bwMode="auto">
          <a:xfrm>
            <a:off x="457200" y="3454400"/>
            <a:ext cx="137160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r>
              <a:rPr lang="en-US">
                <a:solidFill>
                  <a:schemeClr val="bg1"/>
                </a:solidFill>
                <a:latin typeface="Arial" charset="0"/>
                <a:cs typeface="Arial" charset="0"/>
              </a:rPr>
              <a:t>Day 2</a:t>
            </a:r>
          </a:p>
        </p:txBody>
      </p:sp>
      <p:sp>
        <p:nvSpPr>
          <p:cNvPr id="15364" name="Rectangle 5"/>
          <p:cNvSpPr>
            <a:spLocks noChangeArrowheads="1"/>
          </p:cNvSpPr>
          <p:nvPr/>
        </p:nvSpPr>
        <p:spPr bwMode="auto">
          <a:xfrm>
            <a:off x="468313" y="260350"/>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99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eaLnBrk="1" hangingPunct="1"/>
            <a:r>
              <a:rPr lang="tr-TR" sz="3600">
                <a:solidFill>
                  <a:schemeClr val="tx2"/>
                </a:solidFill>
                <a:latin typeface="Calibri" pitchFamily="34" charset="0"/>
              </a:rPr>
              <a:t>İntrastoplazmik Sperm İnjeksiyonu</a:t>
            </a:r>
          </a:p>
        </p:txBody>
      </p:sp>
      <p:sp>
        <p:nvSpPr>
          <p:cNvPr id="15365" name="Line 6"/>
          <p:cNvSpPr>
            <a:spLocks noChangeShapeType="1"/>
          </p:cNvSpPr>
          <p:nvPr/>
        </p:nvSpPr>
        <p:spPr bwMode="auto">
          <a:xfrm>
            <a:off x="971550" y="1196975"/>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descr="8cell_embryo day 3.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24050" y="1835150"/>
            <a:ext cx="5262563" cy="3876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387" name="TextBox 2"/>
          <p:cNvSpPr txBox="1">
            <a:spLocks noChangeArrowheads="1"/>
          </p:cNvSpPr>
          <p:nvPr/>
        </p:nvSpPr>
        <p:spPr bwMode="auto">
          <a:xfrm>
            <a:off x="457200" y="3454400"/>
            <a:ext cx="137160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r>
              <a:rPr lang="en-US">
                <a:solidFill>
                  <a:schemeClr val="bg1"/>
                </a:solidFill>
                <a:latin typeface="Arial" charset="0"/>
                <a:cs typeface="Arial" charset="0"/>
              </a:rPr>
              <a:t>Day 3</a:t>
            </a:r>
          </a:p>
        </p:txBody>
      </p:sp>
      <p:sp>
        <p:nvSpPr>
          <p:cNvPr id="16388" name="Rectangle 5"/>
          <p:cNvSpPr>
            <a:spLocks noChangeArrowheads="1"/>
          </p:cNvSpPr>
          <p:nvPr/>
        </p:nvSpPr>
        <p:spPr bwMode="auto">
          <a:xfrm>
            <a:off x="468313" y="260350"/>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99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eaLnBrk="1" hangingPunct="1"/>
            <a:r>
              <a:rPr lang="tr-TR" sz="3600">
                <a:solidFill>
                  <a:schemeClr val="tx2"/>
                </a:solidFill>
                <a:latin typeface="Calibri" pitchFamily="34" charset="0"/>
              </a:rPr>
              <a:t>İntrastoplazmik Sperm İnjeksiyonu</a:t>
            </a:r>
          </a:p>
        </p:txBody>
      </p:sp>
      <p:sp>
        <p:nvSpPr>
          <p:cNvPr id="16389" name="Line 6"/>
          <p:cNvSpPr>
            <a:spLocks noChangeShapeType="1"/>
          </p:cNvSpPr>
          <p:nvPr/>
        </p:nvSpPr>
        <p:spPr bwMode="auto">
          <a:xfrm>
            <a:off x="971550" y="1196975"/>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morula day 4.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24050" y="1871663"/>
            <a:ext cx="5262563" cy="3778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11" name="TextBox 2"/>
          <p:cNvSpPr txBox="1">
            <a:spLocks noChangeArrowheads="1"/>
          </p:cNvSpPr>
          <p:nvPr/>
        </p:nvSpPr>
        <p:spPr bwMode="auto">
          <a:xfrm>
            <a:off x="457200" y="3454400"/>
            <a:ext cx="137160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r>
              <a:rPr lang="en-US">
                <a:solidFill>
                  <a:schemeClr val="bg1"/>
                </a:solidFill>
                <a:latin typeface="Arial" charset="0"/>
                <a:cs typeface="Arial" charset="0"/>
              </a:rPr>
              <a:t>Day 4</a:t>
            </a:r>
          </a:p>
        </p:txBody>
      </p:sp>
      <p:sp>
        <p:nvSpPr>
          <p:cNvPr id="17412" name="Rectangle 5"/>
          <p:cNvSpPr>
            <a:spLocks noChangeArrowheads="1"/>
          </p:cNvSpPr>
          <p:nvPr/>
        </p:nvSpPr>
        <p:spPr bwMode="auto">
          <a:xfrm>
            <a:off x="468313" y="260350"/>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99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eaLnBrk="1" hangingPunct="1"/>
            <a:r>
              <a:rPr lang="tr-TR" sz="3600">
                <a:solidFill>
                  <a:schemeClr val="tx2"/>
                </a:solidFill>
                <a:latin typeface="Calibri" pitchFamily="34" charset="0"/>
              </a:rPr>
              <a:t>İntrastoplazmik Sperm İnjeksiyonu</a:t>
            </a:r>
          </a:p>
        </p:txBody>
      </p:sp>
      <p:sp>
        <p:nvSpPr>
          <p:cNvPr id="17413" name="Line 6"/>
          <p:cNvSpPr>
            <a:spLocks noChangeShapeType="1"/>
          </p:cNvSpPr>
          <p:nvPr/>
        </p:nvSpPr>
        <p:spPr bwMode="auto">
          <a:xfrm>
            <a:off x="971550" y="1196975"/>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blastocyst day 5.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24050" y="1879600"/>
            <a:ext cx="5262563" cy="3757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 name="Group 6"/>
          <p:cNvGrpSpPr>
            <a:grpSpLocks/>
          </p:cNvGrpSpPr>
          <p:nvPr/>
        </p:nvGrpSpPr>
        <p:grpSpPr bwMode="auto">
          <a:xfrm>
            <a:off x="3492500" y="3405188"/>
            <a:ext cx="2908300" cy="1649412"/>
            <a:chOff x="3492483" y="3405828"/>
            <a:chExt cx="2908317" cy="1648435"/>
          </a:xfrm>
        </p:grpSpPr>
        <p:sp>
          <p:nvSpPr>
            <p:cNvPr id="5" name="Teardrop 4"/>
            <p:cNvSpPr/>
            <p:nvPr/>
          </p:nvSpPr>
          <p:spPr>
            <a:xfrm rot="4552145">
              <a:off x="3454770" y="3443541"/>
              <a:ext cx="1294633" cy="1219207"/>
            </a:xfrm>
            <a:prstGeom prst="teardrop">
              <a:avLst/>
            </a:prstGeom>
            <a:noFill/>
            <a:ln w="76200">
              <a:solidFill>
                <a:schemeClr val="accent2">
                  <a:alpha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sz="1800"/>
            </a:p>
          </p:txBody>
        </p:sp>
        <p:sp>
          <p:nvSpPr>
            <p:cNvPr id="6" name="TextBox 5"/>
            <p:cNvSpPr txBox="1"/>
            <p:nvPr/>
          </p:nvSpPr>
          <p:spPr>
            <a:xfrm>
              <a:off x="4876791" y="4038865"/>
              <a:ext cx="1524009" cy="1015398"/>
            </a:xfrm>
            <a:prstGeom prst="rect">
              <a:avLst/>
            </a:prstGeom>
            <a:noFill/>
            <a:ln>
              <a:noFill/>
            </a:ln>
          </p:spPr>
          <p:txBody>
            <a:bodyPr>
              <a:spAutoFit/>
            </a:bodyPr>
            <a:lstStyle/>
            <a:p>
              <a:pPr algn="l" eaLnBrk="1" hangingPunct="1">
                <a:defRPr/>
              </a:pPr>
              <a:r>
                <a:rPr lang="en-US" sz="2000" b="1" dirty="0">
                  <a:solidFill>
                    <a:schemeClr val="accent2">
                      <a:lumMod val="50000"/>
                    </a:schemeClr>
                  </a:solidFill>
                  <a:latin typeface="Arial" charset="0"/>
                </a:rPr>
                <a:t>Embryonic</a:t>
              </a:r>
            </a:p>
            <a:p>
              <a:pPr algn="l" eaLnBrk="1" hangingPunct="1">
                <a:defRPr/>
              </a:pPr>
              <a:r>
                <a:rPr lang="en-US" sz="2000" b="1" dirty="0">
                  <a:solidFill>
                    <a:schemeClr val="accent2">
                      <a:lumMod val="50000"/>
                    </a:schemeClr>
                  </a:solidFill>
                  <a:latin typeface="Arial" charset="0"/>
                </a:rPr>
                <a:t>Stem</a:t>
              </a:r>
            </a:p>
            <a:p>
              <a:pPr algn="l" eaLnBrk="1" hangingPunct="1">
                <a:defRPr/>
              </a:pPr>
              <a:r>
                <a:rPr lang="en-US" sz="2000" b="1" dirty="0">
                  <a:solidFill>
                    <a:schemeClr val="accent2">
                      <a:lumMod val="50000"/>
                    </a:schemeClr>
                  </a:solidFill>
                  <a:latin typeface="Arial" charset="0"/>
                </a:rPr>
                <a:t>Cells</a:t>
              </a:r>
            </a:p>
          </p:txBody>
        </p:sp>
      </p:grpSp>
      <p:sp>
        <p:nvSpPr>
          <p:cNvPr id="18436" name="TextBox 6"/>
          <p:cNvSpPr txBox="1">
            <a:spLocks noChangeArrowheads="1"/>
          </p:cNvSpPr>
          <p:nvPr/>
        </p:nvSpPr>
        <p:spPr bwMode="auto">
          <a:xfrm>
            <a:off x="457200" y="3454400"/>
            <a:ext cx="137160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r>
              <a:rPr lang="en-US">
                <a:solidFill>
                  <a:schemeClr val="bg1"/>
                </a:solidFill>
                <a:latin typeface="Arial" charset="0"/>
                <a:cs typeface="Arial" charset="0"/>
              </a:rPr>
              <a:t>Day 5</a:t>
            </a:r>
          </a:p>
        </p:txBody>
      </p:sp>
      <p:sp>
        <p:nvSpPr>
          <p:cNvPr id="18437" name="Rectangle 8"/>
          <p:cNvSpPr>
            <a:spLocks noChangeArrowheads="1"/>
          </p:cNvSpPr>
          <p:nvPr/>
        </p:nvSpPr>
        <p:spPr bwMode="auto">
          <a:xfrm>
            <a:off x="468313" y="260350"/>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99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eaLnBrk="1" hangingPunct="1"/>
            <a:r>
              <a:rPr lang="tr-TR" sz="3600">
                <a:solidFill>
                  <a:schemeClr val="tx2"/>
                </a:solidFill>
                <a:latin typeface="Calibri" pitchFamily="34" charset="0"/>
              </a:rPr>
              <a:t>İntrastoplazmik Sperm İnjeksiyonu</a:t>
            </a:r>
          </a:p>
        </p:txBody>
      </p:sp>
      <p:sp>
        <p:nvSpPr>
          <p:cNvPr id="18438" name="Line 9"/>
          <p:cNvSpPr>
            <a:spLocks noChangeShapeType="1"/>
          </p:cNvSpPr>
          <p:nvPr/>
        </p:nvSpPr>
        <p:spPr bwMode="auto">
          <a:xfrm>
            <a:off x="971550" y="1196975"/>
            <a:ext cx="70104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Animation showing sequences from a video by Jamie Griffo"/>
          <p:cNvPicPr>
            <a:picLocks noChangeAspect="1" noChangeArrowheads="1" noCrop="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628775"/>
            <a:ext cx="9036050" cy="4537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55" name="Text Box 3"/>
          <p:cNvSpPr txBox="1">
            <a:spLocks noChangeArrowheads="1"/>
          </p:cNvSpPr>
          <p:nvPr/>
        </p:nvSpPr>
        <p:spPr bwMode="auto">
          <a:xfrm>
            <a:off x="0" y="207963"/>
            <a:ext cx="9144000" cy="822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r>
              <a:rPr lang="tr-TR" sz="2400" b="1">
                <a:solidFill>
                  <a:schemeClr val="bg2"/>
                </a:solidFill>
                <a:latin typeface="Arial" charset="0"/>
              </a:rPr>
              <a:t>İNSAN EMBRYONİK HÜCRELERİNİN  </a:t>
            </a:r>
          </a:p>
          <a:p>
            <a:pPr eaLnBrk="1" hangingPunct="1"/>
            <a:r>
              <a:rPr lang="tr-TR" sz="2400" b="1">
                <a:solidFill>
                  <a:schemeClr val="bg2"/>
                </a:solidFill>
                <a:latin typeface="Arial" charset="0"/>
              </a:rPr>
              <a:t>İN VİTRO KÜLTÜR  İÇİN AYRIŞTIRILMASI</a:t>
            </a:r>
          </a:p>
        </p:txBody>
      </p:sp>
      <p:sp>
        <p:nvSpPr>
          <p:cNvPr id="23556" name="Line 4"/>
          <p:cNvSpPr>
            <a:spLocks noChangeShapeType="1"/>
          </p:cNvSpPr>
          <p:nvPr/>
        </p:nvSpPr>
        <p:spPr bwMode="auto">
          <a:xfrm>
            <a:off x="0" y="1125538"/>
            <a:ext cx="9144000" cy="0"/>
          </a:xfrm>
          <a:prstGeom prst="line">
            <a:avLst/>
          </a:prstGeom>
          <a:noFill/>
          <a:ln w="28575">
            <a:solidFill>
              <a:srgbClr val="FF0000"/>
            </a:solidFill>
            <a:round/>
            <a:headEnd/>
            <a:tailEnd/>
          </a:ln>
          <a:extLst>
            <a:ext uri="{909E8E84-426E-40DD-AFC4-6F175D3DCCD1}">
              <a14:hiddenFill xmlns="" xmlns:a14="http://schemas.microsoft.com/office/drawing/2010/main">
                <a:noFill/>
              </a14:hiddenFill>
            </a:ext>
          </a:extLst>
        </p:spPr>
        <p:txBody>
          <a:bodyPr/>
          <a:lstStyle/>
          <a:p>
            <a:endParaRPr 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stem_cells"/>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0"/>
            <a:ext cx="4840288" cy="3352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531" name="Picture 3" descr="humanembryonicstemcells"/>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824413" y="3254375"/>
            <a:ext cx="4319587" cy="360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2" name="Line 4"/>
          <p:cNvSpPr>
            <a:spLocks noChangeShapeType="1"/>
          </p:cNvSpPr>
          <p:nvPr/>
        </p:nvSpPr>
        <p:spPr bwMode="auto">
          <a:xfrm>
            <a:off x="2498725" y="1470025"/>
            <a:ext cx="3240088" cy="2665413"/>
          </a:xfrm>
          <a:prstGeom prst="line">
            <a:avLst/>
          </a:prstGeom>
          <a:noFill/>
          <a:ln w="76200">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tr-TR"/>
          </a:p>
        </p:txBody>
      </p:sp>
      <p:sp>
        <p:nvSpPr>
          <p:cNvPr id="22533" name="Text Box 5"/>
          <p:cNvSpPr txBox="1">
            <a:spLocks noChangeArrowheads="1"/>
          </p:cNvSpPr>
          <p:nvPr/>
        </p:nvSpPr>
        <p:spPr bwMode="auto">
          <a:xfrm>
            <a:off x="5295900" y="630238"/>
            <a:ext cx="3813175" cy="265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r>
              <a:rPr lang="tr-TR" sz="2800">
                <a:solidFill>
                  <a:srgbClr val="000000"/>
                </a:solidFill>
                <a:latin typeface="Calibri" pitchFamily="34" charset="0"/>
              </a:rPr>
              <a:t>Blastosit</a:t>
            </a:r>
          </a:p>
          <a:p>
            <a:pPr eaLnBrk="1" hangingPunct="1"/>
            <a:r>
              <a:rPr lang="tr-TR" sz="2800">
                <a:solidFill>
                  <a:srgbClr val="000000"/>
                </a:solidFill>
                <a:latin typeface="Calibri" pitchFamily="34" charset="0"/>
              </a:rPr>
              <a:t>İç kitlesinden</a:t>
            </a:r>
          </a:p>
          <a:p>
            <a:pPr eaLnBrk="1" hangingPunct="1"/>
            <a:r>
              <a:rPr lang="tr-TR" sz="2800">
                <a:solidFill>
                  <a:srgbClr val="000000"/>
                </a:solidFill>
                <a:latin typeface="Calibri" pitchFamily="34" charset="0"/>
              </a:rPr>
              <a:t>Embrİyonik kök</a:t>
            </a:r>
          </a:p>
          <a:p>
            <a:pPr eaLnBrk="1" hangingPunct="1"/>
            <a:r>
              <a:rPr lang="tr-TR" sz="2800">
                <a:solidFill>
                  <a:srgbClr val="000000"/>
                </a:solidFill>
                <a:latin typeface="Calibri" pitchFamily="34" charset="0"/>
              </a:rPr>
              <a:t>Hücrelerin </a:t>
            </a:r>
          </a:p>
          <a:p>
            <a:pPr eaLnBrk="1" hangingPunct="1"/>
            <a:r>
              <a:rPr lang="tr-TR" sz="2800">
                <a:solidFill>
                  <a:srgbClr val="000000"/>
                </a:solidFill>
                <a:latin typeface="Calibri" pitchFamily="34" charset="0"/>
              </a:rPr>
              <a:t>İzolasyonu</a:t>
            </a:r>
          </a:p>
          <a:p>
            <a:pPr eaLnBrk="1" hangingPunct="1"/>
            <a:endParaRPr lang="tr-TR" sz="2800">
              <a:solidFill>
                <a:srgbClr val="000000"/>
              </a:solidFill>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5" descr="scimage1"/>
          <p:cNvPicPr>
            <a:picLocks noGrp="1" noChangeAspect="1" noChangeArrowheads="1"/>
          </p:cNvPicPr>
          <p:nvPr>
            <p:ph idx="4294967295"/>
          </p:nvPr>
        </p:nvPicPr>
        <p:blipFill>
          <a:blip r:embed="rId3" cstate="print">
            <a:extLst>
              <a:ext uri="{28A0092B-C50C-407E-A947-70E740481C1C}">
                <a14:useLocalDpi xmlns="" xmlns:a14="http://schemas.microsoft.com/office/drawing/2010/main" val="0"/>
              </a:ext>
            </a:extLst>
          </a:blip>
          <a:srcRect/>
          <a:stretch>
            <a:fillRect/>
          </a:stretch>
        </p:blipFill>
        <p:spPr>
          <a:xfrm>
            <a:off x="755650" y="476250"/>
            <a:ext cx="7632700" cy="5426075"/>
          </a:xfrm>
          <a:noFill/>
        </p:spPr>
      </p:pic>
      <p:sp>
        <p:nvSpPr>
          <p:cNvPr id="24579" name="Text Box 7"/>
          <p:cNvSpPr txBox="1">
            <a:spLocks noChangeArrowheads="1"/>
          </p:cNvSpPr>
          <p:nvPr/>
        </p:nvSpPr>
        <p:spPr bwMode="auto">
          <a:xfrm>
            <a:off x="1116013" y="6061075"/>
            <a:ext cx="4016375"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3300"/>
                </a:solidFill>
                <a:miter lim="800000"/>
                <a:headEnd/>
                <a:tailEnd/>
              </a14:hiddenLine>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r>
              <a:rPr lang="tr-TR" sz="2400">
                <a:solidFill>
                  <a:srgbClr val="FF3300"/>
                </a:solidFill>
                <a:latin typeface="Calibri" pitchFamily="34" charset="0"/>
              </a:rPr>
              <a:t>Embryonik kök hücre kolonileri</a:t>
            </a:r>
            <a:endParaRPr lang="en-GB" sz="2400">
              <a:solidFill>
                <a:srgbClr val="FF3300"/>
              </a:solidFill>
              <a:latin typeface="Calibri"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0" y="115888"/>
            <a:ext cx="9144000" cy="1143000"/>
          </a:xfrm>
        </p:spPr>
        <p:txBody>
          <a:bodyPr/>
          <a:lstStyle/>
          <a:p>
            <a:pPr eaLnBrk="1" hangingPunct="1"/>
            <a:r>
              <a:rPr lang="tr-TR" sz="2800" b="1" smtClean="0">
                <a:solidFill>
                  <a:srgbClr val="000000"/>
                </a:solidFill>
                <a:latin typeface="Calibri" pitchFamily="34" charset="0"/>
              </a:rPr>
              <a:t>İnsan embriyonik kök hücrelerinin in-vitro farklılaşması</a:t>
            </a:r>
          </a:p>
        </p:txBody>
      </p:sp>
      <p:pic>
        <p:nvPicPr>
          <p:cNvPr id="25603" name="Picture 4" descr="HmESC a"/>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850" y="1484313"/>
            <a:ext cx="2674938" cy="158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4" name="Picture 5" descr="HmESC b"/>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011863" y="1557338"/>
            <a:ext cx="2663825" cy="158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5" name="Picture 6" descr="HmESC c"/>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059113" y="4806950"/>
            <a:ext cx="2732087" cy="157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606" name="Line 8"/>
          <p:cNvSpPr>
            <a:spLocks noChangeShapeType="1"/>
          </p:cNvSpPr>
          <p:nvPr/>
        </p:nvSpPr>
        <p:spPr bwMode="auto">
          <a:xfrm rot="1082715" flipV="1">
            <a:off x="5292725" y="2276475"/>
            <a:ext cx="504825" cy="536575"/>
          </a:xfrm>
          <a:prstGeom prst="line">
            <a:avLst/>
          </a:prstGeom>
          <a:noFill/>
          <a:ln w="47625">
            <a:solidFill>
              <a:srgbClr val="FD7725"/>
            </a:solidFill>
            <a:round/>
            <a:headEnd/>
            <a:tailEnd type="triangle" w="med" len="med"/>
          </a:ln>
          <a:extLst>
            <a:ext uri="{909E8E84-426E-40DD-AFC4-6F175D3DCCD1}">
              <a14:hiddenFill xmlns="" xmlns:a14="http://schemas.microsoft.com/office/drawing/2010/main">
                <a:noFill/>
              </a14:hiddenFill>
            </a:ext>
          </a:extLst>
        </p:spPr>
        <p:txBody>
          <a:bodyPr/>
          <a:lstStyle/>
          <a:p>
            <a:endParaRPr lang="tr-TR"/>
          </a:p>
        </p:txBody>
      </p:sp>
      <p:sp>
        <p:nvSpPr>
          <p:cNvPr id="25607" name="Line 9"/>
          <p:cNvSpPr>
            <a:spLocks noChangeShapeType="1"/>
          </p:cNvSpPr>
          <p:nvPr/>
        </p:nvSpPr>
        <p:spPr bwMode="auto">
          <a:xfrm rot="16645969" flipV="1">
            <a:off x="3030538" y="2306638"/>
            <a:ext cx="381000" cy="609600"/>
          </a:xfrm>
          <a:prstGeom prst="line">
            <a:avLst/>
          </a:prstGeom>
          <a:noFill/>
          <a:ln w="47625">
            <a:solidFill>
              <a:srgbClr val="FD7725"/>
            </a:solidFill>
            <a:round/>
            <a:headEnd/>
            <a:tailEnd type="triangle" w="med" len="med"/>
          </a:ln>
          <a:extLst>
            <a:ext uri="{909E8E84-426E-40DD-AFC4-6F175D3DCCD1}">
              <a14:hiddenFill xmlns="" xmlns:a14="http://schemas.microsoft.com/office/drawing/2010/main">
                <a:noFill/>
              </a14:hiddenFill>
            </a:ext>
          </a:extLst>
        </p:spPr>
        <p:txBody>
          <a:bodyPr/>
          <a:lstStyle/>
          <a:p>
            <a:endParaRPr lang="tr-TR"/>
          </a:p>
        </p:txBody>
      </p:sp>
      <p:sp>
        <p:nvSpPr>
          <p:cNvPr id="25608" name="Line 10"/>
          <p:cNvSpPr>
            <a:spLocks noChangeShapeType="1"/>
          </p:cNvSpPr>
          <p:nvPr/>
        </p:nvSpPr>
        <p:spPr bwMode="auto">
          <a:xfrm rot="8469627" flipV="1">
            <a:off x="4211638" y="4365625"/>
            <a:ext cx="304800" cy="381000"/>
          </a:xfrm>
          <a:prstGeom prst="line">
            <a:avLst/>
          </a:prstGeom>
          <a:noFill/>
          <a:ln w="47625">
            <a:solidFill>
              <a:srgbClr val="FD7725"/>
            </a:solidFill>
            <a:round/>
            <a:headEnd/>
            <a:tailEnd type="triangle" w="med" len="med"/>
          </a:ln>
          <a:extLst>
            <a:ext uri="{909E8E84-426E-40DD-AFC4-6F175D3DCCD1}">
              <a14:hiddenFill xmlns="" xmlns:a14="http://schemas.microsoft.com/office/drawing/2010/main">
                <a:noFill/>
              </a14:hiddenFill>
            </a:ext>
          </a:extLst>
        </p:spPr>
        <p:txBody>
          <a:bodyPr/>
          <a:lstStyle/>
          <a:p>
            <a:endParaRPr lang="tr-TR"/>
          </a:p>
        </p:txBody>
      </p:sp>
      <p:sp>
        <p:nvSpPr>
          <p:cNvPr id="25609" name="Text Box 11"/>
          <p:cNvSpPr txBox="1">
            <a:spLocks noChangeArrowheads="1"/>
          </p:cNvSpPr>
          <p:nvPr/>
        </p:nvSpPr>
        <p:spPr bwMode="auto">
          <a:xfrm>
            <a:off x="395288" y="1628775"/>
            <a:ext cx="2514600" cy="1552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spcBef>
                <a:spcPct val="50000"/>
              </a:spcBef>
            </a:pPr>
            <a:r>
              <a:rPr lang="tr-TR" sz="2400" b="1">
                <a:solidFill>
                  <a:schemeClr val="bg1"/>
                </a:solidFill>
                <a:latin typeface="Arial Rounded MT Bold" pitchFamily="34" charset="0"/>
              </a:rPr>
              <a:t>NÖRONLAR</a:t>
            </a:r>
          </a:p>
          <a:p>
            <a:pPr eaLnBrk="1" hangingPunct="1">
              <a:spcBef>
                <a:spcPct val="50000"/>
              </a:spcBef>
            </a:pPr>
            <a:r>
              <a:rPr lang="tr-TR" sz="2400" b="1">
                <a:solidFill>
                  <a:schemeClr val="bg1"/>
                </a:solidFill>
                <a:latin typeface="Arial Rounded MT Bold" pitchFamily="34" charset="0"/>
              </a:rPr>
              <a:t>Tubulin+</a:t>
            </a:r>
          </a:p>
          <a:p>
            <a:pPr eaLnBrk="1" hangingPunct="1">
              <a:spcBef>
                <a:spcPct val="50000"/>
              </a:spcBef>
            </a:pPr>
            <a:endParaRPr lang="tr-TR" sz="2400" b="1">
              <a:solidFill>
                <a:schemeClr val="bg1"/>
              </a:solidFill>
              <a:latin typeface="Arial Rounded MT Bold" pitchFamily="34" charset="0"/>
            </a:endParaRPr>
          </a:p>
        </p:txBody>
      </p:sp>
      <p:sp>
        <p:nvSpPr>
          <p:cNvPr id="25610" name="Text Box 12"/>
          <p:cNvSpPr txBox="1">
            <a:spLocks noChangeArrowheads="1"/>
          </p:cNvSpPr>
          <p:nvPr/>
        </p:nvSpPr>
        <p:spPr bwMode="auto">
          <a:xfrm>
            <a:off x="5940425" y="1700213"/>
            <a:ext cx="2667000"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spcBef>
                <a:spcPct val="50000"/>
              </a:spcBef>
            </a:pPr>
            <a:r>
              <a:rPr lang="tr-TR" sz="1800" b="1">
                <a:solidFill>
                  <a:schemeClr val="bg1"/>
                </a:solidFill>
                <a:latin typeface="Arial Rounded MT Bold" pitchFamily="34" charset="0"/>
              </a:rPr>
              <a:t>CARDİOMYOSİTLER</a:t>
            </a:r>
          </a:p>
          <a:p>
            <a:pPr eaLnBrk="1" hangingPunct="1">
              <a:spcBef>
                <a:spcPct val="50000"/>
              </a:spcBef>
            </a:pPr>
            <a:r>
              <a:rPr lang="tr-TR" sz="2400" b="1">
                <a:solidFill>
                  <a:schemeClr val="bg1"/>
                </a:solidFill>
                <a:latin typeface="Arial" charset="0"/>
              </a:rPr>
              <a:t>T</a:t>
            </a:r>
            <a:r>
              <a:rPr lang="tr-TR" sz="2400" b="1">
                <a:solidFill>
                  <a:schemeClr val="bg1"/>
                </a:solidFill>
                <a:latin typeface="Arial Rounded MT Bold" pitchFamily="34" charset="0"/>
              </a:rPr>
              <a:t>roponin+ </a:t>
            </a:r>
          </a:p>
        </p:txBody>
      </p:sp>
      <p:sp>
        <p:nvSpPr>
          <p:cNvPr id="25611" name="Text Box 13"/>
          <p:cNvSpPr txBox="1">
            <a:spLocks noChangeArrowheads="1"/>
          </p:cNvSpPr>
          <p:nvPr/>
        </p:nvSpPr>
        <p:spPr bwMode="auto">
          <a:xfrm>
            <a:off x="3059113" y="5013325"/>
            <a:ext cx="2667000" cy="1004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spcBef>
                <a:spcPct val="50000"/>
              </a:spcBef>
            </a:pPr>
            <a:r>
              <a:rPr lang="tr-TR" sz="2400" b="1">
                <a:solidFill>
                  <a:schemeClr val="bg1"/>
                </a:solidFill>
                <a:latin typeface="Arial Rounded MT Bold" pitchFamily="34" charset="0"/>
              </a:rPr>
              <a:t>ENDODERM</a:t>
            </a:r>
            <a:endParaRPr lang="tr-TR" sz="2400" b="1">
              <a:solidFill>
                <a:schemeClr val="bg1"/>
              </a:solidFill>
              <a:latin typeface="Arial" charset="0"/>
            </a:endParaRPr>
          </a:p>
          <a:p>
            <a:pPr eaLnBrk="1" hangingPunct="1">
              <a:spcBef>
                <a:spcPct val="50000"/>
              </a:spcBef>
            </a:pPr>
            <a:r>
              <a:rPr lang="tr-TR" sz="2400" b="1">
                <a:solidFill>
                  <a:schemeClr val="bg1"/>
                </a:solidFill>
                <a:latin typeface="Arial Rounded MT Bold" pitchFamily="34" charset="0"/>
              </a:rPr>
              <a:t>AFP +</a:t>
            </a:r>
            <a:r>
              <a:rPr lang="tr-TR" sz="2000" b="1">
                <a:solidFill>
                  <a:schemeClr val="bg1"/>
                </a:solidFill>
                <a:latin typeface="Arial Rounded MT Bold" pitchFamily="34" charset="0"/>
              </a:rPr>
              <a:t> </a:t>
            </a:r>
          </a:p>
        </p:txBody>
      </p:sp>
      <p:pic>
        <p:nvPicPr>
          <p:cNvPr id="25612" name="Picture 15" descr="DSCN0714"/>
          <p:cNvPicPr>
            <a:picLocks noGrp="1" noChangeAspect="1" noChangeArrowheads="1"/>
          </p:cNvPicPr>
          <p:nvPr>
            <p:ph sz="quarter" idx="4294967295"/>
          </p:nvPr>
        </p:nvPicPr>
        <p:blipFill>
          <a:blip r:embed="rId6" cstate="print">
            <a:extLst>
              <a:ext uri="{28A0092B-C50C-407E-A947-70E740481C1C}">
                <a14:useLocalDpi xmlns="" xmlns:a14="http://schemas.microsoft.com/office/drawing/2010/main" val="0"/>
              </a:ext>
            </a:extLst>
          </a:blip>
          <a:srcRect/>
          <a:stretch>
            <a:fillRect/>
          </a:stretch>
        </p:blipFill>
        <p:spPr>
          <a:xfrm>
            <a:off x="3492500" y="1341438"/>
            <a:ext cx="1824038" cy="1368425"/>
          </a:xfrm>
          <a:noFill/>
        </p:spPr>
      </p:pic>
      <p:pic>
        <p:nvPicPr>
          <p:cNvPr id="25613" name="Picture 14" descr="embryonic-stem-cell-6660"/>
          <p:cNvPicPr>
            <a:picLocks noGrp="1" noChangeAspect="1" noChangeArrowheads="1"/>
          </p:cNvPicPr>
          <p:nvPr>
            <p:ph sz="quarter" idx="4294967295"/>
          </p:nvPr>
        </p:nvPicPr>
        <p:blipFill>
          <a:blip r:embed="rId7" cstate="print">
            <a:extLst>
              <a:ext uri="{28A0092B-C50C-407E-A947-70E740481C1C}">
                <a14:useLocalDpi xmlns="" xmlns:a14="http://schemas.microsoft.com/office/drawing/2010/main" val="0"/>
              </a:ext>
            </a:extLst>
          </a:blip>
          <a:srcRect/>
          <a:stretch>
            <a:fillRect/>
          </a:stretch>
        </p:blipFill>
        <p:spPr>
          <a:xfrm>
            <a:off x="3343275" y="2697163"/>
            <a:ext cx="2028825" cy="1727200"/>
          </a:xfrm>
          <a:noFill/>
        </p:spPr>
      </p:pic>
      <p:sp>
        <p:nvSpPr>
          <p:cNvPr id="25614" name="Text Box 7"/>
          <p:cNvSpPr txBox="1">
            <a:spLocks noChangeArrowheads="1"/>
          </p:cNvSpPr>
          <p:nvPr/>
        </p:nvSpPr>
        <p:spPr bwMode="auto">
          <a:xfrm>
            <a:off x="3276600" y="2636838"/>
            <a:ext cx="2149475" cy="1724025"/>
          </a:xfrm>
          <a:prstGeom prst="rect">
            <a:avLst/>
          </a:prstGeom>
          <a:noFill/>
          <a:ln w="25400">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lnSpc>
                <a:spcPct val="130000"/>
              </a:lnSpc>
              <a:spcBef>
                <a:spcPct val="50000"/>
              </a:spcBef>
            </a:pPr>
            <a:r>
              <a:rPr lang="tr-TR" sz="2400" b="1">
                <a:solidFill>
                  <a:schemeClr val="tx1"/>
                </a:solidFill>
                <a:latin typeface="Arial Rounded MT Bold" pitchFamily="34" charset="0"/>
              </a:rPr>
              <a:t>EMBRYONİK</a:t>
            </a:r>
          </a:p>
          <a:p>
            <a:pPr eaLnBrk="1" hangingPunct="1">
              <a:lnSpc>
                <a:spcPct val="130000"/>
              </a:lnSpc>
              <a:spcBef>
                <a:spcPct val="50000"/>
              </a:spcBef>
            </a:pPr>
            <a:r>
              <a:rPr lang="tr-TR" sz="2400" b="1">
                <a:solidFill>
                  <a:schemeClr val="tx1"/>
                </a:solidFill>
                <a:latin typeface="Arial Rounded MT Bold" pitchFamily="34" charset="0"/>
              </a:rPr>
              <a:t>KÖK HÜCRELER</a:t>
            </a:r>
            <a:endParaRPr lang="tr-TR" sz="2000" b="1">
              <a:solidFill>
                <a:schemeClr val="tx1"/>
              </a:solidFill>
              <a:latin typeface="Arial Rounded MT Bold" pitchFamily="34" charset="0"/>
            </a:endParaRPr>
          </a:p>
        </p:txBody>
      </p:sp>
      <p:sp>
        <p:nvSpPr>
          <p:cNvPr id="25615" name="Line 15"/>
          <p:cNvSpPr>
            <a:spLocks noChangeShapeType="1"/>
          </p:cNvSpPr>
          <p:nvPr/>
        </p:nvSpPr>
        <p:spPr bwMode="auto">
          <a:xfrm>
            <a:off x="0" y="981075"/>
            <a:ext cx="9144000" cy="0"/>
          </a:xfrm>
          <a:prstGeom prst="line">
            <a:avLst/>
          </a:prstGeom>
          <a:noFill/>
          <a:ln w="28575">
            <a:solidFill>
              <a:srgbClr val="FF0000"/>
            </a:solidFill>
            <a:round/>
            <a:headEnd/>
            <a:tailEnd/>
          </a:ln>
          <a:extLst>
            <a:ext uri="{909E8E84-426E-40DD-AFC4-6F175D3DCCD1}">
              <a14:hiddenFill xmlns="" xmlns:a14="http://schemas.microsoft.com/office/drawing/2010/main">
                <a:noFill/>
              </a14:hiddenFill>
            </a:ext>
          </a:extLst>
        </p:spPr>
        <p:txBody>
          <a:bodyPr/>
          <a:lstStyle/>
          <a:p>
            <a:endParaRPr lang="tr-T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body" sz="half" idx="4294967295"/>
          </p:nvPr>
        </p:nvSpPr>
        <p:spPr>
          <a:xfrm>
            <a:off x="457200" y="1600200"/>
            <a:ext cx="4038600" cy="4525963"/>
          </a:xfrm>
        </p:spPr>
        <p:txBody>
          <a:bodyPr/>
          <a:lstStyle/>
          <a:p>
            <a:pPr eaLnBrk="1" hangingPunct="1">
              <a:buFontTx/>
              <a:buNone/>
            </a:pPr>
            <a:r>
              <a:rPr lang="tr-TR" sz="3600" smtClean="0"/>
              <a:t>					</a:t>
            </a:r>
          </a:p>
        </p:txBody>
      </p:sp>
      <p:pic>
        <p:nvPicPr>
          <p:cNvPr id="26627" name="Picture 4" descr="Tertm 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03575" y="1052513"/>
            <a:ext cx="2624138" cy="2400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628" name="Picture 5" descr="Tertm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8600" y="3962400"/>
            <a:ext cx="2590800" cy="2370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629" name="Picture 6" descr="Tertm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276600" y="4487863"/>
            <a:ext cx="2590800" cy="2217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630" name="Picture 7" descr="Tertm 4"/>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400800" y="3962400"/>
            <a:ext cx="2590800" cy="2370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1" name="Line 8"/>
          <p:cNvSpPr>
            <a:spLocks noChangeShapeType="1"/>
          </p:cNvSpPr>
          <p:nvPr/>
        </p:nvSpPr>
        <p:spPr bwMode="auto">
          <a:xfrm rot="6120142" flipV="1">
            <a:off x="6191250" y="3181350"/>
            <a:ext cx="419100" cy="762000"/>
          </a:xfrm>
          <a:prstGeom prst="line">
            <a:avLst/>
          </a:prstGeom>
          <a:noFill/>
          <a:ln w="57150">
            <a:solidFill>
              <a:srgbClr val="FD7725"/>
            </a:solidFill>
            <a:round/>
            <a:headEnd/>
            <a:tailEnd type="triangle" w="med" len="med"/>
          </a:ln>
          <a:extLst>
            <a:ext uri="{909E8E84-426E-40DD-AFC4-6F175D3DCCD1}">
              <a14:hiddenFill xmlns="" xmlns:a14="http://schemas.microsoft.com/office/drawing/2010/main">
                <a:noFill/>
              </a14:hiddenFill>
            </a:ext>
          </a:extLst>
        </p:spPr>
        <p:txBody>
          <a:bodyPr/>
          <a:lstStyle/>
          <a:p>
            <a:endParaRPr lang="tr-TR"/>
          </a:p>
        </p:txBody>
      </p:sp>
      <p:sp>
        <p:nvSpPr>
          <p:cNvPr id="26632" name="Line 9"/>
          <p:cNvSpPr>
            <a:spLocks noChangeShapeType="1"/>
          </p:cNvSpPr>
          <p:nvPr/>
        </p:nvSpPr>
        <p:spPr bwMode="auto">
          <a:xfrm rot="1030793" flipV="1">
            <a:off x="2590800" y="3200400"/>
            <a:ext cx="419100" cy="762000"/>
          </a:xfrm>
          <a:prstGeom prst="line">
            <a:avLst/>
          </a:prstGeom>
          <a:noFill/>
          <a:ln w="57150">
            <a:solidFill>
              <a:srgbClr val="FD7725"/>
            </a:solidFill>
            <a:round/>
            <a:headEnd type="triangle" w="med" len="med"/>
            <a:tailEnd/>
          </a:ln>
          <a:extLst>
            <a:ext uri="{909E8E84-426E-40DD-AFC4-6F175D3DCCD1}">
              <a14:hiddenFill xmlns="" xmlns:a14="http://schemas.microsoft.com/office/drawing/2010/main">
                <a:noFill/>
              </a14:hiddenFill>
            </a:ext>
          </a:extLst>
        </p:spPr>
        <p:txBody>
          <a:bodyPr/>
          <a:lstStyle/>
          <a:p>
            <a:endParaRPr lang="tr-TR"/>
          </a:p>
        </p:txBody>
      </p:sp>
      <p:sp>
        <p:nvSpPr>
          <p:cNvPr id="26633" name="Text Box 11"/>
          <p:cNvSpPr txBox="1">
            <a:spLocks noChangeArrowheads="1"/>
          </p:cNvSpPr>
          <p:nvPr/>
        </p:nvSpPr>
        <p:spPr bwMode="auto">
          <a:xfrm>
            <a:off x="5943600" y="2286000"/>
            <a:ext cx="2590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spcBef>
                <a:spcPct val="50000"/>
              </a:spcBef>
            </a:pPr>
            <a:r>
              <a:rPr lang="tr-TR" sz="2400">
                <a:solidFill>
                  <a:srgbClr val="FF0000"/>
                </a:solidFill>
                <a:latin typeface="Arial Rounded MT Bold" pitchFamily="34" charset="0"/>
              </a:rPr>
              <a:t>SCID/Fare</a:t>
            </a:r>
          </a:p>
        </p:txBody>
      </p:sp>
      <p:sp>
        <p:nvSpPr>
          <p:cNvPr id="26634" name="Line 12"/>
          <p:cNvSpPr>
            <a:spLocks noChangeShapeType="1"/>
          </p:cNvSpPr>
          <p:nvPr/>
        </p:nvSpPr>
        <p:spPr bwMode="auto">
          <a:xfrm>
            <a:off x="4495800" y="3505200"/>
            <a:ext cx="0" cy="685800"/>
          </a:xfrm>
          <a:prstGeom prst="line">
            <a:avLst/>
          </a:prstGeom>
          <a:noFill/>
          <a:ln w="57150">
            <a:solidFill>
              <a:srgbClr val="FD7725"/>
            </a:solidFill>
            <a:round/>
            <a:headEnd/>
            <a:tailEnd type="triangle" w="med" len="med"/>
          </a:ln>
          <a:extLst>
            <a:ext uri="{909E8E84-426E-40DD-AFC4-6F175D3DCCD1}">
              <a14:hiddenFill xmlns="" xmlns:a14="http://schemas.microsoft.com/office/drawing/2010/main">
                <a:noFill/>
              </a14:hiddenFill>
            </a:ext>
          </a:extLst>
        </p:spPr>
        <p:txBody>
          <a:bodyPr/>
          <a:lstStyle/>
          <a:p>
            <a:endParaRPr lang="tr-TR"/>
          </a:p>
        </p:txBody>
      </p:sp>
      <p:pic>
        <p:nvPicPr>
          <p:cNvPr id="26635" name="Picture 13" descr="maus1"/>
          <p:cNvPicPr>
            <a:picLocks noGrp="1" noChangeAspect="1" noChangeArrowheads="1"/>
          </p:cNvPicPr>
          <p:nvPr>
            <p:ph sz="half" idx="4294967295"/>
          </p:nvPr>
        </p:nvPicPr>
        <p:blipFill>
          <a:blip r:embed="rId7" cstate="print">
            <a:extLst>
              <a:ext uri="{28A0092B-C50C-407E-A947-70E740481C1C}">
                <a14:useLocalDpi xmlns="" xmlns:a14="http://schemas.microsoft.com/office/drawing/2010/main" val="0"/>
              </a:ext>
            </a:extLst>
          </a:blip>
          <a:srcRect/>
          <a:stretch>
            <a:fillRect/>
          </a:stretch>
        </p:blipFill>
        <p:spPr>
          <a:xfrm>
            <a:off x="6156325" y="1125538"/>
            <a:ext cx="1654175" cy="1125537"/>
          </a:xfrm>
          <a:noFill/>
        </p:spPr>
      </p:pic>
      <p:sp>
        <p:nvSpPr>
          <p:cNvPr id="26636" name="Rectangle 2"/>
          <p:cNvSpPr>
            <a:spLocks noChangeArrowheads="1"/>
          </p:cNvSpPr>
          <p:nvPr/>
        </p:nvSpPr>
        <p:spPr bwMode="auto">
          <a:xfrm>
            <a:off x="0" y="115888"/>
            <a:ext cx="91440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eaLnBrk="1" hangingPunct="1"/>
            <a:r>
              <a:rPr lang="tr-TR" sz="2800" b="1">
                <a:solidFill>
                  <a:srgbClr val="000000"/>
                </a:solidFill>
                <a:latin typeface="Calibri" pitchFamily="34" charset="0"/>
              </a:rPr>
              <a:t>İnsan embriyonik kök hücrelerinin in-vivo farklılaşması</a:t>
            </a:r>
          </a:p>
        </p:txBody>
      </p:sp>
      <p:sp>
        <p:nvSpPr>
          <p:cNvPr id="26637" name="Line 15"/>
          <p:cNvSpPr>
            <a:spLocks noChangeShapeType="1"/>
          </p:cNvSpPr>
          <p:nvPr/>
        </p:nvSpPr>
        <p:spPr bwMode="auto">
          <a:xfrm>
            <a:off x="0" y="981075"/>
            <a:ext cx="9144000" cy="0"/>
          </a:xfrm>
          <a:prstGeom prst="line">
            <a:avLst/>
          </a:prstGeom>
          <a:noFill/>
          <a:ln w="28575">
            <a:solidFill>
              <a:srgbClr val="FF0000"/>
            </a:solidFill>
            <a:round/>
            <a:headEnd/>
            <a:tailEnd/>
          </a:ln>
          <a:extLst>
            <a:ext uri="{909E8E84-426E-40DD-AFC4-6F175D3DCCD1}">
              <a14:hiddenFill xmlns="" xmlns:a14="http://schemas.microsoft.com/office/drawing/2010/main">
                <a:noFill/>
              </a14:hiddenFill>
            </a:ext>
          </a:extLst>
        </p:spPr>
        <p:txBody>
          <a:bodyPr/>
          <a:lstStyle/>
          <a:p>
            <a:endParaRPr lang="tr-T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tr-TR" smtClean="0">
                <a:solidFill>
                  <a:srgbClr val="000000"/>
                </a:solidFill>
              </a:rPr>
              <a:t>Ergin kök hücre</a:t>
            </a:r>
            <a:endParaRPr lang="en-US" sz="3200" smtClean="0">
              <a:solidFill>
                <a:srgbClr val="000000"/>
              </a:solidFill>
            </a:endParaRPr>
          </a:p>
        </p:txBody>
      </p:sp>
      <p:sp>
        <p:nvSpPr>
          <p:cNvPr id="27651" name="Rectangle 3"/>
          <p:cNvSpPr>
            <a:spLocks noGrp="1" noChangeArrowheads="1"/>
          </p:cNvSpPr>
          <p:nvPr>
            <p:ph type="body" idx="1"/>
          </p:nvPr>
        </p:nvSpPr>
        <p:spPr>
          <a:xfrm>
            <a:off x="755650" y="1905000"/>
            <a:ext cx="7959725" cy="3179763"/>
          </a:xfrm>
        </p:spPr>
        <p:txBody>
          <a:bodyPr/>
          <a:lstStyle/>
          <a:p>
            <a:pPr eaLnBrk="1" hangingPunct="1">
              <a:lnSpc>
                <a:spcPct val="130000"/>
              </a:lnSpc>
            </a:pPr>
            <a:r>
              <a:rPr lang="tr-TR" sz="2000" dirty="0" smtClean="0">
                <a:solidFill>
                  <a:srgbClr val="000000"/>
                </a:solidFill>
              </a:rPr>
              <a:t>Sınırlı yenilenebilme yeteneği</a:t>
            </a:r>
          </a:p>
          <a:p>
            <a:pPr eaLnBrk="1" hangingPunct="1">
              <a:lnSpc>
                <a:spcPct val="130000"/>
              </a:lnSpc>
            </a:pPr>
            <a:r>
              <a:rPr lang="tr-TR" sz="2000" dirty="0" smtClean="0">
                <a:solidFill>
                  <a:srgbClr val="000000"/>
                </a:solidFill>
              </a:rPr>
              <a:t>Doku </a:t>
            </a:r>
            <a:r>
              <a:rPr lang="tr-TR" sz="2000" dirty="0" err="1" smtClean="0">
                <a:solidFill>
                  <a:srgbClr val="000000"/>
                </a:solidFill>
              </a:rPr>
              <a:t>replasmanı</a:t>
            </a:r>
            <a:r>
              <a:rPr lang="tr-TR" sz="2000" dirty="0" smtClean="0">
                <a:solidFill>
                  <a:srgbClr val="000000"/>
                </a:solidFill>
              </a:rPr>
              <a:t> </a:t>
            </a:r>
          </a:p>
          <a:p>
            <a:pPr eaLnBrk="1" hangingPunct="1">
              <a:lnSpc>
                <a:spcPct val="130000"/>
              </a:lnSpc>
            </a:pPr>
            <a:r>
              <a:rPr lang="tr-TR" sz="2000" dirty="0" smtClean="0">
                <a:solidFill>
                  <a:srgbClr val="000000"/>
                </a:solidFill>
              </a:rPr>
              <a:t>Multi-</a:t>
            </a:r>
            <a:r>
              <a:rPr lang="tr-TR" sz="2000" dirty="0" err="1" smtClean="0">
                <a:solidFill>
                  <a:srgbClr val="000000"/>
                </a:solidFill>
              </a:rPr>
              <a:t>Puliripotent</a:t>
            </a:r>
            <a:endParaRPr lang="tr-TR" sz="2000" dirty="0" smtClean="0">
              <a:solidFill>
                <a:srgbClr val="000000"/>
              </a:solidFill>
            </a:endParaRPr>
          </a:p>
          <a:p>
            <a:pPr eaLnBrk="1" hangingPunct="1">
              <a:lnSpc>
                <a:spcPct val="130000"/>
              </a:lnSpc>
            </a:pPr>
            <a:r>
              <a:rPr lang="tr-TR" sz="2000" dirty="0" smtClean="0">
                <a:solidFill>
                  <a:srgbClr val="000000"/>
                </a:solidFill>
              </a:rPr>
              <a:t>En iyi bilinen ‘’ </a:t>
            </a:r>
            <a:r>
              <a:rPr lang="tr-TR" sz="2000" dirty="0" err="1" smtClean="0">
                <a:solidFill>
                  <a:srgbClr val="000000"/>
                </a:solidFill>
              </a:rPr>
              <a:t>kanyapıcı</a:t>
            </a:r>
            <a:r>
              <a:rPr lang="tr-TR" sz="2000" dirty="0" smtClean="0">
                <a:solidFill>
                  <a:srgbClr val="000000"/>
                </a:solidFill>
              </a:rPr>
              <a:t> kök hücre-hematopoetik </a:t>
            </a:r>
            <a:r>
              <a:rPr lang="tr-TR" sz="2000" dirty="0" err="1" smtClean="0">
                <a:solidFill>
                  <a:srgbClr val="000000"/>
                </a:solidFill>
              </a:rPr>
              <a:t>stem</a:t>
            </a:r>
            <a:r>
              <a:rPr lang="tr-TR" sz="2000" dirty="0" smtClean="0">
                <a:solidFill>
                  <a:srgbClr val="000000"/>
                </a:solidFill>
              </a:rPr>
              <a:t> </a:t>
            </a:r>
            <a:r>
              <a:rPr lang="tr-TR" sz="2000" dirty="0" err="1" smtClean="0">
                <a:solidFill>
                  <a:srgbClr val="000000"/>
                </a:solidFill>
              </a:rPr>
              <a:t>cell</a:t>
            </a:r>
            <a:r>
              <a:rPr lang="tr-TR" sz="2000" dirty="0" smtClean="0">
                <a:solidFill>
                  <a:srgbClr val="000000"/>
                </a:solidFill>
              </a:rPr>
              <a:t>’’ </a:t>
            </a:r>
            <a:r>
              <a:rPr lang="tr-TR" sz="2000" dirty="0" err="1" smtClean="0">
                <a:solidFill>
                  <a:srgbClr val="000000"/>
                </a:solidFill>
              </a:rPr>
              <a:t>dir</a:t>
            </a:r>
            <a:r>
              <a:rPr lang="tr-TR" sz="2000" dirty="0" smtClean="0">
                <a:solidFill>
                  <a:srgbClr val="000000"/>
                </a:solidFill>
              </a:rPr>
              <a:t>. </a:t>
            </a:r>
          </a:p>
          <a:p>
            <a:pPr eaLnBrk="1" hangingPunct="1">
              <a:lnSpc>
                <a:spcPct val="130000"/>
              </a:lnSpc>
            </a:pPr>
            <a:r>
              <a:rPr lang="tr-TR" sz="2000" dirty="0" smtClean="0">
                <a:solidFill>
                  <a:srgbClr val="000000"/>
                </a:solidFill>
              </a:rPr>
              <a:t>Kaynak: kemik iliği, </a:t>
            </a:r>
            <a:r>
              <a:rPr lang="tr-TR" sz="2000" u="sng" dirty="0" smtClean="0">
                <a:solidFill>
                  <a:srgbClr val="000000"/>
                </a:solidFill>
              </a:rPr>
              <a:t>Kordon kanı</a:t>
            </a:r>
            <a:r>
              <a:rPr lang="en-US" sz="2000" dirty="0" smtClean="0">
                <a:solidFill>
                  <a:srgbClr val="000000"/>
                </a:solidFill>
              </a:rPr>
              <a:t>, </a:t>
            </a:r>
            <a:r>
              <a:rPr lang="en-US" sz="2000" dirty="0" err="1" smtClean="0">
                <a:solidFill>
                  <a:srgbClr val="000000"/>
                </a:solidFill>
              </a:rPr>
              <a:t>pla</a:t>
            </a:r>
            <a:r>
              <a:rPr lang="tr-TR" sz="2000" dirty="0" smtClean="0">
                <a:solidFill>
                  <a:srgbClr val="000000"/>
                </a:solidFill>
              </a:rPr>
              <a:t>s</a:t>
            </a:r>
            <a:r>
              <a:rPr lang="en-US" sz="2000" dirty="0" err="1" smtClean="0">
                <a:solidFill>
                  <a:srgbClr val="000000"/>
                </a:solidFill>
              </a:rPr>
              <a:t>enta</a:t>
            </a:r>
            <a:r>
              <a:rPr lang="tr-TR" sz="2000" dirty="0" smtClean="0">
                <a:solidFill>
                  <a:srgbClr val="000000"/>
                </a:solidFill>
              </a:rPr>
              <a:t> ve </a:t>
            </a:r>
            <a:r>
              <a:rPr lang="en-US" sz="2000" dirty="0" smtClean="0">
                <a:solidFill>
                  <a:srgbClr val="000000"/>
                </a:solidFill>
              </a:rPr>
              <a:t> </a:t>
            </a:r>
            <a:r>
              <a:rPr lang="en-US" sz="2000" dirty="0" err="1" smtClean="0">
                <a:solidFill>
                  <a:srgbClr val="000000"/>
                </a:solidFill>
              </a:rPr>
              <a:t>amni</a:t>
            </a:r>
            <a:r>
              <a:rPr lang="tr-TR" sz="2000" dirty="0" smtClean="0">
                <a:solidFill>
                  <a:srgbClr val="000000"/>
                </a:solidFill>
              </a:rPr>
              <a:t>y</a:t>
            </a:r>
            <a:r>
              <a:rPr lang="en-US" sz="2000" dirty="0" err="1" smtClean="0">
                <a:solidFill>
                  <a:srgbClr val="000000"/>
                </a:solidFill>
              </a:rPr>
              <a:t>oti</a:t>
            </a:r>
            <a:r>
              <a:rPr lang="tr-TR" sz="2000" dirty="0" smtClean="0">
                <a:solidFill>
                  <a:srgbClr val="000000"/>
                </a:solidFill>
              </a:rPr>
              <a:t>k</a:t>
            </a:r>
            <a:r>
              <a:rPr lang="en-US" sz="2000" dirty="0" smtClean="0">
                <a:solidFill>
                  <a:srgbClr val="000000"/>
                </a:solidFill>
              </a:rPr>
              <a:t> </a:t>
            </a:r>
            <a:r>
              <a:rPr lang="tr-TR" sz="2000" dirty="0" smtClean="0">
                <a:solidFill>
                  <a:srgbClr val="000000"/>
                </a:solidFill>
              </a:rPr>
              <a:t>sıvı gibi gebelik dokuları</a:t>
            </a:r>
            <a:r>
              <a:rPr lang="en-US" sz="2000" dirty="0" smtClean="0">
                <a:solidFill>
                  <a:srgbClr val="000000"/>
                </a:solidFill>
              </a:rPr>
              <a:t>.</a:t>
            </a:r>
            <a:endParaRPr lang="tr-TR" sz="2000" dirty="0" smtClean="0">
              <a:solidFill>
                <a:srgbClr val="000000"/>
              </a:solidFill>
            </a:endParaRPr>
          </a:p>
          <a:p>
            <a:pPr eaLnBrk="1" hangingPunct="1">
              <a:lnSpc>
                <a:spcPct val="130000"/>
              </a:lnSpc>
              <a:buFontTx/>
              <a:buNone/>
            </a:pPr>
            <a:endParaRPr lang="en-US" sz="2000" dirty="0" smtClean="0">
              <a:solidFill>
                <a:srgbClr val="000000"/>
              </a:solidFill>
            </a:endParaRPr>
          </a:p>
        </p:txBody>
      </p:sp>
      <p:sp>
        <p:nvSpPr>
          <p:cNvPr id="27652" name="Line 4"/>
          <p:cNvSpPr>
            <a:spLocks noChangeShapeType="1"/>
          </p:cNvSpPr>
          <p:nvPr/>
        </p:nvSpPr>
        <p:spPr bwMode="auto">
          <a:xfrm>
            <a:off x="0" y="1628775"/>
            <a:ext cx="91440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7653" name="Rectangle 5"/>
          <p:cNvSpPr>
            <a:spLocks noChangeArrowheads="1"/>
          </p:cNvSpPr>
          <p:nvPr/>
        </p:nvSpPr>
        <p:spPr bwMode="auto">
          <a:xfrm>
            <a:off x="827088" y="5300663"/>
            <a:ext cx="7397750" cy="730250"/>
          </a:xfrm>
          <a:prstGeom prst="rect">
            <a:avLst/>
          </a:prstGeom>
          <a:solidFill>
            <a:srgbClr val="FF5B09"/>
          </a:solidFill>
          <a:ln w="285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spAutoFit/>
          </a:bodyPr>
          <a:lstStyle/>
          <a:p>
            <a:pPr algn="l" eaLnBrk="1" hangingPunct="1">
              <a:spcBef>
                <a:spcPct val="20000"/>
              </a:spcBef>
            </a:pPr>
            <a:r>
              <a:rPr lang="tr-TR" sz="2000">
                <a:solidFill>
                  <a:schemeClr val="bg1"/>
                </a:solidFill>
                <a:latin typeface="Calibri" pitchFamily="34" charset="0"/>
              </a:rPr>
              <a:t>Beyin, kornea, diş pulpası, karaciger,pankreas. Deri, Kemik, kartilaj vs...... Doku replasman ve tamirinde kullanılmaktadır.</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04800" y="228600"/>
            <a:ext cx="2819400" cy="1143000"/>
          </a:xfrm>
        </p:spPr>
        <p:txBody>
          <a:bodyPr/>
          <a:lstStyle/>
          <a:p>
            <a:pPr algn="l" eaLnBrk="1" hangingPunct="1"/>
            <a:r>
              <a:rPr lang="tr-TR" smtClean="0">
                <a:solidFill>
                  <a:srgbClr val="000000"/>
                </a:solidFill>
              </a:rPr>
              <a:t>Ergin   kök hücre</a:t>
            </a:r>
            <a:endParaRPr lang="en-US" smtClean="0">
              <a:solidFill>
                <a:srgbClr val="000000"/>
              </a:solidFill>
            </a:endParaRPr>
          </a:p>
        </p:txBody>
      </p:sp>
      <p:pic>
        <p:nvPicPr>
          <p:cNvPr id="28675" name="Picture 3" descr="nih-adult"/>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457325"/>
            <a:ext cx="8183563" cy="4257675"/>
          </a:xfrm>
          <a:prstGeom prst="rect">
            <a:avLst/>
          </a:prstGeom>
          <a:noFill/>
          <a:ln w="9525">
            <a:solidFill>
              <a:srgbClr val="FF0000"/>
            </a:solidFill>
            <a:miter lim="800000"/>
            <a:headEnd/>
            <a:tailEnd/>
          </a:ln>
          <a:extLst>
            <a:ext uri="{909E8E84-426E-40DD-AFC4-6F175D3DCCD1}">
              <a14:hiddenFill xmlns="" xmlns:a14="http://schemas.microsoft.com/office/drawing/2010/main">
                <a:solidFill>
                  <a:srgbClr val="FFFFFF"/>
                </a:solidFill>
              </a14:hiddenFill>
            </a:ext>
          </a:extLst>
        </p:spPr>
      </p:pic>
      <p:sp>
        <p:nvSpPr>
          <p:cNvPr id="28676" name="Rectangle 5"/>
          <p:cNvSpPr>
            <a:spLocks noChangeArrowheads="1"/>
          </p:cNvSpPr>
          <p:nvPr/>
        </p:nvSpPr>
        <p:spPr bwMode="auto">
          <a:xfrm>
            <a:off x="539750" y="5949950"/>
            <a:ext cx="7993063" cy="425450"/>
          </a:xfrm>
          <a:prstGeom prst="rect">
            <a:avLst/>
          </a:prstGeom>
          <a:solidFill>
            <a:srgbClr val="FF5B09"/>
          </a:solidFill>
          <a:ln w="285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spAutoFit/>
          </a:bodyPr>
          <a:lstStyle/>
          <a:p>
            <a:pPr eaLnBrk="1" hangingPunct="1">
              <a:spcBef>
                <a:spcPct val="20000"/>
              </a:spcBef>
            </a:pPr>
            <a:r>
              <a:rPr lang="tr-TR" sz="2000">
                <a:solidFill>
                  <a:schemeClr val="bg1"/>
                </a:solidFill>
                <a:latin typeface="Calibri" pitchFamily="34" charset="0"/>
              </a:rPr>
              <a:t>Doku Hemostasis&gt;&gt;&gt;&gt;maturasyon&gt;&gt;&gt;&gt;replasman</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203575" y="620713"/>
            <a:ext cx="4835525" cy="1143000"/>
          </a:xfrm>
        </p:spPr>
        <p:txBody>
          <a:bodyPr/>
          <a:lstStyle/>
          <a:p>
            <a:pPr algn="l" eaLnBrk="1" hangingPunct="1"/>
            <a:r>
              <a:rPr lang="tr-TR" smtClean="0">
                <a:solidFill>
                  <a:srgbClr val="000000"/>
                </a:solidFill>
              </a:rPr>
              <a:t>&lt;&lt;Plastisite&gt;&gt;</a:t>
            </a:r>
          </a:p>
        </p:txBody>
      </p:sp>
      <p:sp>
        <p:nvSpPr>
          <p:cNvPr id="30723" name="Rectangle 3"/>
          <p:cNvSpPr>
            <a:spLocks noGrp="1" noChangeArrowheads="1"/>
          </p:cNvSpPr>
          <p:nvPr>
            <p:ph type="body" idx="1"/>
          </p:nvPr>
        </p:nvSpPr>
        <p:spPr>
          <a:xfrm>
            <a:off x="755650" y="1773238"/>
            <a:ext cx="7924800" cy="2132012"/>
          </a:xfrm>
        </p:spPr>
        <p:txBody>
          <a:bodyPr/>
          <a:lstStyle/>
          <a:p>
            <a:pPr eaLnBrk="1" hangingPunct="1">
              <a:lnSpc>
                <a:spcPct val="130000"/>
              </a:lnSpc>
            </a:pPr>
            <a:r>
              <a:rPr lang="tr-TR" sz="2000" smtClean="0">
                <a:solidFill>
                  <a:srgbClr val="000000"/>
                </a:solidFill>
                <a:latin typeface="Calibri" pitchFamily="34" charset="0"/>
              </a:rPr>
              <a:t>Farklı Orjin (generation)</a:t>
            </a:r>
          </a:p>
          <a:p>
            <a:pPr eaLnBrk="1" hangingPunct="1">
              <a:lnSpc>
                <a:spcPct val="130000"/>
              </a:lnSpc>
            </a:pPr>
            <a:r>
              <a:rPr lang="tr-TR" sz="2000" smtClean="0">
                <a:solidFill>
                  <a:srgbClr val="000000"/>
                </a:solidFill>
                <a:latin typeface="Calibri" pitchFamily="34" charset="0"/>
              </a:rPr>
              <a:t>Farklı doku (differantation)</a:t>
            </a:r>
          </a:p>
          <a:p>
            <a:pPr eaLnBrk="1" hangingPunct="1">
              <a:lnSpc>
                <a:spcPct val="130000"/>
              </a:lnSpc>
            </a:pPr>
            <a:r>
              <a:rPr lang="tr-TR" sz="2000" smtClean="0">
                <a:solidFill>
                  <a:srgbClr val="000000"/>
                </a:solidFill>
                <a:latin typeface="Calibri" pitchFamily="34" charset="0"/>
              </a:rPr>
              <a:t>Genetik program değişikliği (genetic re-programming)</a:t>
            </a:r>
          </a:p>
          <a:p>
            <a:pPr eaLnBrk="1" hangingPunct="1">
              <a:lnSpc>
                <a:spcPct val="130000"/>
              </a:lnSpc>
            </a:pPr>
            <a:endParaRPr lang="tr-TR" sz="2000" smtClean="0">
              <a:solidFill>
                <a:srgbClr val="000000"/>
              </a:solidFill>
              <a:latin typeface="Calibri" pitchFamily="34" charset="0"/>
            </a:endParaRPr>
          </a:p>
        </p:txBody>
      </p:sp>
      <p:sp>
        <p:nvSpPr>
          <p:cNvPr id="30724" name="Line 6"/>
          <p:cNvSpPr>
            <a:spLocks noChangeShapeType="1"/>
          </p:cNvSpPr>
          <p:nvPr/>
        </p:nvSpPr>
        <p:spPr bwMode="auto">
          <a:xfrm>
            <a:off x="0" y="1628775"/>
            <a:ext cx="91440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725" name="Rectangle 7"/>
          <p:cNvSpPr>
            <a:spLocks noChangeArrowheads="1"/>
          </p:cNvSpPr>
          <p:nvPr/>
        </p:nvSpPr>
        <p:spPr bwMode="auto">
          <a:xfrm>
            <a:off x="304800" y="228600"/>
            <a:ext cx="28194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algn="l" eaLnBrk="1" hangingPunct="1"/>
            <a:r>
              <a:rPr lang="tr-TR" sz="4400">
                <a:solidFill>
                  <a:srgbClr val="000000"/>
                </a:solidFill>
                <a:latin typeface="Arial" charset="0"/>
              </a:rPr>
              <a:t>Ergin   kök hücre</a:t>
            </a:r>
            <a:endParaRPr lang="en-US" sz="4400">
              <a:solidFill>
                <a:srgbClr val="000000"/>
              </a:solidFill>
              <a:latin typeface="Arial" charset="0"/>
            </a:endParaRPr>
          </a:p>
        </p:txBody>
      </p:sp>
      <p:sp>
        <p:nvSpPr>
          <p:cNvPr id="279560" name="Rectangle 8"/>
          <p:cNvSpPr>
            <a:spLocks noChangeArrowheads="1"/>
          </p:cNvSpPr>
          <p:nvPr/>
        </p:nvSpPr>
        <p:spPr bwMode="auto">
          <a:xfrm>
            <a:off x="5867400" y="4149725"/>
            <a:ext cx="2284413" cy="2070100"/>
          </a:xfrm>
          <a:prstGeom prst="rect">
            <a:avLst/>
          </a:prstGeom>
          <a:solidFill>
            <a:srgbClr val="FF5B09"/>
          </a:solidFill>
          <a:ln w="285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spAutoFit/>
          </a:bodyPr>
          <a:lstStyle/>
          <a:p>
            <a:pPr algn="l" eaLnBrk="1" hangingPunct="1">
              <a:lnSpc>
                <a:spcPct val="160000"/>
              </a:lnSpc>
              <a:spcBef>
                <a:spcPct val="20000"/>
              </a:spcBef>
              <a:defRPr/>
            </a:pPr>
            <a:r>
              <a:rPr lang="tr-TR" sz="2000">
                <a:solidFill>
                  <a:schemeClr val="bg1"/>
                </a:solidFill>
                <a:effectLst>
                  <a:outerShdw blurRad="38100" dist="38100" dir="2700000" algn="tl">
                    <a:srgbClr val="000000"/>
                  </a:outerShdw>
                </a:effectLst>
                <a:latin typeface="Calibri" pitchFamily="34" charset="0"/>
              </a:rPr>
              <a:t>Çevresel sinyaller kök hücrelerini spesifik  hücreye yönlendirmektedir.</a:t>
            </a:r>
            <a:r>
              <a:rPr lang="tr-TR" sz="2000">
                <a:solidFill>
                  <a:schemeClr val="bg1"/>
                </a:solidFill>
                <a:latin typeface="Calibri" pitchFamily="34" charset="0"/>
              </a:rPr>
              <a:t> </a:t>
            </a:r>
          </a:p>
        </p:txBody>
      </p:sp>
      <p:grpSp>
        <p:nvGrpSpPr>
          <p:cNvPr id="30727" name="Group 15"/>
          <p:cNvGrpSpPr>
            <a:grpSpLocks/>
          </p:cNvGrpSpPr>
          <p:nvPr/>
        </p:nvGrpSpPr>
        <p:grpSpPr bwMode="auto">
          <a:xfrm>
            <a:off x="755650" y="3573463"/>
            <a:ext cx="4392613" cy="2901950"/>
            <a:chOff x="476" y="2251"/>
            <a:chExt cx="2767" cy="1828"/>
          </a:xfrm>
        </p:grpSpPr>
        <p:pic>
          <p:nvPicPr>
            <p:cNvPr id="30728" name="Picture 9"/>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76" y="2251"/>
              <a:ext cx="2767" cy="18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9562" name="Text Box 10"/>
            <p:cNvSpPr txBox="1">
              <a:spLocks noChangeArrowheads="1"/>
            </p:cNvSpPr>
            <p:nvPr/>
          </p:nvSpPr>
          <p:spPr bwMode="auto">
            <a:xfrm>
              <a:off x="521" y="3321"/>
              <a:ext cx="681" cy="154"/>
            </a:xfrm>
            <a:prstGeom prst="rect">
              <a:avLst/>
            </a:prstGeom>
            <a:solidFill>
              <a:schemeClr val="bg1"/>
            </a:solidFill>
            <a:ln>
              <a:noFill/>
            </a:ln>
            <a:effectLst/>
            <a:extLst>
              <a:ext uri="{91240B29-F687-4F45-9708-019B960494DF}">
                <a14:hiddenLine xmlns="" xmlns:a14="http://schemas.microsoft.com/office/drawing/2010/main" w="9525">
                  <a:solidFill>
                    <a:srgbClr val="FFFF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50000"/>
                </a:spcBef>
                <a:defRPr/>
              </a:pPr>
              <a:r>
                <a:rPr lang="tr-TR" sz="1000" b="1">
                  <a:solidFill>
                    <a:srgbClr val="000000"/>
                  </a:solidFill>
                  <a:effectLst>
                    <a:outerShdw blurRad="38100" dist="38100" dir="2700000" algn="tl">
                      <a:srgbClr val="C0C0C0"/>
                    </a:outerShdw>
                  </a:effectLst>
                  <a:latin typeface="Arial" charset="0"/>
                </a:rPr>
                <a:t>Hematopoez</a:t>
              </a:r>
            </a:p>
          </p:txBody>
        </p:sp>
        <p:sp>
          <p:nvSpPr>
            <p:cNvPr id="279563" name="Text Box 11"/>
            <p:cNvSpPr txBox="1">
              <a:spLocks noChangeArrowheads="1"/>
            </p:cNvSpPr>
            <p:nvPr/>
          </p:nvSpPr>
          <p:spPr bwMode="auto">
            <a:xfrm>
              <a:off x="1202" y="3321"/>
              <a:ext cx="652" cy="154"/>
            </a:xfrm>
            <a:prstGeom prst="rect">
              <a:avLst/>
            </a:prstGeom>
            <a:solidFill>
              <a:schemeClr val="bg1"/>
            </a:solidFill>
            <a:ln>
              <a:noFill/>
            </a:ln>
            <a:effectLst/>
            <a:extLst>
              <a:ext uri="{91240B29-F687-4F45-9708-019B960494DF}">
                <a14:hiddenLine xmlns="" xmlns:a14="http://schemas.microsoft.com/office/drawing/2010/main" w="9525">
                  <a:solidFill>
                    <a:srgbClr val="FFFF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50000"/>
                </a:spcBef>
                <a:defRPr/>
              </a:pPr>
              <a:r>
                <a:rPr lang="tr-TR" sz="1000" b="1">
                  <a:solidFill>
                    <a:srgbClr val="000000"/>
                  </a:solidFill>
                  <a:effectLst>
                    <a:outerShdw blurRad="38100" dist="38100" dir="2700000" algn="tl">
                      <a:srgbClr val="C0C0C0"/>
                    </a:outerShdw>
                  </a:effectLst>
                  <a:latin typeface="Arial" charset="0"/>
                </a:rPr>
                <a:t>Signaling</a:t>
              </a:r>
            </a:p>
          </p:txBody>
        </p:sp>
        <p:sp>
          <p:nvSpPr>
            <p:cNvPr id="279564" name="Text Box 12"/>
            <p:cNvSpPr txBox="1">
              <a:spLocks noChangeArrowheads="1"/>
            </p:cNvSpPr>
            <p:nvPr/>
          </p:nvSpPr>
          <p:spPr bwMode="auto">
            <a:xfrm>
              <a:off x="1882" y="3321"/>
              <a:ext cx="680" cy="154"/>
            </a:xfrm>
            <a:prstGeom prst="rect">
              <a:avLst/>
            </a:prstGeom>
            <a:solidFill>
              <a:schemeClr val="bg1"/>
            </a:solidFill>
            <a:ln>
              <a:noFill/>
            </a:ln>
            <a:effectLst/>
            <a:extLst>
              <a:ext uri="{91240B29-F687-4F45-9708-019B960494DF}">
                <a14:hiddenLine xmlns="" xmlns:a14="http://schemas.microsoft.com/office/drawing/2010/main" w="9525">
                  <a:solidFill>
                    <a:srgbClr val="FFFF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50000"/>
                </a:spcBef>
                <a:defRPr/>
              </a:pPr>
              <a:r>
                <a:rPr lang="tr-TR" sz="1000" b="1">
                  <a:solidFill>
                    <a:srgbClr val="000000"/>
                  </a:solidFill>
                  <a:effectLst>
                    <a:outerShdw blurRad="38100" dist="38100" dir="2700000" algn="tl">
                      <a:srgbClr val="C0C0C0"/>
                    </a:outerShdw>
                  </a:effectLst>
                  <a:latin typeface="Arial" charset="0"/>
                </a:rPr>
                <a:t>Kontraktilite</a:t>
              </a:r>
            </a:p>
          </p:txBody>
        </p:sp>
        <p:sp>
          <p:nvSpPr>
            <p:cNvPr id="279565" name="Text Box 13"/>
            <p:cNvSpPr txBox="1">
              <a:spLocks noChangeArrowheads="1"/>
            </p:cNvSpPr>
            <p:nvPr/>
          </p:nvSpPr>
          <p:spPr bwMode="auto">
            <a:xfrm>
              <a:off x="2562" y="3321"/>
              <a:ext cx="681" cy="154"/>
            </a:xfrm>
            <a:prstGeom prst="rect">
              <a:avLst/>
            </a:prstGeom>
            <a:solidFill>
              <a:schemeClr val="bg1"/>
            </a:solidFill>
            <a:ln>
              <a:noFill/>
            </a:ln>
            <a:effectLst/>
            <a:extLst>
              <a:ext uri="{91240B29-F687-4F45-9708-019B960494DF}">
                <a14:hiddenLine xmlns="" xmlns:a14="http://schemas.microsoft.com/office/drawing/2010/main" w="9525">
                  <a:solidFill>
                    <a:srgbClr val="FFFF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50000"/>
                </a:spcBef>
                <a:defRPr/>
              </a:pPr>
              <a:r>
                <a:rPr lang="tr-TR" sz="1000" b="1">
                  <a:solidFill>
                    <a:srgbClr val="000000"/>
                  </a:solidFill>
                  <a:effectLst>
                    <a:outerShdw blurRad="38100" dist="38100" dir="2700000" algn="tl">
                      <a:srgbClr val="C0C0C0"/>
                    </a:outerShdw>
                  </a:effectLst>
                  <a:latin typeface="Arial" charset="0"/>
                </a:rPr>
                <a:t>Sekresyon</a:t>
              </a:r>
            </a:p>
          </p:txBody>
        </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a:spLocks noChangeArrowheads="1"/>
          </p:cNvSpPr>
          <p:nvPr/>
        </p:nvSpPr>
        <p:spPr bwMode="auto">
          <a:xfrm>
            <a:off x="2987675" y="692150"/>
            <a:ext cx="5627688" cy="7921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eaLnBrk="1" hangingPunct="1"/>
            <a:r>
              <a:rPr lang="tr-TR">
                <a:solidFill>
                  <a:srgbClr val="000000"/>
                </a:solidFill>
                <a:latin typeface="Arial" charset="0"/>
              </a:rPr>
              <a:t>&lt;&lt;klonlama&gt;&gt;</a:t>
            </a:r>
            <a:endParaRPr lang="en-US">
              <a:solidFill>
                <a:srgbClr val="000000"/>
              </a:solidFill>
              <a:latin typeface="Arial" charset="0"/>
            </a:endParaRPr>
          </a:p>
        </p:txBody>
      </p:sp>
      <p:sp>
        <p:nvSpPr>
          <p:cNvPr id="29699" name="Rectangle 6"/>
          <p:cNvSpPr>
            <a:spLocks noChangeArrowheads="1"/>
          </p:cNvSpPr>
          <p:nvPr/>
        </p:nvSpPr>
        <p:spPr bwMode="auto">
          <a:xfrm>
            <a:off x="323850" y="476250"/>
            <a:ext cx="5059363"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algn="l" eaLnBrk="1" hangingPunct="1"/>
            <a:r>
              <a:rPr lang="tr-TR" sz="3600">
                <a:solidFill>
                  <a:srgbClr val="000000"/>
                </a:solidFill>
                <a:latin typeface="Arial" charset="0"/>
              </a:rPr>
              <a:t>Ergin   kök hücre</a:t>
            </a:r>
            <a:endParaRPr lang="en-US" sz="3600">
              <a:solidFill>
                <a:srgbClr val="000000"/>
              </a:solidFill>
              <a:latin typeface="Arial" charset="0"/>
            </a:endParaRPr>
          </a:p>
        </p:txBody>
      </p:sp>
      <p:sp>
        <p:nvSpPr>
          <p:cNvPr id="29700" name="Line 7"/>
          <p:cNvSpPr>
            <a:spLocks noChangeShapeType="1"/>
          </p:cNvSpPr>
          <p:nvPr/>
        </p:nvSpPr>
        <p:spPr bwMode="auto">
          <a:xfrm>
            <a:off x="0" y="1628775"/>
            <a:ext cx="91440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pic>
        <p:nvPicPr>
          <p:cNvPr id="4813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23850" y="1988840"/>
            <a:ext cx="8277225" cy="46085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comb/>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2"/>
          <p:cNvGraphicFramePr>
            <a:graphicFrameLocks noChangeAspect="1"/>
          </p:cNvGraphicFramePr>
          <p:nvPr/>
        </p:nvGraphicFramePr>
        <p:xfrm>
          <a:off x="683568" y="2132856"/>
          <a:ext cx="6264820" cy="3998913"/>
        </p:xfrm>
        <a:graphic>
          <a:graphicData uri="http://schemas.openxmlformats.org/presentationml/2006/ole">
            <p:oleObj spid="_x0000_s31762" name="Bit Eşlem Resmi" r:id="rId3" imgW="6133333" imgH="7133333" progId="PBrush">
              <p:embed/>
            </p:oleObj>
          </a:graphicData>
        </a:graphic>
      </p:graphicFrame>
      <p:sp>
        <p:nvSpPr>
          <p:cNvPr id="31747" name="Rectangle 4"/>
          <p:cNvSpPr>
            <a:spLocks noChangeArrowheads="1"/>
          </p:cNvSpPr>
          <p:nvPr/>
        </p:nvSpPr>
        <p:spPr bwMode="auto">
          <a:xfrm>
            <a:off x="3203575" y="620713"/>
            <a:ext cx="483552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algn="l" eaLnBrk="1" hangingPunct="1"/>
            <a:r>
              <a:rPr lang="tr-TR" sz="4400">
                <a:solidFill>
                  <a:srgbClr val="000000"/>
                </a:solidFill>
                <a:latin typeface="Arial" charset="0"/>
              </a:rPr>
              <a:t>&lt;&lt;Kullanım&gt;&gt;</a:t>
            </a:r>
          </a:p>
        </p:txBody>
      </p:sp>
      <p:sp>
        <p:nvSpPr>
          <p:cNvPr id="31748" name="Line 5"/>
          <p:cNvSpPr>
            <a:spLocks noChangeShapeType="1"/>
          </p:cNvSpPr>
          <p:nvPr/>
        </p:nvSpPr>
        <p:spPr bwMode="auto">
          <a:xfrm>
            <a:off x="0" y="1628775"/>
            <a:ext cx="9144000"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1749" name="Rectangle 6"/>
          <p:cNvSpPr>
            <a:spLocks noChangeArrowheads="1"/>
          </p:cNvSpPr>
          <p:nvPr/>
        </p:nvSpPr>
        <p:spPr bwMode="auto">
          <a:xfrm>
            <a:off x="304800" y="228600"/>
            <a:ext cx="28194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algn="l" eaLnBrk="1" hangingPunct="1"/>
            <a:r>
              <a:rPr lang="tr-TR" sz="4400">
                <a:solidFill>
                  <a:srgbClr val="000000"/>
                </a:solidFill>
                <a:latin typeface="Arial" charset="0"/>
              </a:rPr>
              <a:t>Ergin   kök hücre</a:t>
            </a:r>
            <a:endParaRPr lang="en-US" sz="4400">
              <a:solidFill>
                <a:srgbClr val="000000"/>
              </a:solidFill>
              <a:latin typeface="Arial"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title"/>
          </p:nvPr>
        </p:nvSpPr>
        <p:spPr/>
        <p:txBody>
          <a:bodyPr/>
          <a:lstStyle/>
          <a:p>
            <a:pPr eaLnBrk="1" hangingPunct="1"/>
            <a:r>
              <a:rPr lang="tr-TR" smtClean="0"/>
              <a:t>Doku tamiri ve replasman</a:t>
            </a:r>
          </a:p>
        </p:txBody>
      </p:sp>
      <p:pic>
        <p:nvPicPr>
          <p:cNvPr id="34819" name="Picture 6"/>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47813" y="1628775"/>
            <a:ext cx="1447800" cy="1419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4820"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76600" y="1628775"/>
            <a:ext cx="1295400" cy="1439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821" name="Text Box 8"/>
          <p:cNvSpPr txBox="1">
            <a:spLocks noChangeArrowheads="1"/>
          </p:cNvSpPr>
          <p:nvPr/>
        </p:nvSpPr>
        <p:spPr bwMode="auto">
          <a:xfrm>
            <a:off x="1258888" y="3213100"/>
            <a:ext cx="158432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spcBef>
                <a:spcPct val="50000"/>
              </a:spcBef>
            </a:pPr>
            <a:r>
              <a:rPr lang="tr-TR" sz="1800">
                <a:solidFill>
                  <a:schemeClr val="tx1"/>
                </a:solidFill>
                <a:latin typeface="Tahoma" pitchFamily="34" charset="0"/>
              </a:rPr>
              <a:t>Felçler</a:t>
            </a:r>
          </a:p>
        </p:txBody>
      </p:sp>
      <p:sp>
        <p:nvSpPr>
          <p:cNvPr id="34822" name="Text Box 9"/>
          <p:cNvSpPr txBox="1">
            <a:spLocks noChangeArrowheads="1"/>
          </p:cNvSpPr>
          <p:nvPr/>
        </p:nvSpPr>
        <p:spPr bwMode="auto">
          <a:xfrm>
            <a:off x="3203575" y="3213100"/>
            <a:ext cx="158432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spcBef>
                <a:spcPct val="50000"/>
              </a:spcBef>
            </a:pPr>
            <a:r>
              <a:rPr lang="tr-TR" sz="1800">
                <a:solidFill>
                  <a:schemeClr val="tx1"/>
                </a:solidFill>
                <a:latin typeface="Tahoma" pitchFamily="34" charset="0"/>
              </a:rPr>
              <a:t>Kalp Krizi</a:t>
            </a:r>
          </a:p>
        </p:txBody>
      </p:sp>
      <p:pic>
        <p:nvPicPr>
          <p:cNvPr id="34823" name="Picture 10"/>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859338" y="1628775"/>
            <a:ext cx="1247775" cy="1441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824" name="Text Box 11"/>
          <p:cNvSpPr txBox="1">
            <a:spLocks noChangeArrowheads="1"/>
          </p:cNvSpPr>
          <p:nvPr/>
        </p:nvSpPr>
        <p:spPr bwMode="auto">
          <a:xfrm>
            <a:off x="4716463" y="3213100"/>
            <a:ext cx="158432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spcBef>
                <a:spcPct val="50000"/>
              </a:spcBef>
            </a:pPr>
            <a:r>
              <a:rPr lang="tr-TR" sz="1800">
                <a:solidFill>
                  <a:schemeClr val="tx1"/>
                </a:solidFill>
                <a:latin typeface="Tahoma" pitchFamily="34" charset="0"/>
              </a:rPr>
              <a:t>Eklem hast</a:t>
            </a:r>
          </a:p>
        </p:txBody>
      </p:sp>
      <p:sp>
        <p:nvSpPr>
          <p:cNvPr id="34825" name="AutoShape 13" descr="2Q=="/>
          <p:cNvSpPr>
            <a:spLocks noChangeAspect="1" noChangeArrowheads="1"/>
          </p:cNvSpPr>
          <p:nvPr/>
        </p:nvSpPr>
        <p:spPr bwMode="auto">
          <a:xfrm>
            <a:off x="4643438" y="4076700"/>
            <a:ext cx="1905000" cy="228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tr-TR"/>
          </a:p>
        </p:txBody>
      </p:sp>
      <p:sp>
        <p:nvSpPr>
          <p:cNvPr id="34826" name="AutoShape 15" descr="2Q=="/>
          <p:cNvSpPr>
            <a:spLocks noChangeAspect="1" noChangeArrowheads="1"/>
          </p:cNvSpPr>
          <p:nvPr/>
        </p:nvSpPr>
        <p:spPr bwMode="auto">
          <a:xfrm>
            <a:off x="3635375" y="2205038"/>
            <a:ext cx="1905000" cy="228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tr-TR"/>
          </a:p>
        </p:txBody>
      </p:sp>
      <p:pic>
        <p:nvPicPr>
          <p:cNvPr id="34827" name="Picture 17" descr="gangrene1"/>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516688" y="1628775"/>
            <a:ext cx="1439862" cy="1438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828" name="Text Box 18"/>
          <p:cNvSpPr txBox="1">
            <a:spLocks noChangeArrowheads="1"/>
          </p:cNvSpPr>
          <p:nvPr/>
        </p:nvSpPr>
        <p:spPr bwMode="auto">
          <a:xfrm>
            <a:off x="6804025" y="3284538"/>
            <a:ext cx="1584325"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spcBef>
                <a:spcPct val="50000"/>
              </a:spcBef>
            </a:pPr>
            <a:r>
              <a:rPr lang="tr-TR" sz="1800">
                <a:solidFill>
                  <a:schemeClr val="tx1"/>
                </a:solidFill>
                <a:latin typeface="Tahoma" pitchFamily="34" charset="0"/>
              </a:rPr>
              <a:t>Diyabet</a:t>
            </a:r>
          </a:p>
        </p:txBody>
      </p:sp>
      <p:pic>
        <p:nvPicPr>
          <p:cNvPr id="34829" name="Picture 20" descr="diabetes"/>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885113" y="1700213"/>
            <a:ext cx="1008062" cy="1335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4830" name="Picture 22" descr="ANd9GcTQOY4tWhXVORJsA6lhT_Npi97KlSTc9WVK-iPZxPM5kWAZpwE4"/>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403350" y="4005263"/>
            <a:ext cx="2762250" cy="1657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831" name="Text Box 23"/>
          <p:cNvSpPr txBox="1">
            <a:spLocks noChangeArrowheads="1"/>
          </p:cNvSpPr>
          <p:nvPr/>
        </p:nvSpPr>
        <p:spPr bwMode="auto">
          <a:xfrm>
            <a:off x="1835150" y="5805488"/>
            <a:ext cx="1584325"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spcBef>
                <a:spcPct val="50000"/>
              </a:spcBef>
            </a:pPr>
            <a:r>
              <a:rPr lang="tr-TR" sz="1800">
                <a:solidFill>
                  <a:schemeClr val="tx1"/>
                </a:solidFill>
                <a:latin typeface="Tahoma" pitchFamily="34" charset="0"/>
              </a:rPr>
              <a:t>Burger</a:t>
            </a:r>
          </a:p>
        </p:txBody>
      </p:sp>
      <p:pic>
        <p:nvPicPr>
          <p:cNvPr id="34832" name="Picture 25" descr="090903152107_muhammad_ali466_d"/>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4284663" y="4005263"/>
            <a:ext cx="1800225" cy="158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833" name="Text Box 26"/>
          <p:cNvSpPr txBox="1">
            <a:spLocks noChangeArrowheads="1"/>
          </p:cNvSpPr>
          <p:nvPr/>
        </p:nvSpPr>
        <p:spPr bwMode="auto">
          <a:xfrm>
            <a:off x="4356100" y="5805488"/>
            <a:ext cx="1584325"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spcBef>
                <a:spcPct val="50000"/>
              </a:spcBef>
            </a:pPr>
            <a:r>
              <a:rPr lang="tr-TR" sz="1800">
                <a:solidFill>
                  <a:schemeClr val="tx1"/>
                </a:solidFill>
                <a:latin typeface="Tahoma" pitchFamily="34" charset="0"/>
              </a:rPr>
              <a:t>Parkinson</a:t>
            </a:r>
          </a:p>
        </p:txBody>
      </p:sp>
      <p:sp>
        <p:nvSpPr>
          <p:cNvPr id="34834" name="Text Box 28"/>
          <p:cNvSpPr txBox="1">
            <a:spLocks noChangeArrowheads="1"/>
          </p:cNvSpPr>
          <p:nvPr/>
        </p:nvSpPr>
        <p:spPr bwMode="auto">
          <a:xfrm>
            <a:off x="6516688" y="5805488"/>
            <a:ext cx="1584325"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spcBef>
                <a:spcPct val="50000"/>
              </a:spcBef>
            </a:pPr>
            <a:r>
              <a:rPr lang="tr-TR" sz="1800">
                <a:solidFill>
                  <a:schemeClr val="tx1"/>
                </a:solidFill>
                <a:latin typeface="Tahoma" pitchFamily="34" charset="0"/>
              </a:rPr>
              <a:t>Alzheimer</a:t>
            </a:r>
          </a:p>
        </p:txBody>
      </p:sp>
      <p:pic>
        <p:nvPicPr>
          <p:cNvPr id="34835" name="Picture 30" descr="Ronald-Reagan_0"/>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6659563" y="3933825"/>
            <a:ext cx="1582737" cy="1844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2945" name="Picture 1"/>
          <p:cNvPicPr>
            <a:picLocks noChangeAspect="1" noChangeArrowheads="1"/>
          </p:cNvPicPr>
          <p:nvPr/>
        </p:nvPicPr>
        <p:blipFill>
          <a:blip r:embed="rId10" cstate="print"/>
          <a:srcRect/>
          <a:stretch>
            <a:fillRect/>
          </a:stretch>
        </p:blipFill>
        <p:spPr bwMode="auto">
          <a:xfrm>
            <a:off x="611560" y="1484784"/>
            <a:ext cx="8352928" cy="4752528"/>
          </a:xfrm>
          <a:prstGeom prst="rect">
            <a:avLst/>
          </a:prstGeom>
          <a:noFill/>
          <a:ln w="9525">
            <a:noFill/>
            <a:miter lim="800000"/>
            <a:headEnd/>
            <a:tailEnd/>
          </a:ln>
        </p:spPr>
      </p:pic>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82945"/>
                                        </p:tgtEl>
                                        <p:attrNameLst>
                                          <p:attrName>style.visibility</p:attrName>
                                        </p:attrNameLst>
                                      </p:cBhvr>
                                      <p:to>
                                        <p:strVal val="visible"/>
                                      </p:to>
                                    </p:set>
                                    <p:animEffect transition="in" filter="diamond(in)">
                                      <p:cBhvr>
                                        <p:cTn id="7" dur="2000"/>
                                        <p:tgtEl>
                                          <p:spTgt spid="829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title"/>
          </p:nvPr>
        </p:nvSpPr>
        <p:spPr>
          <a:xfrm>
            <a:off x="457200" y="274638"/>
            <a:ext cx="8229600" cy="777875"/>
          </a:xfrm>
        </p:spPr>
        <p:txBody>
          <a:bodyPr/>
          <a:lstStyle/>
          <a:p>
            <a:pPr eaLnBrk="1" hangingPunct="1"/>
            <a:r>
              <a:rPr lang="tr-TR" sz="3200" smtClean="0"/>
              <a:t>Kök Hücreyi nasıl uygulayalım…???</a:t>
            </a:r>
          </a:p>
        </p:txBody>
      </p:sp>
      <p:pic>
        <p:nvPicPr>
          <p:cNvPr id="35843" name="Picture 6"/>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00113" y="1052513"/>
            <a:ext cx="7354887" cy="4686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ransition>
    <p:comb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Neuronal Pathways that Degenerate in Parkinson's Disease"/>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533400"/>
            <a:ext cx="5875338" cy="320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6867" name="Rectangle 3"/>
          <p:cNvSpPr>
            <a:spLocks noChangeArrowheads="1"/>
          </p:cNvSpPr>
          <p:nvPr/>
        </p:nvSpPr>
        <p:spPr bwMode="auto">
          <a:xfrm>
            <a:off x="4572000" y="3121025"/>
            <a:ext cx="4362450" cy="2897188"/>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bIns="0">
            <a:spAutoFit/>
          </a:bodyPr>
          <a:lstStyle/>
          <a:p>
            <a:pPr algn="l" eaLnBrk="1" hangingPunct="1"/>
            <a:r>
              <a:rPr lang="en-US" sz="2000" b="1">
                <a:solidFill>
                  <a:srgbClr val="FF0000"/>
                </a:solidFill>
                <a:latin typeface="Calibri" pitchFamily="34" charset="0"/>
              </a:rPr>
              <a:t>Dopamine-Neuron Transplantation</a:t>
            </a:r>
          </a:p>
          <a:p>
            <a:pPr algn="l"/>
            <a:r>
              <a:rPr lang="en-US" sz="1100">
                <a:solidFill>
                  <a:schemeClr val="tx1"/>
                </a:solidFill>
                <a:latin typeface="Calibri" pitchFamily="34" charset="0"/>
              </a:rPr>
              <a:t>  </a:t>
            </a:r>
            <a:r>
              <a:rPr lang="en-US" sz="13100">
                <a:solidFill>
                  <a:schemeClr val="tx1"/>
                </a:solidFill>
                <a:latin typeface="Calibri" pitchFamily="34" charset="0"/>
              </a:rPr>
              <a:t> </a:t>
            </a:r>
            <a:r>
              <a:rPr lang="en-US" sz="1100">
                <a:solidFill>
                  <a:schemeClr val="tx1"/>
                </a:solidFill>
                <a:latin typeface="Calibri" pitchFamily="34" charset="0"/>
              </a:rPr>
              <a:t>                                              </a:t>
            </a:r>
            <a:r>
              <a:rPr lang="en-US" sz="1800">
                <a:solidFill>
                  <a:schemeClr val="tx1"/>
                </a:solidFill>
                <a:latin typeface="Calibri" pitchFamily="34" charset="0"/>
              </a:rPr>
              <a:t>   </a:t>
            </a:r>
            <a:r>
              <a:rPr lang="en-US" sz="13100">
                <a:solidFill>
                  <a:schemeClr val="tx1"/>
                </a:solidFill>
                <a:latin typeface="Calibri" pitchFamily="34" charset="0"/>
              </a:rPr>
              <a:t> </a:t>
            </a:r>
            <a:r>
              <a:rPr lang="en-US" sz="1800">
                <a:solidFill>
                  <a:schemeClr val="tx1"/>
                </a:solidFill>
                <a:latin typeface="Calibri" pitchFamily="34" charset="0"/>
              </a:rPr>
              <a:t>                            </a:t>
            </a:r>
          </a:p>
          <a:p>
            <a:pPr algn="l"/>
            <a:r>
              <a:rPr lang="en-US" sz="1800">
                <a:solidFill>
                  <a:srgbClr val="FF0000"/>
                </a:solidFill>
                <a:latin typeface="Calibri" pitchFamily="34" charset="0"/>
              </a:rPr>
              <a:t>Before Surgery</a:t>
            </a:r>
            <a:r>
              <a:rPr lang="tr-TR" sz="1800">
                <a:solidFill>
                  <a:srgbClr val="FF0000"/>
                </a:solidFill>
                <a:latin typeface="Calibri" pitchFamily="34" charset="0"/>
              </a:rPr>
              <a:t>                    </a:t>
            </a:r>
            <a:r>
              <a:rPr lang="en-US" sz="1800">
                <a:solidFill>
                  <a:srgbClr val="FF0000"/>
                </a:solidFill>
                <a:latin typeface="Calibri" pitchFamily="34" charset="0"/>
              </a:rPr>
              <a:t>After Surgery</a:t>
            </a:r>
          </a:p>
          <a:p>
            <a:pPr algn="l"/>
            <a:endParaRPr lang="en-US" sz="1800">
              <a:solidFill>
                <a:schemeClr val="tx1"/>
              </a:solidFill>
              <a:latin typeface="Calibri" pitchFamily="34" charset="0"/>
            </a:endParaRPr>
          </a:p>
        </p:txBody>
      </p:sp>
      <p:pic>
        <p:nvPicPr>
          <p:cNvPr id="36868" name="Picture 4" descr="Positron Emission Tomography (PET) images from a Parkinson's patient before fetal tissue transplantation"/>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57763" y="3467100"/>
            <a:ext cx="1612900" cy="1954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6869" name="Picture 5" descr="Positron Emission Tomography (PET) images from a Parkinson's patient after fetal tissue transplantation"/>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723063" y="3467100"/>
            <a:ext cx="1535112" cy="1958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0822" name="Rectangle 6"/>
          <p:cNvSpPr>
            <a:spLocks noChangeArrowheads="1"/>
          </p:cNvSpPr>
          <p:nvPr/>
        </p:nvSpPr>
        <p:spPr bwMode="auto">
          <a:xfrm>
            <a:off x="990600" y="4648200"/>
            <a:ext cx="3048000" cy="1828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algn="l" eaLnBrk="1" hangingPunct="1">
              <a:defRPr/>
            </a:pPr>
            <a:r>
              <a:rPr lang="tr-TR" sz="4400">
                <a:solidFill>
                  <a:srgbClr val="000000"/>
                </a:solidFill>
                <a:effectLst>
                  <a:outerShdw blurRad="38100" dist="38100" dir="2700000" algn="tl">
                    <a:srgbClr val="C0C0C0"/>
                  </a:outerShdw>
                </a:effectLst>
                <a:latin typeface="Arial" charset="0"/>
              </a:rPr>
              <a:t>Beyin</a:t>
            </a:r>
            <a:br>
              <a:rPr lang="tr-TR" sz="4400">
                <a:solidFill>
                  <a:srgbClr val="000000"/>
                </a:solidFill>
                <a:effectLst>
                  <a:outerShdw blurRad="38100" dist="38100" dir="2700000" algn="tl">
                    <a:srgbClr val="C0C0C0"/>
                  </a:outerShdw>
                </a:effectLst>
                <a:latin typeface="Arial" charset="0"/>
              </a:rPr>
            </a:br>
            <a:r>
              <a:rPr lang="tr-TR" sz="4400">
                <a:solidFill>
                  <a:srgbClr val="000000"/>
                </a:solidFill>
                <a:effectLst>
                  <a:outerShdw blurRad="38100" dist="38100" dir="2700000" algn="tl">
                    <a:srgbClr val="C0C0C0"/>
                  </a:outerShdw>
                </a:effectLst>
                <a:latin typeface="Arial" charset="0"/>
              </a:rPr>
              <a:t>Onarımı</a:t>
            </a:r>
            <a:endParaRPr lang="en-US" sz="4400">
              <a:solidFill>
                <a:srgbClr val="000000"/>
              </a:solidFill>
              <a:effectLst>
                <a:outerShdw blurRad="38100" dist="38100" dir="2700000" algn="tl">
                  <a:srgbClr val="C0C0C0"/>
                </a:outerShdw>
              </a:effectLst>
              <a:latin typeface="Arial"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stemcellscomefrom"/>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646738" y="317500"/>
            <a:ext cx="2971800" cy="2579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7891" name="Line 3"/>
          <p:cNvSpPr>
            <a:spLocks noChangeShapeType="1"/>
          </p:cNvSpPr>
          <p:nvPr/>
        </p:nvSpPr>
        <p:spPr bwMode="auto">
          <a:xfrm>
            <a:off x="8077200" y="2819400"/>
            <a:ext cx="0" cy="1600200"/>
          </a:xfrm>
          <a:prstGeom prst="line">
            <a:avLst/>
          </a:prstGeom>
          <a:noFill/>
          <a:ln w="1905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7892" name="Text Box 4"/>
          <p:cNvSpPr txBox="1">
            <a:spLocks noChangeArrowheads="1"/>
          </p:cNvSpPr>
          <p:nvPr/>
        </p:nvSpPr>
        <p:spPr bwMode="auto">
          <a:xfrm>
            <a:off x="6553200" y="3200400"/>
            <a:ext cx="1968500" cy="641350"/>
          </a:xfrm>
          <a:prstGeom prst="rect">
            <a:avLst/>
          </a:prstGeom>
          <a:solidFill>
            <a:srgbClr val="996633"/>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r>
              <a:rPr lang="en-US" sz="1800">
                <a:solidFill>
                  <a:srgbClr val="000000"/>
                </a:solidFill>
                <a:latin typeface="Arial" charset="0"/>
                <a:cs typeface="Times New Roman" pitchFamily="18" charset="0"/>
              </a:rPr>
              <a:t>Differentiate</a:t>
            </a:r>
          </a:p>
          <a:p>
            <a:r>
              <a:rPr lang="en-US" sz="1800">
                <a:solidFill>
                  <a:srgbClr val="000000"/>
                </a:solidFill>
                <a:latin typeface="Arial" charset="0"/>
                <a:cs typeface="Times New Roman" pitchFamily="18" charset="0"/>
              </a:rPr>
              <a:t>(+ growth factors)</a:t>
            </a:r>
          </a:p>
        </p:txBody>
      </p:sp>
      <p:sp>
        <p:nvSpPr>
          <p:cNvPr id="37893" name="Text Box 5"/>
          <p:cNvSpPr txBox="1">
            <a:spLocks noChangeArrowheads="1"/>
          </p:cNvSpPr>
          <p:nvPr/>
        </p:nvSpPr>
        <p:spPr bwMode="auto">
          <a:xfrm>
            <a:off x="4724400" y="76200"/>
            <a:ext cx="1219200"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a:spcBef>
                <a:spcPct val="50000"/>
              </a:spcBef>
            </a:pPr>
            <a:r>
              <a:rPr lang="tr-TR" sz="1600">
                <a:solidFill>
                  <a:srgbClr val="000000"/>
                </a:solidFill>
                <a:latin typeface="Verdana" pitchFamily="34" charset="0"/>
              </a:rPr>
              <a:t>Başlama</a:t>
            </a:r>
            <a:endParaRPr lang="en-US" sz="1600">
              <a:solidFill>
                <a:srgbClr val="000000"/>
              </a:solidFill>
              <a:latin typeface="Verdana" pitchFamily="34" charset="0"/>
            </a:endParaRPr>
          </a:p>
        </p:txBody>
      </p:sp>
      <p:pic>
        <p:nvPicPr>
          <p:cNvPr id="37894" name="Picture 6" descr="rat"/>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24225" y="3505200"/>
            <a:ext cx="2543175" cy="2038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895" name="Picture 7" descr="rat"/>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52400" y="3505200"/>
            <a:ext cx="2543175" cy="2038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7896" name="Text Box 8"/>
          <p:cNvSpPr txBox="1">
            <a:spLocks noChangeArrowheads="1"/>
          </p:cNvSpPr>
          <p:nvPr/>
        </p:nvSpPr>
        <p:spPr bwMode="auto">
          <a:xfrm>
            <a:off x="1270000" y="6237288"/>
            <a:ext cx="6051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a:r>
              <a:rPr lang="en-US" sz="1800">
                <a:solidFill>
                  <a:srgbClr val="000000"/>
                </a:solidFill>
                <a:latin typeface="Arial" charset="0"/>
                <a:cs typeface="Times New Roman" pitchFamily="18" charset="0"/>
              </a:rPr>
              <a:t>*</a:t>
            </a:r>
            <a:r>
              <a:rPr lang="tr-TR" sz="1800">
                <a:solidFill>
                  <a:srgbClr val="000000"/>
                </a:solidFill>
                <a:latin typeface="Arial" charset="0"/>
              </a:rPr>
              <a:t>Tedavi beklentisi kronik paralizi vakalarında daha düşük..</a:t>
            </a:r>
            <a:endParaRPr lang="en-US" sz="1800">
              <a:solidFill>
                <a:srgbClr val="000000"/>
              </a:solidFill>
              <a:latin typeface="Arial" charset="0"/>
            </a:endParaRPr>
          </a:p>
        </p:txBody>
      </p:sp>
      <p:sp>
        <p:nvSpPr>
          <p:cNvPr id="37897" name="Line 9"/>
          <p:cNvSpPr>
            <a:spLocks noChangeShapeType="1"/>
          </p:cNvSpPr>
          <p:nvPr/>
        </p:nvSpPr>
        <p:spPr bwMode="auto">
          <a:xfrm flipH="1">
            <a:off x="2438400" y="4572000"/>
            <a:ext cx="1143000" cy="0"/>
          </a:xfrm>
          <a:prstGeom prst="line">
            <a:avLst/>
          </a:prstGeom>
          <a:noFill/>
          <a:ln w="31750">
            <a:solidFill>
              <a:srgbClr val="99CC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7898" name="Text Box 10"/>
          <p:cNvSpPr txBox="1">
            <a:spLocks noChangeArrowheads="1"/>
          </p:cNvSpPr>
          <p:nvPr/>
        </p:nvSpPr>
        <p:spPr bwMode="auto">
          <a:xfrm>
            <a:off x="2667000" y="4191000"/>
            <a:ext cx="8953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a:r>
              <a:rPr lang="tr-TR" sz="1800">
                <a:solidFill>
                  <a:srgbClr val="000000"/>
                </a:solidFill>
                <a:latin typeface="Arial" charset="0"/>
              </a:rPr>
              <a:t>Zaman</a:t>
            </a:r>
            <a:endParaRPr lang="en-US" sz="1800">
              <a:solidFill>
                <a:srgbClr val="000000"/>
              </a:solidFill>
              <a:latin typeface="Arial" charset="0"/>
            </a:endParaRPr>
          </a:p>
        </p:txBody>
      </p:sp>
      <p:pic>
        <p:nvPicPr>
          <p:cNvPr id="37899" name="Picture 11"/>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315200" y="4419600"/>
            <a:ext cx="1625600" cy="863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7900" name="Text Box 12"/>
          <p:cNvSpPr txBox="1">
            <a:spLocks noChangeArrowheads="1"/>
          </p:cNvSpPr>
          <p:nvPr/>
        </p:nvSpPr>
        <p:spPr bwMode="auto">
          <a:xfrm>
            <a:off x="6858000" y="5218113"/>
            <a:ext cx="19621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a:r>
              <a:rPr lang="en-US" sz="1800">
                <a:solidFill>
                  <a:srgbClr val="000000"/>
                </a:solidFill>
                <a:latin typeface="Arial" charset="0"/>
                <a:cs typeface="Times New Roman" pitchFamily="18" charset="0"/>
              </a:rPr>
              <a:t>Oligodendrocytes</a:t>
            </a:r>
          </a:p>
        </p:txBody>
      </p:sp>
      <p:pic>
        <p:nvPicPr>
          <p:cNvPr id="37901" name="Picture 13" descr="syringe"/>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6334454">
            <a:off x="5247481" y="3286919"/>
            <a:ext cx="858838" cy="99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7902" name="Line 14"/>
          <p:cNvSpPr>
            <a:spLocks noChangeShapeType="1"/>
          </p:cNvSpPr>
          <p:nvPr/>
        </p:nvSpPr>
        <p:spPr bwMode="auto">
          <a:xfrm flipH="1" flipV="1">
            <a:off x="5867400" y="4114800"/>
            <a:ext cx="1447800" cy="609600"/>
          </a:xfrm>
          <a:prstGeom prst="line">
            <a:avLst/>
          </a:prstGeom>
          <a:noFill/>
          <a:ln w="1905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7903" name="Text Box 15"/>
          <p:cNvSpPr txBox="1">
            <a:spLocks noChangeArrowheads="1"/>
          </p:cNvSpPr>
          <p:nvPr/>
        </p:nvSpPr>
        <p:spPr bwMode="auto">
          <a:xfrm>
            <a:off x="533400" y="1828800"/>
            <a:ext cx="407035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a:r>
              <a:rPr lang="tr-TR" sz="1800">
                <a:solidFill>
                  <a:srgbClr val="000000"/>
                </a:solidFill>
                <a:latin typeface="Arial" charset="0"/>
              </a:rPr>
              <a:t>Hayvan modeli çalışmalarından sonra </a:t>
            </a:r>
          </a:p>
          <a:p>
            <a:pPr algn="l"/>
            <a:r>
              <a:rPr lang="tr-TR" sz="1800">
                <a:solidFill>
                  <a:srgbClr val="000000"/>
                </a:solidFill>
                <a:latin typeface="Arial" charset="0"/>
              </a:rPr>
              <a:t>Klinik çalışmalar başlatılmıştır.</a:t>
            </a:r>
            <a:endParaRPr lang="en-US" sz="1800">
              <a:solidFill>
                <a:srgbClr val="000000"/>
              </a:solidFill>
              <a:latin typeface="Arial" charset="0"/>
            </a:endParaRPr>
          </a:p>
        </p:txBody>
      </p:sp>
      <p:pic>
        <p:nvPicPr>
          <p:cNvPr id="37904" name="Picture 16" descr="Oligodendrocyte">
            <a:hlinkClick r:id="rId7" tooltip="Oligodendrocyte"/>
          </p:cNvPr>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7848600" y="5638800"/>
            <a:ext cx="1143000" cy="1017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7905" name="Line 17"/>
          <p:cNvSpPr>
            <a:spLocks noChangeShapeType="1"/>
          </p:cNvSpPr>
          <p:nvPr/>
        </p:nvSpPr>
        <p:spPr bwMode="auto">
          <a:xfrm>
            <a:off x="4789488" y="4114800"/>
            <a:ext cx="0" cy="609600"/>
          </a:xfrm>
          <a:prstGeom prst="line">
            <a:avLst/>
          </a:prstGeom>
          <a:noFill/>
          <a:ln w="31750">
            <a:solidFill>
              <a:srgbClr val="FF000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7906" name="Line 18"/>
          <p:cNvSpPr>
            <a:spLocks noChangeShapeType="1"/>
          </p:cNvSpPr>
          <p:nvPr/>
        </p:nvSpPr>
        <p:spPr bwMode="auto">
          <a:xfrm>
            <a:off x="1611313" y="4103688"/>
            <a:ext cx="0" cy="609600"/>
          </a:xfrm>
          <a:prstGeom prst="line">
            <a:avLst/>
          </a:prstGeom>
          <a:noFill/>
          <a:ln w="31750">
            <a:solidFill>
              <a:srgbClr val="3366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7907" name="Text Box 19"/>
          <p:cNvSpPr txBox="1">
            <a:spLocks noChangeArrowheads="1"/>
          </p:cNvSpPr>
          <p:nvPr/>
        </p:nvSpPr>
        <p:spPr bwMode="auto">
          <a:xfrm>
            <a:off x="4367213" y="5567363"/>
            <a:ext cx="627062"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a:r>
              <a:rPr lang="tr-TR" sz="1400">
                <a:solidFill>
                  <a:srgbClr val="000000"/>
                </a:solidFill>
                <a:latin typeface="Arial" charset="0"/>
              </a:rPr>
              <a:t>hasar</a:t>
            </a:r>
            <a:endParaRPr lang="en-US" sz="1400">
              <a:solidFill>
                <a:srgbClr val="000000"/>
              </a:solidFill>
              <a:latin typeface="Arial" charset="0"/>
            </a:endParaRPr>
          </a:p>
        </p:txBody>
      </p:sp>
      <p:sp>
        <p:nvSpPr>
          <p:cNvPr id="37908" name="Text Box 20"/>
          <p:cNvSpPr txBox="1">
            <a:spLocks noChangeArrowheads="1"/>
          </p:cNvSpPr>
          <p:nvPr/>
        </p:nvSpPr>
        <p:spPr bwMode="auto">
          <a:xfrm>
            <a:off x="855663" y="5541963"/>
            <a:ext cx="1476375"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r>
              <a:rPr lang="tr-TR" sz="1400">
                <a:solidFill>
                  <a:srgbClr val="000000"/>
                </a:solidFill>
                <a:latin typeface="Arial" charset="0"/>
              </a:rPr>
              <a:t>Belirgin İyileşme</a:t>
            </a:r>
            <a:endParaRPr lang="en-US" sz="1400">
              <a:solidFill>
                <a:srgbClr val="000000"/>
              </a:solidFill>
              <a:latin typeface="Arial" charset="0"/>
            </a:endParaRPr>
          </a:p>
        </p:txBody>
      </p:sp>
      <p:sp>
        <p:nvSpPr>
          <p:cNvPr id="37909" name="Rectangle 21"/>
          <p:cNvSpPr>
            <a:spLocks noGrp="1" noChangeArrowheads="1"/>
          </p:cNvSpPr>
          <p:nvPr>
            <p:ph type="title"/>
          </p:nvPr>
        </p:nvSpPr>
        <p:spPr>
          <a:xfrm>
            <a:off x="152400" y="228600"/>
            <a:ext cx="4648200" cy="1143000"/>
          </a:xfrm>
        </p:spPr>
        <p:txBody>
          <a:bodyPr/>
          <a:lstStyle/>
          <a:p>
            <a:pPr algn="l" eaLnBrk="1" hangingPunct="1"/>
            <a:r>
              <a:rPr lang="tr-TR" sz="2800" smtClean="0">
                <a:solidFill>
                  <a:srgbClr val="000000"/>
                </a:solidFill>
              </a:rPr>
              <a:t>Spinal Kord Yaralanmalarında </a:t>
            </a:r>
            <a:br>
              <a:rPr lang="tr-TR" sz="2800" smtClean="0">
                <a:solidFill>
                  <a:srgbClr val="000000"/>
                </a:solidFill>
              </a:rPr>
            </a:br>
            <a:r>
              <a:rPr lang="tr-TR" sz="2800" smtClean="0">
                <a:solidFill>
                  <a:srgbClr val="000000"/>
                </a:solidFill>
              </a:rPr>
              <a:t>Kök Hücre Tedavileri</a:t>
            </a:r>
            <a:endParaRPr lang="en-US" sz="2800" smtClean="0">
              <a:solidFill>
                <a:srgbClr val="0000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figure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8313" y="979488"/>
            <a:ext cx="8153400" cy="5878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8915" name="Rectangle 3"/>
          <p:cNvSpPr>
            <a:spLocks noGrp="1" noChangeArrowheads="1"/>
          </p:cNvSpPr>
          <p:nvPr>
            <p:ph type="title"/>
          </p:nvPr>
        </p:nvSpPr>
        <p:spPr>
          <a:xfrm>
            <a:off x="2101850" y="404813"/>
            <a:ext cx="6357938" cy="1628775"/>
          </a:xfrm>
          <a:solidFill>
            <a:schemeClr val="bg1"/>
          </a:solidFill>
        </p:spPr>
        <p:txBody>
          <a:bodyPr/>
          <a:lstStyle/>
          <a:p>
            <a:pPr eaLnBrk="1" hangingPunct="1"/>
            <a:r>
              <a:rPr lang="tr-TR" sz="3200" smtClean="0">
                <a:solidFill>
                  <a:schemeClr val="tx1"/>
                </a:solidFill>
              </a:rPr>
              <a:t>Kök Hücre Tedavilerini Geleceği</a:t>
            </a:r>
          </a:p>
        </p:txBody>
      </p:sp>
      <p:sp>
        <p:nvSpPr>
          <p:cNvPr id="38916" name="Rectangle 4"/>
          <p:cNvSpPr>
            <a:spLocks noGrp="1" noChangeArrowheads="1"/>
          </p:cNvSpPr>
          <p:nvPr>
            <p:ph type="body" sz="half" idx="1"/>
          </p:nvPr>
        </p:nvSpPr>
        <p:spPr>
          <a:xfrm>
            <a:off x="971550" y="1771650"/>
            <a:ext cx="1981200" cy="1096963"/>
          </a:xfrm>
          <a:solidFill>
            <a:schemeClr val="bg1"/>
          </a:solidFill>
        </p:spPr>
        <p:txBody>
          <a:bodyPr/>
          <a:lstStyle/>
          <a:p>
            <a:pPr eaLnBrk="1" hangingPunct="1">
              <a:lnSpc>
                <a:spcPct val="90000"/>
              </a:lnSpc>
              <a:buFontTx/>
              <a:buNone/>
            </a:pPr>
            <a:r>
              <a:rPr lang="tr-TR" sz="2000" smtClean="0">
                <a:solidFill>
                  <a:srgbClr val="000000"/>
                </a:solidFill>
                <a:latin typeface="Calibri" pitchFamily="34" charset="0"/>
              </a:rPr>
              <a:t>İlaç gelişimi           </a:t>
            </a:r>
          </a:p>
          <a:p>
            <a:pPr eaLnBrk="1" hangingPunct="1">
              <a:lnSpc>
                <a:spcPct val="90000"/>
              </a:lnSpc>
              <a:buFontTx/>
              <a:buNone/>
            </a:pPr>
            <a:r>
              <a:rPr lang="tr-TR" sz="2000" smtClean="0">
                <a:solidFill>
                  <a:srgbClr val="000000"/>
                </a:solidFill>
                <a:latin typeface="Calibri" pitchFamily="34" charset="0"/>
              </a:rPr>
              <a:t>ve toksisite </a:t>
            </a:r>
          </a:p>
          <a:p>
            <a:pPr eaLnBrk="1" hangingPunct="1">
              <a:lnSpc>
                <a:spcPct val="90000"/>
              </a:lnSpc>
              <a:buFontTx/>
              <a:buNone/>
            </a:pPr>
            <a:r>
              <a:rPr lang="tr-TR" sz="2000" smtClean="0">
                <a:solidFill>
                  <a:srgbClr val="000000"/>
                </a:solidFill>
                <a:latin typeface="Calibri" pitchFamily="34" charset="0"/>
              </a:rPr>
              <a:t>çalışmaları</a:t>
            </a:r>
          </a:p>
        </p:txBody>
      </p:sp>
      <p:sp>
        <p:nvSpPr>
          <p:cNvPr id="38917" name="Rectangle 5"/>
          <p:cNvSpPr>
            <a:spLocks noGrp="1" noChangeArrowheads="1"/>
          </p:cNvSpPr>
          <p:nvPr>
            <p:ph type="body" sz="half" idx="2"/>
          </p:nvPr>
        </p:nvSpPr>
        <p:spPr>
          <a:xfrm>
            <a:off x="6011863" y="1865313"/>
            <a:ext cx="2362200" cy="1536700"/>
          </a:xfrm>
          <a:solidFill>
            <a:schemeClr val="bg1"/>
          </a:solidFill>
        </p:spPr>
        <p:txBody>
          <a:bodyPr/>
          <a:lstStyle/>
          <a:p>
            <a:pPr eaLnBrk="1" hangingPunct="1">
              <a:lnSpc>
                <a:spcPct val="90000"/>
              </a:lnSpc>
              <a:buFontTx/>
              <a:buNone/>
            </a:pPr>
            <a:r>
              <a:rPr lang="tr-TR" sz="2000" smtClean="0">
                <a:solidFill>
                  <a:srgbClr val="000000"/>
                </a:solidFill>
                <a:latin typeface="Calibri" pitchFamily="34" charset="0"/>
              </a:rPr>
              <a:t>Deneysel </a:t>
            </a:r>
          </a:p>
          <a:p>
            <a:pPr eaLnBrk="1" hangingPunct="1">
              <a:lnSpc>
                <a:spcPct val="90000"/>
              </a:lnSpc>
              <a:buFontTx/>
              <a:buNone/>
            </a:pPr>
            <a:r>
              <a:rPr lang="tr-TR" sz="2000" smtClean="0">
                <a:solidFill>
                  <a:srgbClr val="000000"/>
                </a:solidFill>
                <a:latin typeface="Calibri" pitchFamily="34" charset="0"/>
              </a:rPr>
              <a:t>Araştırma ve </a:t>
            </a:r>
          </a:p>
          <a:p>
            <a:pPr eaLnBrk="1" hangingPunct="1">
              <a:lnSpc>
                <a:spcPct val="90000"/>
              </a:lnSpc>
              <a:buFontTx/>
              <a:buNone/>
            </a:pPr>
            <a:r>
              <a:rPr lang="tr-TR" sz="2000" smtClean="0">
                <a:solidFill>
                  <a:srgbClr val="000000"/>
                </a:solidFill>
                <a:latin typeface="Calibri" pitchFamily="34" charset="0"/>
              </a:rPr>
              <a:t>Denemeleri </a:t>
            </a:r>
          </a:p>
          <a:p>
            <a:pPr eaLnBrk="1" hangingPunct="1">
              <a:lnSpc>
                <a:spcPct val="90000"/>
              </a:lnSpc>
              <a:buFontTx/>
              <a:buNone/>
            </a:pPr>
            <a:r>
              <a:rPr lang="tr-TR" sz="2000" smtClean="0">
                <a:solidFill>
                  <a:srgbClr val="000000"/>
                </a:solidFill>
                <a:latin typeface="Calibri" pitchFamily="34" charset="0"/>
              </a:rPr>
              <a:t>( örn.gen kontrol)</a:t>
            </a:r>
          </a:p>
          <a:p>
            <a:pPr eaLnBrk="1" hangingPunct="1">
              <a:lnSpc>
                <a:spcPct val="90000"/>
              </a:lnSpc>
              <a:buFontTx/>
              <a:buNone/>
            </a:pPr>
            <a:r>
              <a:rPr lang="tr-TR" sz="2000" smtClean="0">
                <a:solidFill>
                  <a:srgbClr val="000000"/>
                </a:solidFill>
                <a:latin typeface="Calibri" pitchFamily="34" charset="0"/>
              </a:rPr>
              <a:t>Çalışmaları</a:t>
            </a:r>
          </a:p>
        </p:txBody>
      </p:sp>
      <p:sp>
        <p:nvSpPr>
          <p:cNvPr id="284680" name="Rectangle 8"/>
          <p:cNvSpPr>
            <a:spLocks noChangeArrowheads="1"/>
          </p:cNvSpPr>
          <p:nvPr/>
        </p:nvSpPr>
        <p:spPr bwMode="auto">
          <a:xfrm>
            <a:off x="3348038" y="2706688"/>
            <a:ext cx="2362200" cy="73183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eaLnBrk="1" hangingPunct="1">
              <a:lnSpc>
                <a:spcPct val="90000"/>
              </a:lnSpc>
              <a:spcBef>
                <a:spcPct val="20000"/>
              </a:spcBef>
              <a:buClr>
                <a:schemeClr val="hlink"/>
              </a:buClr>
              <a:buSzPct val="90000"/>
              <a:buFont typeface="Wingdings" pitchFamily="2" charset="2"/>
              <a:buNone/>
              <a:defRPr/>
            </a:pPr>
            <a:r>
              <a:rPr lang="tr-TR" sz="2000">
                <a:solidFill>
                  <a:srgbClr val="000000"/>
                </a:solidFill>
                <a:effectLst>
                  <a:outerShdw blurRad="38100" dist="38100" dir="2700000" algn="tl">
                    <a:srgbClr val="C0C0C0"/>
                  </a:outerShdw>
                </a:effectLst>
                <a:latin typeface="Calibri" pitchFamily="34" charset="0"/>
              </a:rPr>
              <a:t>Kök Hücre </a:t>
            </a:r>
          </a:p>
          <a:p>
            <a:pPr marL="342900" indent="-342900" eaLnBrk="1" hangingPunct="1">
              <a:lnSpc>
                <a:spcPct val="90000"/>
              </a:lnSpc>
              <a:spcBef>
                <a:spcPct val="20000"/>
              </a:spcBef>
              <a:buClr>
                <a:schemeClr val="hlink"/>
              </a:buClr>
              <a:buSzPct val="90000"/>
              <a:buFont typeface="Wingdings" pitchFamily="2" charset="2"/>
              <a:buNone/>
              <a:defRPr/>
            </a:pPr>
            <a:r>
              <a:rPr lang="tr-TR" sz="2000">
                <a:solidFill>
                  <a:srgbClr val="000000"/>
                </a:solidFill>
                <a:effectLst>
                  <a:outerShdw blurRad="38100" dist="38100" dir="2700000" algn="tl">
                    <a:srgbClr val="C0C0C0"/>
                  </a:outerShdw>
                </a:effectLst>
                <a:latin typeface="Calibri" pitchFamily="34" charset="0"/>
              </a:rPr>
              <a:t>Kültürleri</a:t>
            </a:r>
          </a:p>
        </p:txBody>
      </p:sp>
      <p:sp>
        <p:nvSpPr>
          <p:cNvPr id="284682" name="Rectangle 10"/>
          <p:cNvSpPr>
            <a:spLocks noChangeArrowheads="1"/>
          </p:cNvSpPr>
          <p:nvPr/>
        </p:nvSpPr>
        <p:spPr bwMode="auto">
          <a:xfrm>
            <a:off x="2987675" y="3644900"/>
            <a:ext cx="3276600" cy="365125"/>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lgn="l" eaLnBrk="1" hangingPunct="1">
              <a:lnSpc>
                <a:spcPct val="80000"/>
              </a:lnSpc>
              <a:spcBef>
                <a:spcPct val="20000"/>
              </a:spcBef>
              <a:buClr>
                <a:schemeClr val="hlink"/>
              </a:buClr>
              <a:buSzPct val="90000"/>
              <a:buFont typeface="Wingdings" pitchFamily="2" charset="2"/>
              <a:buNone/>
              <a:defRPr/>
            </a:pPr>
            <a:r>
              <a:rPr lang="tr-TR" sz="2000">
                <a:solidFill>
                  <a:srgbClr val="000000"/>
                </a:solidFill>
                <a:effectLst>
                  <a:outerShdw blurRad="38100" dist="38100" dir="2700000" algn="tl">
                    <a:srgbClr val="C0C0C0"/>
                  </a:outerShdw>
                </a:effectLst>
                <a:latin typeface="Calibri" pitchFamily="34" charset="0"/>
              </a:rPr>
              <a:t>Hücre-doku tedavileri</a:t>
            </a:r>
          </a:p>
        </p:txBody>
      </p:sp>
      <p:sp>
        <p:nvSpPr>
          <p:cNvPr id="284684" name="Rectangle 12"/>
          <p:cNvSpPr>
            <a:spLocks noChangeArrowheads="1"/>
          </p:cNvSpPr>
          <p:nvPr/>
        </p:nvSpPr>
        <p:spPr bwMode="auto">
          <a:xfrm>
            <a:off x="1187450" y="6021388"/>
            <a:ext cx="1600200" cy="504825"/>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lgn="l" eaLnBrk="1" hangingPunct="1">
              <a:lnSpc>
                <a:spcPct val="80000"/>
              </a:lnSpc>
              <a:spcBef>
                <a:spcPct val="20000"/>
              </a:spcBef>
              <a:buClr>
                <a:schemeClr val="hlink"/>
              </a:buClr>
              <a:buSzPct val="90000"/>
              <a:buFont typeface="Wingdings" pitchFamily="2" charset="2"/>
              <a:buNone/>
              <a:defRPr/>
            </a:pPr>
            <a:r>
              <a:rPr lang="tr-TR" sz="2000">
                <a:solidFill>
                  <a:srgbClr val="000000"/>
                </a:solidFill>
                <a:effectLst>
                  <a:outerShdw blurRad="38100" dist="38100" dir="2700000" algn="tl">
                    <a:srgbClr val="C0C0C0"/>
                  </a:outerShdw>
                </a:effectLst>
                <a:latin typeface="Arial" charset="0"/>
              </a:rPr>
              <a:t>Kemik İliği</a:t>
            </a:r>
          </a:p>
        </p:txBody>
      </p:sp>
      <p:sp>
        <p:nvSpPr>
          <p:cNvPr id="284685" name="Rectangle 13"/>
          <p:cNvSpPr>
            <a:spLocks noChangeArrowheads="1"/>
          </p:cNvSpPr>
          <p:nvPr/>
        </p:nvSpPr>
        <p:spPr bwMode="auto">
          <a:xfrm>
            <a:off x="2916238" y="6021388"/>
            <a:ext cx="1600200" cy="504825"/>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lgn="l" eaLnBrk="1" hangingPunct="1">
              <a:lnSpc>
                <a:spcPct val="80000"/>
              </a:lnSpc>
              <a:spcBef>
                <a:spcPct val="20000"/>
              </a:spcBef>
              <a:buClr>
                <a:schemeClr val="hlink"/>
              </a:buClr>
              <a:buSzPct val="90000"/>
              <a:buFont typeface="Wingdings" pitchFamily="2" charset="2"/>
              <a:buNone/>
              <a:defRPr/>
            </a:pPr>
            <a:r>
              <a:rPr lang="tr-TR" sz="2000">
                <a:solidFill>
                  <a:srgbClr val="000000"/>
                </a:solidFill>
                <a:effectLst>
                  <a:outerShdw blurRad="38100" dist="38100" dir="2700000" algn="tl">
                    <a:srgbClr val="C0C0C0"/>
                  </a:outerShdw>
                </a:effectLst>
                <a:latin typeface="Arial" charset="0"/>
              </a:rPr>
              <a:t>Sinir Sistemi</a:t>
            </a:r>
          </a:p>
        </p:txBody>
      </p:sp>
      <p:sp>
        <p:nvSpPr>
          <p:cNvPr id="284686" name="Rectangle 14"/>
          <p:cNvSpPr>
            <a:spLocks noChangeArrowheads="1"/>
          </p:cNvSpPr>
          <p:nvPr/>
        </p:nvSpPr>
        <p:spPr bwMode="auto">
          <a:xfrm>
            <a:off x="4572000" y="6021388"/>
            <a:ext cx="1600200" cy="504825"/>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eaLnBrk="1" hangingPunct="1">
              <a:lnSpc>
                <a:spcPct val="80000"/>
              </a:lnSpc>
              <a:spcBef>
                <a:spcPct val="20000"/>
              </a:spcBef>
              <a:buClr>
                <a:schemeClr val="hlink"/>
              </a:buClr>
              <a:buSzPct val="90000"/>
              <a:buFont typeface="Wingdings" pitchFamily="2" charset="2"/>
              <a:buNone/>
              <a:defRPr/>
            </a:pPr>
            <a:r>
              <a:rPr lang="tr-TR" sz="2000">
                <a:solidFill>
                  <a:srgbClr val="000000"/>
                </a:solidFill>
                <a:effectLst>
                  <a:outerShdw blurRad="38100" dist="38100" dir="2700000" algn="tl">
                    <a:srgbClr val="C0C0C0"/>
                  </a:outerShdw>
                </a:effectLst>
                <a:latin typeface="Arial" charset="0"/>
              </a:rPr>
              <a:t>Kalp Kası</a:t>
            </a:r>
          </a:p>
        </p:txBody>
      </p:sp>
      <p:sp>
        <p:nvSpPr>
          <p:cNvPr id="284687" name="Rectangle 15"/>
          <p:cNvSpPr>
            <a:spLocks noChangeArrowheads="1"/>
          </p:cNvSpPr>
          <p:nvPr/>
        </p:nvSpPr>
        <p:spPr bwMode="auto">
          <a:xfrm>
            <a:off x="6400800" y="6021388"/>
            <a:ext cx="1600200" cy="48260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lgn="l" eaLnBrk="1" hangingPunct="1">
              <a:lnSpc>
                <a:spcPct val="90000"/>
              </a:lnSpc>
              <a:spcBef>
                <a:spcPct val="20000"/>
              </a:spcBef>
              <a:buClr>
                <a:schemeClr val="hlink"/>
              </a:buClr>
              <a:buSzPct val="90000"/>
              <a:buFont typeface="Wingdings" pitchFamily="2" charset="2"/>
              <a:buNone/>
              <a:defRPr/>
            </a:pPr>
            <a:r>
              <a:rPr lang="tr-TR" sz="2000">
                <a:solidFill>
                  <a:srgbClr val="000000"/>
                </a:solidFill>
                <a:effectLst>
                  <a:outerShdw blurRad="38100" dist="38100" dir="2700000" algn="tl">
                    <a:srgbClr val="C0C0C0"/>
                  </a:outerShdw>
                </a:effectLst>
                <a:latin typeface="Arial" charset="0"/>
              </a:rPr>
              <a:t>Pankreas</a:t>
            </a:r>
          </a:p>
        </p:txBody>
      </p:sp>
      <p:pic>
        <p:nvPicPr>
          <p:cNvPr id="284688" name="Picture 16" descr="opinion"/>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0825" y="188913"/>
            <a:ext cx="2087563" cy="158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284688"/>
                                        </p:tgtEl>
                                        <p:attrNameLst>
                                          <p:attrName>style.visibility</p:attrName>
                                        </p:attrNameLst>
                                      </p:cBhvr>
                                      <p:to>
                                        <p:strVal val="visible"/>
                                      </p:to>
                                    </p:set>
                                    <p:anim calcmode="lin" valueType="num">
                                      <p:cBhvr>
                                        <p:cTn id="7" dur="500" fill="hold"/>
                                        <p:tgtEl>
                                          <p:spTgt spid="284688"/>
                                        </p:tgtEl>
                                        <p:attrNameLst>
                                          <p:attrName>ppt_w</p:attrName>
                                        </p:attrNameLst>
                                      </p:cBhvr>
                                      <p:tavLst>
                                        <p:tav tm="0">
                                          <p:val>
                                            <p:fltVal val="0"/>
                                          </p:val>
                                        </p:tav>
                                        <p:tav tm="100000">
                                          <p:val>
                                            <p:strVal val="#ppt_w"/>
                                          </p:val>
                                        </p:tav>
                                      </p:tavLst>
                                    </p:anim>
                                    <p:anim calcmode="lin" valueType="num">
                                      <p:cBhvr>
                                        <p:cTn id="8" dur="500" fill="hold"/>
                                        <p:tgtEl>
                                          <p:spTgt spid="28468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4"/>
          <p:cNvSpPr>
            <a:spLocks noGrp="1" noChangeArrowheads="1"/>
          </p:cNvSpPr>
          <p:nvPr>
            <p:ph type="title"/>
          </p:nvPr>
        </p:nvSpPr>
        <p:spPr>
          <a:xfrm>
            <a:off x="266328" y="332656"/>
            <a:ext cx="8229600" cy="576262"/>
          </a:xfrm>
        </p:spPr>
        <p:txBody>
          <a:bodyPr/>
          <a:lstStyle/>
          <a:p>
            <a:pPr eaLnBrk="1" hangingPunct="1"/>
            <a:r>
              <a:rPr lang="tr-TR" sz="2800" b="1" dirty="0" smtClean="0">
                <a:solidFill>
                  <a:srgbClr val="FF0000"/>
                </a:solidFill>
              </a:rPr>
              <a:t>Kök Hücre ile tedavi edilen hastalıklar</a:t>
            </a:r>
          </a:p>
        </p:txBody>
      </p:sp>
      <p:pic>
        <p:nvPicPr>
          <p:cNvPr id="4915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9552" y="1052736"/>
            <a:ext cx="7956376" cy="53067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ctrTitle"/>
          </p:nvPr>
        </p:nvSpPr>
        <p:spPr>
          <a:xfrm>
            <a:off x="1042988" y="2060575"/>
            <a:ext cx="7480300" cy="1366838"/>
          </a:xfrm>
        </p:spPr>
        <p:txBody>
          <a:bodyPr/>
          <a:lstStyle/>
          <a:p>
            <a:pPr eaLnBrk="1" hangingPunct="1"/>
            <a:r>
              <a:rPr lang="tr-TR" sz="4000" smtClean="0">
                <a:solidFill>
                  <a:schemeClr val="bg2"/>
                </a:solidFill>
                <a:latin typeface="Calibri" pitchFamily="34" charset="0"/>
              </a:rPr>
              <a:t/>
            </a:r>
            <a:br>
              <a:rPr lang="tr-TR" sz="4000" smtClean="0">
                <a:solidFill>
                  <a:schemeClr val="bg2"/>
                </a:solidFill>
                <a:latin typeface="Calibri" pitchFamily="34" charset="0"/>
              </a:rPr>
            </a:br>
            <a:r>
              <a:rPr lang="tr-TR" sz="4000" smtClean="0">
                <a:solidFill>
                  <a:schemeClr val="bg2"/>
                </a:solidFill>
                <a:latin typeface="Calibri" pitchFamily="34" charset="0"/>
              </a:rPr>
              <a:t>Hematopoetik Kök Hücre nakli</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24301" y="1700808"/>
            <a:ext cx="7632848" cy="45365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Rectangle 2"/>
          <p:cNvSpPr>
            <a:spLocks noGrp="1" noChangeArrowheads="1"/>
          </p:cNvSpPr>
          <p:nvPr>
            <p:ph type="title"/>
          </p:nvPr>
        </p:nvSpPr>
        <p:spPr/>
        <p:txBody>
          <a:bodyPr/>
          <a:lstStyle/>
          <a:p>
            <a:pPr eaLnBrk="1" hangingPunct="1">
              <a:defRPr/>
            </a:pPr>
            <a:r>
              <a:rPr lang="tr-TR" sz="2800" dirty="0" smtClean="0">
                <a:effectLst>
                  <a:outerShdw blurRad="38100" dist="38100" dir="2700000" algn="tl">
                    <a:srgbClr val="C0C0C0"/>
                  </a:outerShdw>
                </a:effectLst>
              </a:rPr>
              <a:t>Dünya KIT aktivitesi</a:t>
            </a:r>
          </a:p>
        </p:txBody>
      </p:sp>
    </p:spTree>
    <p:extLst>
      <p:ext uri="{BB962C8B-B14F-4D97-AF65-F5344CB8AC3E}">
        <p14:creationId xmlns="" xmlns:p14="http://schemas.microsoft.com/office/powerpoint/2010/main" val="24676342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a:xfrm>
            <a:off x="179512" y="0"/>
            <a:ext cx="8229600" cy="1143000"/>
          </a:xfrm>
        </p:spPr>
        <p:txBody>
          <a:bodyPr/>
          <a:lstStyle/>
          <a:p>
            <a:pPr eaLnBrk="1" hangingPunct="1">
              <a:defRPr/>
            </a:pPr>
            <a:r>
              <a:rPr lang="tr-TR" sz="2800" dirty="0" smtClean="0">
                <a:effectLst>
                  <a:outerShdw blurRad="38100" dist="38100" dir="2700000" algn="tl">
                    <a:srgbClr val="C0C0C0"/>
                  </a:outerShdw>
                </a:effectLst>
              </a:rPr>
              <a:t>Avrupa KIT aktivitesi</a:t>
            </a:r>
            <a:r>
              <a:rPr lang="en-US" sz="2800" dirty="0" smtClean="0">
                <a:effectLst>
                  <a:outerShdw blurRad="38100" dist="38100" dir="2700000" algn="tl">
                    <a:srgbClr val="C0C0C0"/>
                  </a:outerShdw>
                </a:effectLst>
              </a:rPr>
              <a:t> </a:t>
            </a:r>
            <a:r>
              <a:rPr lang="tr-TR" sz="2800" dirty="0" smtClean="0">
                <a:effectLst>
                  <a:outerShdw blurRad="38100" dist="38100" dir="2700000" algn="tl">
                    <a:srgbClr val="C0C0C0"/>
                  </a:outerShdw>
                </a:effectLst>
              </a:rPr>
              <a:t> 2014</a:t>
            </a:r>
          </a:p>
        </p:txBody>
      </p:sp>
      <p:pic>
        <p:nvPicPr>
          <p:cNvPr id="72706" name="Picture 2"/>
          <p:cNvPicPr>
            <a:picLocks noChangeAspect="1" noChangeArrowheads="1"/>
          </p:cNvPicPr>
          <p:nvPr/>
        </p:nvPicPr>
        <p:blipFill>
          <a:blip r:embed="rId2" cstate="print"/>
          <a:srcRect/>
          <a:stretch>
            <a:fillRect/>
          </a:stretch>
        </p:blipFill>
        <p:spPr bwMode="auto">
          <a:xfrm>
            <a:off x="3347865" y="3619500"/>
            <a:ext cx="5796136" cy="3238500"/>
          </a:xfrm>
          <a:prstGeom prst="rect">
            <a:avLst/>
          </a:prstGeom>
          <a:noFill/>
          <a:ln w="9525">
            <a:noFill/>
            <a:miter lim="800000"/>
            <a:headEnd/>
            <a:tailEnd/>
          </a:ln>
        </p:spPr>
      </p:pic>
      <p:pic>
        <p:nvPicPr>
          <p:cNvPr id="72705" name="Picture 1"/>
          <p:cNvPicPr>
            <a:picLocks noChangeAspect="1" noChangeArrowheads="1"/>
          </p:cNvPicPr>
          <p:nvPr/>
        </p:nvPicPr>
        <p:blipFill>
          <a:blip r:embed="rId3" cstate="print"/>
          <a:srcRect/>
          <a:stretch>
            <a:fillRect/>
          </a:stretch>
        </p:blipFill>
        <p:spPr bwMode="auto">
          <a:xfrm>
            <a:off x="323528" y="980728"/>
            <a:ext cx="6048672" cy="3257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2"/>
          <p:cNvGraphicFramePr>
            <a:graphicFrameLocks noChangeAspect="1"/>
          </p:cNvGraphicFramePr>
          <p:nvPr/>
        </p:nvGraphicFramePr>
        <p:xfrm>
          <a:off x="684213" y="1700213"/>
          <a:ext cx="7705725" cy="4351337"/>
        </p:xfrm>
        <a:graphic>
          <a:graphicData uri="http://schemas.openxmlformats.org/presentationml/2006/ole">
            <p:oleObj spid="_x0000_s43023" name="Drawing" r:id="rId4" imgW="8552854" imgH="6410568" progId="">
              <p:embed/>
            </p:oleObj>
          </a:graphicData>
        </a:graphic>
      </p:graphicFrame>
      <p:sp>
        <p:nvSpPr>
          <p:cNvPr id="43011" name="Rectangle 3"/>
          <p:cNvSpPr>
            <a:spLocks noChangeArrowheads="1"/>
          </p:cNvSpPr>
          <p:nvPr/>
        </p:nvSpPr>
        <p:spPr bwMode="auto">
          <a:xfrm>
            <a:off x="684213" y="620713"/>
            <a:ext cx="8013700" cy="792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l"/>
            <a:r>
              <a:rPr lang="tr-TR" sz="4000">
                <a:solidFill>
                  <a:schemeClr val="tx2"/>
                </a:solidFill>
                <a:latin typeface="Arial" charset="0"/>
                <a:cs typeface="Arial" charset="0"/>
              </a:rPr>
              <a:t>Kemik İliği: Fonksiyon</a:t>
            </a:r>
            <a:endParaRPr lang="en-US" sz="4000">
              <a:solidFill>
                <a:schemeClr val="tx2"/>
              </a:solidFill>
              <a:latin typeface="Arial" charset="0"/>
              <a:cs typeface="Arial"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4" name="Object 2"/>
          <p:cNvGraphicFramePr>
            <a:graphicFrameLocks noChangeAspect="1"/>
          </p:cNvGraphicFramePr>
          <p:nvPr/>
        </p:nvGraphicFramePr>
        <p:xfrm>
          <a:off x="468313" y="1700213"/>
          <a:ext cx="8305800" cy="4416425"/>
        </p:xfrm>
        <a:graphic>
          <a:graphicData uri="http://schemas.openxmlformats.org/presentationml/2006/ole">
            <p:oleObj spid="_x0000_s44047" name="Drawing" r:id="rId4" imgW="9202220" imgH="6009509" progId="">
              <p:embed/>
            </p:oleObj>
          </a:graphicData>
        </a:graphic>
      </p:graphicFrame>
      <p:sp>
        <p:nvSpPr>
          <p:cNvPr id="44035" name="Rectangle 3"/>
          <p:cNvSpPr>
            <a:spLocks noChangeArrowheads="1"/>
          </p:cNvSpPr>
          <p:nvPr/>
        </p:nvSpPr>
        <p:spPr bwMode="auto">
          <a:xfrm>
            <a:off x="684213" y="620713"/>
            <a:ext cx="8013700" cy="792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l"/>
            <a:r>
              <a:rPr lang="tr-TR" sz="4000">
                <a:solidFill>
                  <a:schemeClr val="tx2"/>
                </a:solidFill>
                <a:latin typeface="Arial" charset="0"/>
                <a:cs typeface="Arial" charset="0"/>
              </a:rPr>
              <a:t>Kemik İliği: Fonksiyon</a:t>
            </a:r>
            <a:endParaRPr lang="en-US" sz="4000">
              <a:solidFill>
                <a:schemeClr val="tx2"/>
              </a:solidFill>
              <a:latin typeface="Arial" charset="0"/>
              <a:cs typeface="Arial"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ChangeArrowheads="1"/>
          </p:cNvSpPr>
          <p:nvPr/>
        </p:nvSpPr>
        <p:spPr bwMode="auto">
          <a:xfrm>
            <a:off x="0" y="2087563"/>
            <a:ext cx="9144000" cy="1311275"/>
          </a:xfrm>
          <a:prstGeom prst="rect">
            <a:avLst/>
          </a:prstGeom>
          <a:noFill/>
          <a:ln w="9525">
            <a:noFill/>
            <a:miter lim="800000"/>
            <a:headEnd/>
            <a:tailEnd/>
          </a:ln>
          <a:effectLst>
            <a:outerShdw blurRad="63500" dist="38099" dir="2700000" algn="ctr" rotWithShape="0">
              <a:schemeClr val="tx2">
                <a:alpha val="74998"/>
              </a:schemeClr>
            </a:outerShdw>
          </a:effectLst>
        </p:spPr>
        <p:txBody>
          <a:bodyPr>
            <a:spAutoFit/>
          </a:bodyPr>
          <a:lstStyle/>
          <a:p>
            <a:pPr algn="l" eaLnBrk="1" hangingPunct="1">
              <a:buFont typeface="Wingdings" pitchFamily="2" charset="2"/>
              <a:buChar char="Ø"/>
              <a:defRPr/>
            </a:pPr>
            <a:endParaRPr lang="en-US" sz="2000">
              <a:solidFill>
                <a:schemeClr val="bg1"/>
              </a:solidFill>
              <a:latin typeface="Arial" charset="0"/>
              <a:cs typeface="Arial" charset="0"/>
            </a:endParaRPr>
          </a:p>
          <a:p>
            <a:pPr lvl="1" algn="l">
              <a:buFont typeface="Wingdings" pitchFamily="2" charset="2"/>
              <a:buChar char="Ø"/>
              <a:defRPr/>
            </a:pPr>
            <a:endParaRPr lang="en-US" sz="2000">
              <a:solidFill>
                <a:schemeClr val="bg1"/>
              </a:solidFill>
              <a:latin typeface="Arial" charset="0"/>
              <a:cs typeface="Arial" charset="0"/>
            </a:endParaRPr>
          </a:p>
          <a:p>
            <a:pPr lvl="2" algn="l">
              <a:buFont typeface="Wingdings" pitchFamily="2" charset="2"/>
              <a:buChar char="Ø"/>
              <a:defRPr/>
            </a:pPr>
            <a:endParaRPr lang="en-US" sz="2000">
              <a:solidFill>
                <a:schemeClr val="bg1"/>
              </a:solidFill>
              <a:latin typeface="Arial" charset="0"/>
              <a:cs typeface="Arial" charset="0"/>
            </a:endParaRPr>
          </a:p>
          <a:p>
            <a:pPr algn="l">
              <a:buFont typeface="Wingdings" pitchFamily="2" charset="2"/>
              <a:buChar char="Ø"/>
              <a:defRPr/>
            </a:pPr>
            <a:endParaRPr lang="en-US" sz="2000">
              <a:solidFill>
                <a:schemeClr val="bg1"/>
              </a:solidFill>
              <a:latin typeface="Arial" charset="0"/>
              <a:cs typeface="Arial" charset="0"/>
            </a:endParaRPr>
          </a:p>
        </p:txBody>
      </p:sp>
      <p:sp>
        <p:nvSpPr>
          <p:cNvPr id="45059" name="Rectangle 4"/>
          <p:cNvSpPr>
            <a:spLocks noGrp="1" noChangeArrowheads="1"/>
          </p:cNvSpPr>
          <p:nvPr>
            <p:ph type="body" idx="4294967295"/>
          </p:nvPr>
        </p:nvSpPr>
        <p:spPr>
          <a:xfrm>
            <a:off x="0" y="1628775"/>
            <a:ext cx="9144000" cy="4525963"/>
          </a:xfrm>
        </p:spPr>
        <p:txBody>
          <a:bodyPr/>
          <a:lstStyle/>
          <a:p>
            <a:pPr lvl="2" eaLnBrk="1" hangingPunct="1"/>
            <a:r>
              <a:rPr lang="tr-TR" dirty="0" smtClean="0"/>
              <a:t>Kan hücrelerinin üretimi</a:t>
            </a:r>
            <a:r>
              <a:rPr lang="en-US" dirty="0" smtClean="0"/>
              <a:t>, </a:t>
            </a:r>
          </a:p>
          <a:p>
            <a:pPr lvl="3" eaLnBrk="1" hangingPunct="1"/>
            <a:r>
              <a:rPr lang="en-US" dirty="0" smtClean="0"/>
              <a:t> 175 </a:t>
            </a:r>
            <a:r>
              <a:rPr lang="tr-TR" dirty="0" smtClean="0"/>
              <a:t>milyar kırmızı küre/gün</a:t>
            </a:r>
            <a:endParaRPr lang="en-US" dirty="0" smtClean="0"/>
          </a:p>
          <a:p>
            <a:pPr lvl="3" eaLnBrk="1" hangingPunct="1"/>
            <a:r>
              <a:rPr lang="en-US" dirty="0" smtClean="0"/>
              <a:t> 70 </a:t>
            </a:r>
            <a:r>
              <a:rPr lang="tr-TR" dirty="0" smtClean="0"/>
              <a:t>milyar beyaz küre/gün </a:t>
            </a:r>
            <a:r>
              <a:rPr lang="en-US" dirty="0" smtClean="0"/>
              <a:t>(neutrophils, </a:t>
            </a:r>
            <a:r>
              <a:rPr lang="en-US" dirty="0" err="1" smtClean="0"/>
              <a:t>eosinophils</a:t>
            </a:r>
            <a:r>
              <a:rPr lang="en-US" dirty="0" smtClean="0"/>
              <a:t>, basophils) </a:t>
            </a:r>
          </a:p>
          <a:p>
            <a:pPr lvl="3" eaLnBrk="1" hangingPunct="1"/>
            <a:r>
              <a:rPr lang="tr-TR" dirty="0" smtClean="0"/>
              <a:t>Üretim kapasitesini ihtiyaç halinde 10 katı artırabilir…</a:t>
            </a:r>
          </a:p>
        </p:txBody>
      </p:sp>
      <p:sp>
        <p:nvSpPr>
          <p:cNvPr id="184325" name="Text Box 5"/>
          <p:cNvSpPr txBox="1">
            <a:spLocks noChangeArrowheads="1"/>
          </p:cNvSpPr>
          <p:nvPr/>
        </p:nvSpPr>
        <p:spPr bwMode="auto">
          <a:xfrm>
            <a:off x="6732588" y="3994150"/>
            <a:ext cx="2232025" cy="1968500"/>
          </a:xfrm>
          <a:prstGeom prst="rect">
            <a:avLst/>
          </a:prstGeom>
          <a:noFill/>
          <a:ln w="9525">
            <a:solidFill>
              <a:srgbClr val="990000"/>
            </a:solidFill>
            <a:miter lim="800000"/>
            <a:headEnd/>
            <a:tailEnd/>
          </a:ln>
          <a:extLst>
            <a:ext uri="{909E8E84-426E-40DD-AFC4-6F175D3DCCD1}">
              <a14:hiddenFill xmlns="" xmlns:a14="http://schemas.microsoft.com/office/drawing/2010/main">
                <a:solidFill>
                  <a:srgbClr val="FFFFFF"/>
                </a:solidFill>
              </a14:hiddenFill>
            </a:ext>
          </a:extLst>
        </p:spPr>
        <p:txBody>
          <a:bodyPr anchor="ctr">
            <a:spAutoFit/>
          </a:bodyPr>
          <a:lstStyle>
            <a:lvl1pPr algn="l">
              <a:defRPr>
                <a:solidFill>
                  <a:schemeClr val="tx1"/>
                </a:solidFill>
                <a:latin typeface="Arial" charset="0"/>
              </a:defRPr>
            </a:lvl1pPr>
            <a:lvl2pPr marL="37931725" indent="-37474525" algn="l">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lnSpc>
                <a:spcPct val="170000"/>
              </a:lnSpc>
              <a:defRPr/>
            </a:pPr>
            <a:r>
              <a:rPr lang="tr-TR" sz="1800" smtClean="0">
                <a:effectLst>
                  <a:outerShdw blurRad="38100" dist="38100" dir="2700000" algn="tl">
                    <a:srgbClr val="C0C0C0"/>
                  </a:outerShdw>
                </a:effectLst>
                <a:cs typeface="Arial" charset="0"/>
              </a:rPr>
              <a:t>kemik iliğinde hücrelerin </a:t>
            </a:r>
            <a:r>
              <a:rPr lang="en-US" sz="1800" smtClean="0">
                <a:effectLst>
                  <a:outerShdw blurRad="38100" dist="38100" dir="2700000" algn="tl">
                    <a:srgbClr val="C0C0C0"/>
                  </a:outerShdw>
                </a:effectLst>
                <a:cs typeface="Arial" charset="0"/>
              </a:rPr>
              <a:t>%</a:t>
            </a:r>
            <a:r>
              <a:rPr lang="tr-TR" sz="1800" smtClean="0">
                <a:effectLst>
                  <a:outerShdw blurRad="38100" dist="38100" dir="2700000" algn="tl">
                    <a:srgbClr val="C0C0C0"/>
                  </a:outerShdw>
                </a:effectLst>
                <a:cs typeface="Arial" charset="0"/>
              </a:rPr>
              <a:t>1- 0.1’i</a:t>
            </a:r>
          </a:p>
          <a:p>
            <a:pPr eaLnBrk="1" hangingPunct="1">
              <a:lnSpc>
                <a:spcPct val="170000"/>
              </a:lnSpc>
              <a:defRPr/>
            </a:pPr>
            <a:r>
              <a:rPr lang="tr-TR" sz="1800" smtClean="0">
                <a:effectLst>
                  <a:outerShdw blurRad="38100" dist="38100" dir="2700000" algn="tl">
                    <a:srgbClr val="C0C0C0"/>
                  </a:outerShdw>
                </a:effectLst>
                <a:cs typeface="Arial" charset="0"/>
              </a:rPr>
              <a:t>Kök hücre ve öncülleridir.</a:t>
            </a:r>
            <a:r>
              <a:rPr lang="en-US" sz="1800" smtClean="0">
                <a:effectLst>
                  <a:outerShdw blurRad="38100" dist="38100" dir="2700000" algn="tl">
                    <a:srgbClr val="C0C0C0"/>
                  </a:outerShdw>
                </a:effectLst>
                <a:cs typeface="Arial" charset="0"/>
              </a:rPr>
              <a:t> </a:t>
            </a:r>
          </a:p>
        </p:txBody>
      </p:sp>
      <p:pic>
        <p:nvPicPr>
          <p:cNvPr id="45061" name="Picture 7" descr="Coloured SEM of cells in human bone marrow">
            <a:hlinkClick r:id="rId4"/>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55650" y="3933825"/>
            <a:ext cx="2952750" cy="2058988"/>
          </a:xfrm>
          <a:prstGeom prst="rect">
            <a:avLst/>
          </a:prstGeom>
          <a:noFill/>
          <a:ln w="9525">
            <a:solidFill>
              <a:srgbClr val="990000"/>
            </a:solidFill>
            <a:miter lim="800000"/>
            <a:headEnd/>
            <a:tailEnd/>
          </a:ln>
          <a:extLst>
            <a:ext uri="{909E8E84-426E-40DD-AFC4-6F175D3DCCD1}">
              <a14:hiddenFill xmlns="" xmlns:a14="http://schemas.microsoft.com/office/drawing/2010/main">
                <a:solidFill>
                  <a:srgbClr val="FFFFFF"/>
                </a:solidFill>
              </a14:hiddenFill>
            </a:ext>
          </a:extLst>
        </p:spPr>
      </p:pic>
      <p:graphicFrame>
        <p:nvGraphicFramePr>
          <p:cNvPr id="45062" name="Object 5"/>
          <p:cNvGraphicFramePr>
            <a:graphicFrameLocks noChangeAspect="1"/>
          </p:cNvGraphicFramePr>
          <p:nvPr/>
        </p:nvGraphicFramePr>
        <p:xfrm>
          <a:off x="3779838" y="3933825"/>
          <a:ext cx="2809875" cy="2087563"/>
        </p:xfrm>
        <a:graphic>
          <a:graphicData uri="http://schemas.openxmlformats.org/presentationml/2006/ole">
            <p:oleObj spid="_x0000_s45076" name="Photo Editor Fotoğrafı" r:id="rId6" imgW="12942857" imgH="9285714" progId="">
              <p:embed/>
            </p:oleObj>
          </a:graphicData>
        </a:graphic>
      </p:graphicFrame>
      <p:sp>
        <p:nvSpPr>
          <p:cNvPr id="45063" name="Rectangle 3"/>
          <p:cNvSpPr>
            <a:spLocks noChangeArrowheads="1"/>
          </p:cNvSpPr>
          <p:nvPr/>
        </p:nvSpPr>
        <p:spPr bwMode="auto">
          <a:xfrm>
            <a:off x="684213" y="620713"/>
            <a:ext cx="8013700" cy="792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l"/>
            <a:r>
              <a:rPr lang="tr-TR" sz="4000">
                <a:solidFill>
                  <a:schemeClr val="tx2"/>
                </a:solidFill>
                <a:latin typeface="Arial" charset="0"/>
                <a:cs typeface="Arial" charset="0"/>
              </a:rPr>
              <a:t>Kemik İliği: Fonksiyon</a:t>
            </a:r>
            <a:endParaRPr lang="en-US" sz="4000">
              <a:solidFill>
                <a:schemeClr val="tx2"/>
              </a:solidFill>
              <a:latin typeface="Arial" charset="0"/>
              <a:cs typeface="Arial"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p:txBody>
          <a:bodyPr/>
          <a:lstStyle/>
          <a:p>
            <a:pPr algn="l" eaLnBrk="1" hangingPunct="1"/>
            <a:r>
              <a:rPr lang="tr-TR" sz="4000" smtClean="0"/>
              <a:t>Hematopoez</a:t>
            </a:r>
          </a:p>
        </p:txBody>
      </p:sp>
      <p:pic>
        <p:nvPicPr>
          <p:cNvPr id="47107" name="Picture 4" descr="SNF4_Hemo_F01"/>
          <p:cNvPicPr>
            <a:picLocks noGrp="1" noChangeAspect="1" noChangeArrowheads="1"/>
          </p:cNvPicPr>
          <p:nvPr>
            <p:ph type="body" idx="4294967295"/>
          </p:nvPr>
        </p:nvPicPr>
        <p:blipFill>
          <a:blip r:embed="rId3" cstate="print">
            <a:extLst>
              <a:ext uri="{28A0092B-C50C-407E-A947-70E740481C1C}">
                <a14:useLocalDpi xmlns="" xmlns:a14="http://schemas.microsoft.com/office/drawing/2010/main" val="0"/>
              </a:ext>
            </a:extLst>
          </a:blip>
          <a:srcRect/>
          <a:stretch>
            <a:fillRect/>
          </a:stretch>
        </p:blipFill>
        <p:spPr>
          <a:xfrm>
            <a:off x="395288" y="1628775"/>
            <a:ext cx="7993062" cy="4525963"/>
          </a:xfrm>
          <a:noFill/>
        </p:spPr>
      </p:pic>
      <p:pic>
        <p:nvPicPr>
          <p:cNvPr id="5"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28752" y="1119568"/>
            <a:ext cx="862872" cy="406530"/>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sp>
        <p:nvSpPr>
          <p:cNvPr id="7" name="Line 12"/>
          <p:cNvSpPr>
            <a:spLocks noChangeShapeType="1"/>
          </p:cNvSpPr>
          <p:nvPr/>
        </p:nvSpPr>
        <p:spPr bwMode="auto">
          <a:xfrm>
            <a:off x="4960188" y="1419456"/>
            <a:ext cx="0" cy="35877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tr-TR"/>
          </a:p>
        </p:txBody>
      </p:sp>
      <p:sp>
        <p:nvSpPr>
          <p:cNvPr id="9" name="Text Box 14"/>
          <p:cNvSpPr txBox="1">
            <a:spLocks noChangeArrowheads="1"/>
          </p:cNvSpPr>
          <p:nvPr/>
        </p:nvSpPr>
        <p:spPr bwMode="auto">
          <a:xfrm>
            <a:off x="4044291" y="692696"/>
            <a:ext cx="2029434"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r>
              <a:rPr lang="en-US" sz="1400" b="1" dirty="0">
                <a:solidFill>
                  <a:schemeClr val="tx1"/>
                </a:solidFill>
                <a:latin typeface="Arial" charset="0"/>
                <a:cs typeface="Arial" charset="0"/>
              </a:rPr>
              <a:t>Pluripotent </a:t>
            </a:r>
            <a:r>
              <a:rPr lang="tr-TR" sz="1400" b="1" dirty="0">
                <a:solidFill>
                  <a:schemeClr val="tx1"/>
                </a:solidFill>
                <a:latin typeface="Arial" charset="0"/>
                <a:cs typeface="Arial" charset="0"/>
              </a:rPr>
              <a:t>kök hücre</a:t>
            </a:r>
            <a:endParaRPr lang="en-US" sz="1400" b="1" dirty="0">
              <a:solidFill>
                <a:schemeClr val="tx1"/>
              </a:solidFill>
              <a:latin typeface="Arial" charset="0"/>
              <a:cs typeface="Arial" charset="0"/>
            </a:endParaRPr>
          </a:p>
        </p:txBody>
      </p:sp>
      <p:sp>
        <p:nvSpPr>
          <p:cNvPr id="10" name="Text Box 15"/>
          <p:cNvSpPr txBox="1">
            <a:spLocks noChangeArrowheads="1"/>
          </p:cNvSpPr>
          <p:nvPr/>
        </p:nvSpPr>
        <p:spPr bwMode="auto">
          <a:xfrm>
            <a:off x="5391624" y="1194180"/>
            <a:ext cx="1364203"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r>
              <a:rPr lang="en-US" sz="1400" b="1">
                <a:solidFill>
                  <a:schemeClr val="tx1"/>
                </a:solidFill>
                <a:latin typeface="Arial" charset="0"/>
                <a:cs typeface="Arial" charset="0"/>
              </a:rPr>
              <a:t>CD34+/CD90+</a:t>
            </a:r>
          </a:p>
        </p:txBody>
      </p:sp>
      <p:sp>
        <p:nvSpPr>
          <p:cNvPr id="11" name="Text Box 16"/>
          <p:cNvSpPr txBox="1">
            <a:spLocks noChangeArrowheads="1"/>
          </p:cNvSpPr>
          <p:nvPr/>
        </p:nvSpPr>
        <p:spPr bwMode="auto">
          <a:xfrm>
            <a:off x="5468365" y="2043343"/>
            <a:ext cx="1319212"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r>
              <a:rPr lang="en-US" sz="1400" b="1" dirty="0">
                <a:solidFill>
                  <a:schemeClr val="tx1"/>
                </a:solidFill>
                <a:latin typeface="Arial" charset="0"/>
                <a:cs typeface="Arial" charset="0"/>
              </a:rPr>
              <a:t>CD34+/CD38-</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3" descr="cd34molec"/>
          <p:cNvPicPr>
            <a:picLocks noChangeAspect="1" noChangeArrowheads="1"/>
          </p:cNvPicPr>
          <p:nvPr/>
        </p:nvPicPr>
        <p:blipFill>
          <a:blip r:embed="rId3" cstate="print">
            <a:lum bright="18000" contrast="12000"/>
            <a:extLst>
              <a:ext uri="{28A0092B-C50C-407E-A947-70E740481C1C}">
                <a14:useLocalDpi xmlns="" xmlns:a14="http://schemas.microsoft.com/office/drawing/2010/main" val="0"/>
              </a:ext>
            </a:extLst>
          </a:blip>
          <a:srcRect/>
          <a:stretch>
            <a:fillRect/>
          </a:stretch>
        </p:blipFill>
        <p:spPr bwMode="auto">
          <a:xfrm>
            <a:off x="323850" y="1628775"/>
            <a:ext cx="2771775" cy="3867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9155" name="Text Box 6"/>
          <p:cNvSpPr txBox="1">
            <a:spLocks noChangeArrowheads="1"/>
          </p:cNvSpPr>
          <p:nvPr/>
        </p:nvSpPr>
        <p:spPr bwMode="auto">
          <a:xfrm>
            <a:off x="4067175" y="2060575"/>
            <a:ext cx="4273550" cy="1244600"/>
          </a:xfrm>
          <a:prstGeom prst="rect">
            <a:avLst/>
          </a:prstGeom>
          <a:solidFill>
            <a:schemeClr val="accent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lnSpc>
                <a:spcPct val="140000"/>
              </a:lnSpc>
              <a:buFontTx/>
              <a:buChar char="•"/>
            </a:pPr>
            <a:r>
              <a:rPr lang="en-US" sz="1800">
                <a:solidFill>
                  <a:schemeClr val="tx1"/>
                </a:solidFill>
                <a:latin typeface="Calibri" pitchFamily="34" charset="0"/>
                <a:cs typeface="Arial" charset="0"/>
              </a:rPr>
              <a:t>  </a:t>
            </a:r>
            <a:r>
              <a:rPr lang="tr-TR" sz="1800">
                <a:solidFill>
                  <a:schemeClr val="tx1"/>
                </a:solidFill>
                <a:latin typeface="Calibri" pitchFamily="34" charset="0"/>
                <a:cs typeface="Arial" charset="0"/>
              </a:rPr>
              <a:t>Erken hemapoetik kök hücre işaretleyicisi</a:t>
            </a:r>
            <a:endParaRPr lang="en-US" sz="1800">
              <a:solidFill>
                <a:schemeClr val="tx1"/>
              </a:solidFill>
              <a:latin typeface="Calibri" pitchFamily="34" charset="0"/>
              <a:cs typeface="Arial" charset="0"/>
            </a:endParaRPr>
          </a:p>
          <a:p>
            <a:pPr algn="l" eaLnBrk="1" hangingPunct="1">
              <a:lnSpc>
                <a:spcPct val="140000"/>
              </a:lnSpc>
              <a:buFontTx/>
              <a:buChar char="•"/>
            </a:pPr>
            <a:r>
              <a:rPr lang="en-US" sz="1800">
                <a:solidFill>
                  <a:schemeClr val="tx1"/>
                </a:solidFill>
                <a:latin typeface="Calibri" pitchFamily="34" charset="0"/>
                <a:cs typeface="Arial" charset="0"/>
              </a:rPr>
              <a:t>  </a:t>
            </a:r>
            <a:r>
              <a:rPr lang="tr-TR" sz="1800">
                <a:solidFill>
                  <a:schemeClr val="tx1"/>
                </a:solidFill>
                <a:latin typeface="Calibri" pitchFamily="34" charset="0"/>
                <a:cs typeface="Arial" charset="0"/>
              </a:rPr>
              <a:t>CD34:</a:t>
            </a:r>
            <a:r>
              <a:rPr lang="en-US" sz="1800">
                <a:solidFill>
                  <a:schemeClr val="tx1"/>
                </a:solidFill>
                <a:latin typeface="Calibri" pitchFamily="34" charset="0"/>
                <a:cs typeface="Arial" charset="0"/>
              </a:rPr>
              <a:t> </a:t>
            </a:r>
            <a:r>
              <a:rPr lang="tr-TR" sz="1800">
                <a:solidFill>
                  <a:schemeClr val="tx1"/>
                </a:solidFill>
                <a:latin typeface="Calibri" pitchFamily="34" charset="0"/>
                <a:cs typeface="Arial" charset="0"/>
              </a:rPr>
              <a:t> Periferik MNH’lerin </a:t>
            </a:r>
            <a:r>
              <a:rPr lang="en-US" sz="1800">
                <a:solidFill>
                  <a:schemeClr val="tx1"/>
                </a:solidFill>
                <a:latin typeface="Calibri" pitchFamily="34" charset="0"/>
                <a:cs typeface="Arial" charset="0"/>
              </a:rPr>
              <a:t>% 0.1 </a:t>
            </a:r>
          </a:p>
          <a:p>
            <a:pPr algn="l" eaLnBrk="1" hangingPunct="1">
              <a:lnSpc>
                <a:spcPct val="140000"/>
              </a:lnSpc>
            </a:pPr>
            <a:r>
              <a:rPr lang="en-US" sz="1800">
                <a:solidFill>
                  <a:schemeClr val="tx1"/>
                </a:solidFill>
                <a:latin typeface="Calibri" pitchFamily="34" charset="0"/>
                <a:cs typeface="Arial" charset="0"/>
              </a:rPr>
              <a:t>	</a:t>
            </a:r>
            <a:r>
              <a:rPr lang="tr-TR" sz="1800">
                <a:solidFill>
                  <a:schemeClr val="tx1"/>
                </a:solidFill>
                <a:latin typeface="Calibri" pitchFamily="34" charset="0"/>
                <a:cs typeface="Arial" charset="0"/>
              </a:rPr>
              <a:t>Kemik iliği MNH’lerinin </a:t>
            </a:r>
            <a:r>
              <a:rPr lang="en-US" sz="1800">
                <a:solidFill>
                  <a:schemeClr val="tx1"/>
                </a:solidFill>
                <a:latin typeface="Calibri" pitchFamily="34" charset="0"/>
                <a:cs typeface="Arial" charset="0"/>
              </a:rPr>
              <a:t>% 1-4</a:t>
            </a:r>
          </a:p>
        </p:txBody>
      </p:sp>
      <p:sp>
        <p:nvSpPr>
          <p:cNvPr id="205831" name="Text Box 7"/>
          <p:cNvSpPr txBox="1">
            <a:spLocks noChangeArrowheads="1"/>
          </p:cNvSpPr>
          <p:nvPr/>
        </p:nvSpPr>
        <p:spPr bwMode="auto">
          <a:xfrm>
            <a:off x="3348038" y="1557338"/>
            <a:ext cx="5407025" cy="336550"/>
          </a:xfrm>
          <a:prstGeom prst="rect">
            <a:avLst/>
          </a:prstGeom>
          <a:noFill/>
          <a:ln w="9525">
            <a:noFill/>
            <a:miter lim="800000"/>
            <a:headEnd/>
            <a:tailEnd/>
          </a:ln>
          <a:effectLst/>
        </p:spPr>
        <p:txBody>
          <a:bodyPr wrap="none" anchor="ctr">
            <a:spAutoFit/>
          </a:bodyPr>
          <a:lstStyle>
            <a:lvl1pPr algn="l">
              <a:defRPr>
                <a:solidFill>
                  <a:schemeClr val="tx1"/>
                </a:solidFill>
                <a:latin typeface="Arial" charset="0"/>
              </a:defRPr>
            </a:lvl1pPr>
            <a:lvl2pPr marL="37931725" indent="-37474525" algn="l">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ctr" eaLnBrk="1" hangingPunct="1">
              <a:buFontTx/>
              <a:buChar char="•"/>
              <a:defRPr/>
            </a:pPr>
            <a:r>
              <a:rPr lang="tr-TR" sz="1600" b="1" smtClean="0">
                <a:effectLst>
                  <a:outerShdw blurRad="38100" dist="38100" dir="2700000" algn="tl">
                    <a:srgbClr val="C0C0C0"/>
                  </a:outerShdw>
                </a:effectLst>
                <a:cs typeface="Arial" charset="0"/>
              </a:rPr>
              <a:t>CD43: </a:t>
            </a:r>
            <a:r>
              <a:rPr lang="en-US" sz="1600" b="1" smtClean="0">
                <a:effectLst>
                  <a:outerShdw blurRad="38100" dist="38100" dir="2700000" algn="tl">
                    <a:srgbClr val="C0C0C0"/>
                  </a:outerShdw>
                </a:effectLst>
                <a:cs typeface="Arial" charset="0"/>
              </a:rPr>
              <a:t> 105-120 kDa</a:t>
            </a:r>
            <a:r>
              <a:rPr lang="tr-TR" sz="1600" b="1" smtClean="0">
                <a:effectLst>
                  <a:outerShdw blurRad="38100" dist="38100" dir="2700000" algn="tl">
                    <a:srgbClr val="C0C0C0"/>
                  </a:outerShdw>
                </a:effectLst>
                <a:cs typeface="Arial" charset="0"/>
              </a:rPr>
              <a:t> ağırlığında membran glikoprotein</a:t>
            </a:r>
            <a:endParaRPr lang="en-US" sz="1600" b="1" smtClean="0">
              <a:effectLst>
                <a:outerShdw blurRad="38100" dist="38100" dir="2700000" algn="tl">
                  <a:srgbClr val="C0C0C0"/>
                </a:outerShdw>
              </a:effectLst>
              <a:cs typeface="Arial" charset="0"/>
            </a:endParaRPr>
          </a:p>
        </p:txBody>
      </p:sp>
      <p:sp>
        <p:nvSpPr>
          <p:cNvPr id="224263" name="Rectangle 7"/>
          <p:cNvSpPr>
            <a:spLocks noChangeArrowheads="1"/>
          </p:cNvSpPr>
          <p:nvPr/>
        </p:nvSpPr>
        <p:spPr bwMode="auto">
          <a:xfrm>
            <a:off x="395288" y="260350"/>
            <a:ext cx="7489825" cy="641350"/>
          </a:xfrm>
          <a:prstGeom prst="rect">
            <a:avLst/>
          </a:prstGeom>
          <a:noFill/>
          <a:ln>
            <a:noFill/>
          </a:ln>
          <a:effectLst>
            <a:prstShdw prst="shdw17" dist="17961" dir="2700000">
              <a:schemeClr val="accent1">
                <a:gamma/>
                <a:shade val="60000"/>
                <a:invGamma/>
              </a:schemeClr>
            </a:prst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l" eaLnBrk="1" hangingPunct="1">
              <a:defRPr/>
            </a:pPr>
            <a:r>
              <a:rPr lang="tr-TR" sz="3600">
                <a:solidFill>
                  <a:schemeClr val="tx2"/>
                </a:solidFill>
                <a:latin typeface="Arial" charset="0"/>
                <a:cs typeface="Arial" charset="0"/>
              </a:rPr>
              <a:t>HKH’nin kimlik numarası</a:t>
            </a:r>
            <a:r>
              <a:rPr lang="en-US" sz="3600">
                <a:solidFill>
                  <a:schemeClr val="tx2"/>
                </a:solidFill>
                <a:latin typeface="Arial" charset="0"/>
                <a:cs typeface="Arial" charset="0"/>
              </a:rPr>
              <a:t> </a:t>
            </a:r>
            <a:r>
              <a:rPr lang="tr-TR" sz="3600">
                <a:solidFill>
                  <a:schemeClr val="tx2"/>
                </a:solidFill>
                <a:latin typeface="Arial" charset="0"/>
                <a:cs typeface="Arial" charset="0"/>
              </a:rPr>
              <a:t>:</a:t>
            </a:r>
            <a:r>
              <a:rPr lang="en-US" sz="3600">
                <a:solidFill>
                  <a:schemeClr val="tx2"/>
                </a:solidFill>
                <a:latin typeface="Arial" charset="0"/>
                <a:cs typeface="Arial" charset="0"/>
              </a:rPr>
              <a:t> CD 34 </a:t>
            </a:r>
            <a:endParaRPr lang="tr-TR" sz="3600">
              <a:solidFill>
                <a:schemeClr val="tx2"/>
              </a:solidFill>
              <a:latin typeface="Arial" charset="0"/>
              <a:cs typeface="Arial" charset="0"/>
            </a:endParaRPr>
          </a:p>
        </p:txBody>
      </p:sp>
      <p:pic>
        <p:nvPicPr>
          <p:cNvPr id="49158" name="Picture 9" descr="ANd9GcRvWdoyyth0CGe0rTtMpzPtSunhRVsZtJPN8sqd2XOunfnXWWkVN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443663" y="3573463"/>
            <a:ext cx="1909762" cy="1944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9159" name="Picture 5" descr="micro1"/>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563938" y="3644900"/>
            <a:ext cx="2735262" cy="2089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9160" name="Picture 11"/>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50825" y="5373688"/>
            <a:ext cx="2808288"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4268" name="Rectangle 12"/>
          <p:cNvSpPr>
            <a:spLocks noChangeArrowheads="1"/>
          </p:cNvSpPr>
          <p:nvPr/>
        </p:nvSpPr>
        <p:spPr bwMode="auto">
          <a:xfrm>
            <a:off x="827088" y="4868863"/>
            <a:ext cx="1573212" cy="5794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spAutoFit/>
          </a:bodyPr>
          <a:lstStyle/>
          <a:p>
            <a:pPr>
              <a:defRPr/>
            </a:pPr>
            <a:r>
              <a:rPr lang="en-US" b="1">
                <a:solidFill>
                  <a:schemeClr val="tx2"/>
                </a:solidFill>
                <a:effectLst>
                  <a:outerShdw blurRad="38100" dist="38100" dir="2700000" algn="tl">
                    <a:srgbClr val="C0C0C0"/>
                  </a:outerShdw>
                </a:effectLst>
                <a:latin typeface="Arial" charset="0"/>
              </a:rPr>
              <a:t>CD 34</a:t>
            </a:r>
            <a:r>
              <a:rPr lang="tr-TR" b="1">
                <a:solidFill>
                  <a:schemeClr val="tx2"/>
                </a:solidFill>
                <a:effectLst>
                  <a:outerShdw blurRad="38100" dist="38100" dir="2700000" algn="tl">
                    <a:srgbClr val="C0C0C0"/>
                  </a:outerShdw>
                </a:effectLst>
                <a:latin typeface="Arial" charset="0"/>
              </a:rPr>
              <a: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Donall Thomas"/>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59000" y="1663700"/>
            <a:ext cx="4826000" cy="307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8131" name="Text Box 3"/>
          <p:cNvSpPr txBox="1">
            <a:spLocks noChangeArrowheads="1"/>
          </p:cNvSpPr>
          <p:nvPr/>
        </p:nvSpPr>
        <p:spPr bwMode="auto">
          <a:xfrm>
            <a:off x="3333750" y="495300"/>
            <a:ext cx="2838450" cy="85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spcBef>
                <a:spcPct val="50000"/>
              </a:spcBef>
            </a:pPr>
            <a:r>
              <a:rPr lang="pl-PL" sz="2000">
                <a:solidFill>
                  <a:schemeClr val="tx1"/>
                </a:solidFill>
                <a:latin typeface="Tahoma" pitchFamily="34" charset="0"/>
                <a:cs typeface="Arial" charset="0"/>
              </a:rPr>
              <a:t>The Nobel Prize, 1990</a:t>
            </a:r>
          </a:p>
          <a:p>
            <a:pPr eaLnBrk="1" hangingPunct="1">
              <a:spcBef>
                <a:spcPct val="50000"/>
              </a:spcBef>
            </a:pPr>
            <a:r>
              <a:rPr lang="pl-PL" sz="2000">
                <a:solidFill>
                  <a:schemeClr val="tx1"/>
                </a:solidFill>
                <a:latin typeface="Tahoma" pitchFamily="34" charset="0"/>
                <a:cs typeface="Arial" charset="0"/>
              </a:rPr>
              <a:t>E. Donnall Thomas </a:t>
            </a:r>
          </a:p>
        </p:txBody>
      </p:sp>
      <p:sp>
        <p:nvSpPr>
          <p:cNvPr id="48132" name="Rectangle 4"/>
          <p:cNvSpPr>
            <a:spLocks noChangeArrowheads="1"/>
          </p:cNvSpPr>
          <p:nvPr/>
        </p:nvSpPr>
        <p:spPr bwMode="auto">
          <a:xfrm>
            <a:off x="971550" y="4941888"/>
            <a:ext cx="7280275"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spcBef>
                <a:spcPct val="50000"/>
              </a:spcBef>
            </a:pPr>
            <a:r>
              <a:rPr lang="tr-TR" sz="2000">
                <a:solidFill>
                  <a:schemeClr val="tx1"/>
                </a:solidFill>
                <a:latin typeface="Tahoma" pitchFamily="34" charset="0"/>
                <a:cs typeface="Arial" charset="0"/>
              </a:rPr>
              <a:t>Akut lösemide ilk başarılı kök hücre nakli</a:t>
            </a:r>
            <a:endParaRPr lang="pl-PL" sz="2000">
              <a:solidFill>
                <a:schemeClr val="tx1"/>
              </a:solidFill>
              <a:latin typeface="Tahoma" pitchFamily="34" charset="0"/>
              <a:cs typeface="Arial" charset="0"/>
            </a:endParaRPr>
          </a:p>
          <a:p>
            <a:pPr eaLnBrk="1" hangingPunct="1">
              <a:spcBef>
                <a:spcPct val="50000"/>
              </a:spcBef>
            </a:pPr>
            <a:endParaRPr lang="pl-PL" sz="2000">
              <a:solidFill>
                <a:schemeClr val="tx1"/>
              </a:solidFill>
              <a:latin typeface="Tahoma" pitchFamily="34" charset="0"/>
              <a:cs typeface="Arial" charset="0"/>
            </a:endParaRPr>
          </a:p>
          <a:p>
            <a:pPr algn="r" eaLnBrk="1" hangingPunct="1"/>
            <a:endParaRPr lang="pl-PL" sz="1400" i="1">
              <a:solidFill>
                <a:srgbClr val="C0C0C0"/>
              </a:solidFill>
              <a:latin typeface="Tahoma" pitchFamily="34" charset="0"/>
              <a:cs typeface="Arial" charset="0"/>
            </a:endParaRPr>
          </a:p>
        </p:txBody>
      </p:sp>
      <p:sp>
        <p:nvSpPr>
          <p:cNvPr id="251910" name="Rectangle 6"/>
          <p:cNvSpPr>
            <a:spLocks noChangeArrowheads="1"/>
          </p:cNvSpPr>
          <p:nvPr/>
        </p:nvSpPr>
        <p:spPr bwMode="auto">
          <a:xfrm>
            <a:off x="1042988" y="5373688"/>
            <a:ext cx="6753225" cy="396875"/>
          </a:xfrm>
          <a:prstGeom prst="rect">
            <a:avLst/>
          </a:prstGeom>
          <a:noFill/>
          <a:ln>
            <a:noFill/>
          </a:ln>
          <a:effectLst>
            <a:prstShdw prst="shdw17" dist="17961" dir="2700000">
              <a:schemeClr val="accent1">
                <a:gamma/>
                <a:shade val="60000"/>
                <a:invGamma/>
              </a:schemeClr>
            </a:prst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l" eaLnBrk="1" hangingPunct="1">
              <a:defRPr/>
            </a:pPr>
            <a:r>
              <a:rPr lang="pl-PL" sz="1000" i="1">
                <a:solidFill>
                  <a:srgbClr val="C0C0C0"/>
                </a:solidFill>
                <a:latin typeface="Arial" charset="0"/>
                <a:cs typeface="Arial" charset="0"/>
              </a:rPr>
              <a:t>Thomas ED, Lochte HL, Lu WC, Ferrebee JW. Intravenous infusion of bone marrow in patients receiving radiation and chemotherapy. N. Engl. J. Med. 1957; 257: 491.</a:t>
            </a:r>
            <a:endParaRPr lang="tr-TR" sz="1000" i="1">
              <a:solidFill>
                <a:srgbClr val="C0C0C0"/>
              </a:solidFill>
              <a:latin typeface="Arial" charset="0"/>
              <a:cs typeface="Arial" charset="0"/>
            </a:endParaRPr>
          </a:p>
        </p:txBody>
      </p:sp>
    </p:spTree>
  </p:cSld>
  <p:clrMapOvr>
    <a:masterClrMapping/>
  </p:clrMapOvr>
  <p:transition>
    <p:wipe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323850" y="260350"/>
            <a:ext cx="8229600" cy="1143000"/>
          </a:xfrm>
        </p:spPr>
        <p:txBody>
          <a:bodyPr/>
          <a:lstStyle/>
          <a:p>
            <a:pPr eaLnBrk="1" hangingPunct="1"/>
            <a:r>
              <a:rPr lang="tr-TR" sz="4000" smtClean="0"/>
              <a:t>Hematopoetik kök hücre toplama</a:t>
            </a:r>
          </a:p>
        </p:txBody>
      </p:sp>
      <p:sp>
        <p:nvSpPr>
          <p:cNvPr id="50179" name="Rectangle 3"/>
          <p:cNvSpPr>
            <a:spLocks noGrp="1" noChangeArrowheads="1"/>
          </p:cNvSpPr>
          <p:nvPr>
            <p:ph type="body" idx="4294967295"/>
          </p:nvPr>
        </p:nvSpPr>
        <p:spPr>
          <a:xfrm>
            <a:off x="2124075" y="4797425"/>
            <a:ext cx="6840538" cy="1944688"/>
          </a:xfrm>
        </p:spPr>
        <p:txBody>
          <a:bodyPr/>
          <a:lstStyle/>
          <a:p>
            <a:pPr eaLnBrk="1" hangingPunct="1">
              <a:lnSpc>
                <a:spcPct val="140000"/>
              </a:lnSpc>
            </a:pPr>
            <a:r>
              <a:rPr lang="tr-TR" sz="2000" smtClean="0"/>
              <a:t>Kemik iliğinden toplama</a:t>
            </a:r>
          </a:p>
          <a:p>
            <a:pPr eaLnBrk="1" hangingPunct="1">
              <a:lnSpc>
                <a:spcPct val="140000"/>
              </a:lnSpc>
            </a:pPr>
            <a:r>
              <a:rPr lang="tr-TR" sz="2000" smtClean="0"/>
              <a:t>Çevre kanına hareketlendirlen hücrelerin toplanması</a:t>
            </a:r>
          </a:p>
        </p:txBody>
      </p:sp>
      <p:sp>
        <p:nvSpPr>
          <p:cNvPr id="50180" name="Text Box 4"/>
          <p:cNvSpPr txBox="1">
            <a:spLocks noChangeArrowheads="1"/>
          </p:cNvSpPr>
          <p:nvPr/>
        </p:nvSpPr>
        <p:spPr bwMode="auto">
          <a:xfrm>
            <a:off x="827088" y="1844675"/>
            <a:ext cx="5256212" cy="466725"/>
          </a:xfrm>
          <a:prstGeom prst="rect">
            <a:avLst/>
          </a:prstGeom>
          <a:solidFill>
            <a:schemeClr val="accent2"/>
          </a:solidFill>
          <a:ln w="9525">
            <a:solidFill>
              <a:schemeClr val="tx1"/>
            </a:solidFill>
            <a:miter lim="800000"/>
            <a:headEnd/>
            <a:tailEnd/>
          </a:ln>
          <a:effectLst>
            <a:prstShdw prst="shdw17" dist="17961" dir="2700000">
              <a:srgbClr val="808080">
                <a:alpha val="74997"/>
              </a:srgbClr>
            </a:prstShdw>
          </a:effec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spcBef>
                <a:spcPct val="50000"/>
              </a:spcBef>
            </a:pPr>
            <a:r>
              <a:rPr lang="tr-TR" sz="2400">
                <a:solidFill>
                  <a:schemeClr val="bg1"/>
                </a:solidFill>
                <a:latin typeface="Georgia" pitchFamily="18" charset="0"/>
                <a:cs typeface="Arial" charset="0"/>
              </a:rPr>
              <a:t>CD34+ hücrelere nasıl ulaşırız..</a:t>
            </a:r>
          </a:p>
        </p:txBody>
      </p:sp>
      <p:pic>
        <p:nvPicPr>
          <p:cNvPr id="50181" name="Picture 5" descr="s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124075" y="2924175"/>
            <a:ext cx="3673475" cy="1531938"/>
          </a:xfrm>
          <a:prstGeom prst="rect">
            <a:avLst/>
          </a:prstGeom>
          <a:noFill/>
          <a:ln w="1905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a:xfrm>
            <a:off x="539750" y="260350"/>
            <a:ext cx="8013700" cy="1143000"/>
          </a:xfrm>
        </p:spPr>
        <p:txBody>
          <a:bodyPr/>
          <a:lstStyle/>
          <a:p>
            <a:pPr algn="l" eaLnBrk="1" hangingPunct="1"/>
            <a:r>
              <a:rPr lang="tr-TR" sz="4000" smtClean="0"/>
              <a:t>Kemik İliğinden toplama</a:t>
            </a:r>
            <a:endParaRPr lang="en-GB" sz="4000" smtClean="0"/>
          </a:p>
        </p:txBody>
      </p:sp>
      <p:sp>
        <p:nvSpPr>
          <p:cNvPr id="51203" name="Rectangle 3"/>
          <p:cNvSpPr>
            <a:spLocks noGrp="1" noChangeArrowheads="1"/>
          </p:cNvSpPr>
          <p:nvPr>
            <p:ph type="body" idx="4294967295"/>
          </p:nvPr>
        </p:nvSpPr>
        <p:spPr>
          <a:xfrm>
            <a:off x="457200" y="1600200"/>
            <a:ext cx="4043363" cy="4525963"/>
          </a:xfrm>
        </p:spPr>
        <p:txBody>
          <a:bodyPr/>
          <a:lstStyle/>
          <a:p>
            <a:pPr eaLnBrk="1" hangingPunct="1">
              <a:lnSpc>
                <a:spcPct val="160000"/>
              </a:lnSpc>
            </a:pPr>
            <a:r>
              <a:rPr lang="tr-TR" sz="2400" smtClean="0">
                <a:latin typeface="Calibri" pitchFamily="34" charset="0"/>
              </a:rPr>
              <a:t>Genel anestazi</a:t>
            </a:r>
            <a:endParaRPr lang="en-GB" sz="2400" smtClean="0">
              <a:latin typeface="Calibri" pitchFamily="34" charset="0"/>
            </a:endParaRPr>
          </a:p>
          <a:p>
            <a:pPr eaLnBrk="1" hangingPunct="1">
              <a:lnSpc>
                <a:spcPct val="160000"/>
              </a:lnSpc>
            </a:pPr>
            <a:r>
              <a:rPr lang="tr-TR" sz="2400" smtClean="0">
                <a:latin typeface="Calibri" pitchFamily="34" charset="0"/>
              </a:rPr>
              <a:t>İlik pelvik kemiklerden alınır</a:t>
            </a:r>
          </a:p>
          <a:p>
            <a:pPr eaLnBrk="1" hangingPunct="1">
              <a:lnSpc>
                <a:spcPct val="160000"/>
              </a:lnSpc>
            </a:pPr>
            <a:r>
              <a:rPr lang="tr-TR" sz="2400" smtClean="0">
                <a:latin typeface="Calibri" pitchFamily="34" charset="0"/>
              </a:rPr>
              <a:t>Artıklar filtre edilir</a:t>
            </a:r>
            <a:endParaRPr lang="en-GB" sz="2400" smtClean="0">
              <a:latin typeface="Calibri" pitchFamily="34" charset="0"/>
            </a:endParaRPr>
          </a:p>
          <a:p>
            <a:pPr eaLnBrk="1" hangingPunct="1">
              <a:lnSpc>
                <a:spcPct val="160000"/>
              </a:lnSpc>
            </a:pPr>
            <a:r>
              <a:rPr lang="tr-TR" sz="2400" smtClean="0">
                <a:latin typeface="Calibri" pitchFamily="34" charset="0"/>
              </a:rPr>
              <a:t>Donmuş veya taze ürün olarak hastaya uygulanır.</a:t>
            </a:r>
            <a:endParaRPr lang="en-GB" sz="2400" smtClean="0">
              <a:latin typeface="Calibri" pitchFamily="34" charset="0"/>
            </a:endParaRPr>
          </a:p>
        </p:txBody>
      </p:sp>
      <p:pic>
        <p:nvPicPr>
          <p:cNvPr id="51204" name="Picture 4" descr="bm harvest-main"/>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140200" y="2924175"/>
            <a:ext cx="4257675" cy="3311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p:txBody>
          <a:bodyPr/>
          <a:lstStyle/>
          <a:p>
            <a:pPr algn="l" eaLnBrk="1" hangingPunct="1"/>
            <a:r>
              <a:rPr lang="tr-TR" sz="4000" smtClean="0"/>
              <a:t>Çevre kanı kök hücresi toplama</a:t>
            </a:r>
            <a:endParaRPr lang="en-GB" sz="4000" smtClean="0"/>
          </a:p>
        </p:txBody>
      </p:sp>
      <p:sp>
        <p:nvSpPr>
          <p:cNvPr id="52227" name="Rectangle 3"/>
          <p:cNvSpPr>
            <a:spLocks noGrp="1" noChangeArrowheads="1"/>
          </p:cNvSpPr>
          <p:nvPr>
            <p:ph type="body" idx="4294967295"/>
          </p:nvPr>
        </p:nvSpPr>
        <p:spPr>
          <a:xfrm>
            <a:off x="457200" y="1600200"/>
            <a:ext cx="4259263" cy="4525963"/>
          </a:xfrm>
        </p:spPr>
        <p:txBody>
          <a:bodyPr/>
          <a:lstStyle/>
          <a:p>
            <a:pPr eaLnBrk="1" hangingPunct="1">
              <a:lnSpc>
                <a:spcPct val="120000"/>
              </a:lnSpc>
            </a:pPr>
            <a:r>
              <a:rPr lang="tr-TR" sz="2000" b="1" smtClean="0">
                <a:latin typeface="Calibri" pitchFamily="34" charset="0"/>
              </a:rPr>
              <a:t>Kök hücre ilikten çevreye gönderilir</a:t>
            </a:r>
            <a:r>
              <a:rPr lang="en-GB" sz="2000" b="1" smtClean="0">
                <a:latin typeface="Calibri" pitchFamily="34" charset="0"/>
              </a:rPr>
              <a:t> </a:t>
            </a:r>
          </a:p>
          <a:p>
            <a:pPr lvl="1" eaLnBrk="1" hangingPunct="1">
              <a:lnSpc>
                <a:spcPct val="120000"/>
              </a:lnSpc>
            </a:pPr>
            <a:r>
              <a:rPr lang="en-GB" sz="2000" smtClean="0">
                <a:latin typeface="Calibri" pitchFamily="34" charset="0"/>
              </a:rPr>
              <a:t>G-CSF</a:t>
            </a:r>
            <a:r>
              <a:rPr lang="tr-TR" sz="2000" smtClean="0">
                <a:latin typeface="Calibri" pitchFamily="34" charset="0"/>
              </a:rPr>
              <a:t>                                                   (sağlıklı verici)</a:t>
            </a:r>
          </a:p>
          <a:p>
            <a:pPr lvl="1" eaLnBrk="1" hangingPunct="1">
              <a:lnSpc>
                <a:spcPct val="120000"/>
              </a:lnSpc>
            </a:pPr>
            <a:r>
              <a:rPr lang="en-GB" sz="2000" smtClean="0">
                <a:latin typeface="Calibri" pitchFamily="34" charset="0"/>
              </a:rPr>
              <a:t>Cyclophosphamide + G-CSF in </a:t>
            </a:r>
            <a:r>
              <a:rPr lang="tr-TR" sz="2000" smtClean="0">
                <a:latin typeface="Calibri" pitchFamily="34" charset="0"/>
              </a:rPr>
              <a:t>(hasta)</a:t>
            </a:r>
            <a:endParaRPr lang="en-GB" sz="2000" smtClean="0">
              <a:latin typeface="Calibri" pitchFamily="34" charset="0"/>
            </a:endParaRPr>
          </a:p>
          <a:p>
            <a:pPr eaLnBrk="1" hangingPunct="1">
              <a:lnSpc>
                <a:spcPct val="120000"/>
              </a:lnSpc>
            </a:pPr>
            <a:r>
              <a:rPr lang="en-GB" sz="2000" b="1" smtClean="0">
                <a:latin typeface="Calibri" pitchFamily="34" charset="0"/>
              </a:rPr>
              <a:t>5</a:t>
            </a:r>
            <a:r>
              <a:rPr lang="tr-TR" sz="2000" b="1" smtClean="0">
                <a:latin typeface="Calibri" pitchFamily="34" charset="0"/>
              </a:rPr>
              <a:t>.gün</a:t>
            </a:r>
            <a:r>
              <a:rPr lang="en-GB" sz="2000" b="1" smtClean="0">
                <a:latin typeface="Calibri" pitchFamily="34" charset="0"/>
              </a:rPr>
              <a:t> (</a:t>
            </a:r>
            <a:r>
              <a:rPr lang="tr-TR" sz="2000" b="1" smtClean="0">
                <a:latin typeface="Calibri" pitchFamily="34" charset="0"/>
              </a:rPr>
              <a:t>sağlıklı verici</a:t>
            </a:r>
            <a:r>
              <a:rPr lang="en-GB" sz="2000" b="1" smtClean="0">
                <a:latin typeface="Calibri" pitchFamily="34" charset="0"/>
              </a:rPr>
              <a:t>)</a:t>
            </a:r>
            <a:r>
              <a:rPr lang="tr-TR" sz="2000" b="1" smtClean="0">
                <a:latin typeface="Calibri" pitchFamily="34" charset="0"/>
              </a:rPr>
              <a:t>den, yaklaşık 10-132 günde hastadan toplanır</a:t>
            </a:r>
          </a:p>
          <a:p>
            <a:pPr lvl="1" eaLnBrk="1" hangingPunct="1">
              <a:lnSpc>
                <a:spcPct val="120000"/>
              </a:lnSpc>
            </a:pPr>
            <a:r>
              <a:rPr lang="tr-TR" sz="2000" smtClean="0">
                <a:latin typeface="Calibri" pitchFamily="34" charset="0"/>
              </a:rPr>
              <a:t>İşlem 2- 3 saat kadar sürer</a:t>
            </a:r>
            <a:endParaRPr lang="en-GB" sz="2000" smtClean="0">
              <a:latin typeface="Calibri" pitchFamily="34" charset="0"/>
            </a:endParaRPr>
          </a:p>
          <a:p>
            <a:pPr eaLnBrk="1" hangingPunct="1">
              <a:lnSpc>
                <a:spcPct val="120000"/>
              </a:lnSpc>
            </a:pPr>
            <a:r>
              <a:rPr lang="tr-TR" sz="2000" b="1" smtClean="0">
                <a:latin typeface="Calibri" pitchFamily="34" charset="0"/>
              </a:rPr>
              <a:t>Taze ürün veya dondurulmuş olarak kullanılır…</a:t>
            </a:r>
            <a:endParaRPr lang="en-GB" sz="2000" b="1" smtClean="0">
              <a:latin typeface="Calibri" pitchFamily="34" charset="0"/>
            </a:endParaRPr>
          </a:p>
        </p:txBody>
      </p:sp>
      <p:pic>
        <p:nvPicPr>
          <p:cNvPr id="52228" name="Picture 4" descr="Stem%20Cell%20Harvest%20Day%20Two%20All%20Tubed%20Up%20001%2000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0" y="2349500"/>
            <a:ext cx="4392613" cy="425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7" name="Rectangle 2"/>
          <p:cNvSpPr>
            <a:spLocks noChangeArrowheads="1"/>
          </p:cNvSpPr>
          <p:nvPr/>
        </p:nvSpPr>
        <p:spPr bwMode="auto">
          <a:xfrm>
            <a:off x="179388" y="115888"/>
            <a:ext cx="4392612" cy="720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algn="l" eaLnBrk="1" hangingPunct="1"/>
            <a:r>
              <a:rPr lang="tr-TR" dirty="0">
                <a:solidFill>
                  <a:schemeClr val="tx2"/>
                </a:solidFill>
                <a:latin typeface="Arial" charset="0"/>
              </a:rPr>
              <a:t>İlik naklinin mantığı</a:t>
            </a:r>
            <a:endParaRPr lang="en-GB" dirty="0">
              <a:solidFill>
                <a:schemeClr val="tx2"/>
              </a:solidFill>
              <a:latin typeface="Arial" charset="0"/>
            </a:endParaRPr>
          </a:p>
        </p:txBody>
      </p:sp>
      <p:pic>
        <p:nvPicPr>
          <p:cNvPr id="532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43608" y="2636912"/>
            <a:ext cx="7497588" cy="35865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8" name="Text Box 2"/>
          <p:cNvSpPr txBox="1">
            <a:spLocks noChangeArrowheads="1"/>
          </p:cNvSpPr>
          <p:nvPr/>
        </p:nvSpPr>
        <p:spPr bwMode="auto">
          <a:xfrm>
            <a:off x="288375" y="836613"/>
            <a:ext cx="8567249" cy="1754326"/>
          </a:xfrm>
          <a:prstGeom prst="rect">
            <a:avLst/>
          </a:prstGeom>
          <a:noFill/>
          <a:ln w="9525">
            <a:noFill/>
            <a:miter lim="800000"/>
            <a:headEnd/>
            <a:tailEnd/>
          </a:ln>
          <a:effectLst/>
        </p:spPr>
        <p:txBody>
          <a:bodyPr wrap="square">
            <a:spAutoFit/>
          </a:bodyPr>
          <a:lstStyle>
            <a:lvl1pPr algn="l">
              <a:defRPr>
                <a:solidFill>
                  <a:schemeClr val="tx1"/>
                </a:solidFill>
                <a:latin typeface="Arial" charset="0"/>
              </a:defRPr>
            </a:lvl1pPr>
            <a:lvl2pPr marL="37931725" indent="-37474525" algn="l">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spcBef>
                <a:spcPct val="50000"/>
              </a:spcBef>
              <a:defRPr/>
            </a:pPr>
            <a:r>
              <a:rPr lang="tr-TR" sz="2400" i="1" dirty="0" smtClean="0">
                <a:effectLst>
                  <a:outerShdw blurRad="38100" dist="38100" dir="2700000" algn="tl">
                    <a:srgbClr val="C0C0C0"/>
                  </a:outerShdw>
                </a:effectLst>
                <a:cs typeface="Arial" charset="0"/>
              </a:rPr>
              <a:t>Kök Hücre nakline hazırlık tedavisi ile bir taraftan ilik mesafesi boşaltılarak yuvalanmaya hazır hale getirilirken; diğer </a:t>
            </a:r>
            <a:r>
              <a:rPr lang="tr-TR" sz="2400" i="1" dirty="0" err="1" smtClean="0">
                <a:effectLst>
                  <a:outerShdw blurRad="38100" dist="38100" dir="2700000" algn="tl">
                    <a:srgbClr val="C0C0C0"/>
                  </a:outerShdw>
                </a:effectLst>
                <a:cs typeface="Arial" charset="0"/>
              </a:rPr>
              <a:t>tarftan</a:t>
            </a:r>
            <a:r>
              <a:rPr lang="tr-TR" sz="2400" i="1" dirty="0" smtClean="0">
                <a:effectLst>
                  <a:outerShdw blurRad="38100" dist="38100" dir="2700000" algn="tl">
                    <a:srgbClr val="C0C0C0"/>
                  </a:outerShdw>
                </a:effectLst>
                <a:cs typeface="Arial" charset="0"/>
              </a:rPr>
              <a:t> tümör kitlesi yok edilir.</a:t>
            </a:r>
          </a:p>
          <a:p>
            <a:pPr eaLnBrk="1" hangingPunct="1">
              <a:spcBef>
                <a:spcPct val="50000"/>
              </a:spcBef>
              <a:defRPr/>
            </a:pPr>
            <a:r>
              <a:rPr lang="tr-TR" sz="2400" i="1" dirty="0" smtClean="0">
                <a:effectLst>
                  <a:outerShdw blurRad="38100" dist="38100" dir="2700000" algn="tl">
                    <a:srgbClr val="C0C0C0"/>
                  </a:outerShdw>
                </a:effectLst>
                <a:cs typeface="Arial" charset="0"/>
              </a:rPr>
              <a:t>Bu amacı  </a:t>
            </a:r>
            <a:r>
              <a:rPr lang="tr-TR" sz="2400" i="1" dirty="0" err="1" smtClean="0">
                <a:effectLst>
                  <a:outerShdw blurRad="38100" dist="38100" dir="2700000" algn="tl">
                    <a:srgbClr val="C0C0C0"/>
                  </a:outerShdw>
                </a:effectLst>
                <a:cs typeface="Arial" charset="0"/>
              </a:rPr>
              <a:t>myeablatif</a:t>
            </a:r>
            <a:r>
              <a:rPr lang="tr-TR" sz="2400" i="1" dirty="0" smtClean="0">
                <a:effectLst>
                  <a:outerShdw blurRad="38100" dist="38100" dir="2700000" algn="tl">
                    <a:srgbClr val="C0C0C0"/>
                  </a:outerShdw>
                </a:effectLst>
                <a:cs typeface="Arial" charset="0"/>
              </a:rPr>
              <a:t> dozda </a:t>
            </a:r>
            <a:r>
              <a:rPr lang="tr-TR" sz="2400" i="1" dirty="0" err="1" smtClean="0">
                <a:effectLst>
                  <a:outerShdw blurRad="38100" dist="38100" dir="2700000" algn="tl">
                    <a:srgbClr val="C0C0C0"/>
                  </a:outerShdw>
                </a:effectLst>
                <a:cs typeface="Arial" charset="0"/>
              </a:rPr>
              <a:t>kemoradyoterapi</a:t>
            </a:r>
            <a:r>
              <a:rPr lang="tr-TR" sz="2400" i="1" dirty="0" smtClean="0">
                <a:effectLst>
                  <a:outerShdw blurRad="38100" dist="38100" dir="2700000" algn="tl">
                    <a:srgbClr val="C0C0C0"/>
                  </a:outerShdw>
                </a:effectLst>
                <a:cs typeface="Arial" charset="0"/>
              </a:rPr>
              <a:t> imkanı sağlar…</a:t>
            </a:r>
            <a:endParaRPr lang="en-US" sz="2400" i="1" dirty="0" smtClean="0">
              <a:effectLst>
                <a:outerShdw blurRad="38100" dist="38100" dir="2700000" algn="tl">
                  <a:srgbClr val="C0C0C0"/>
                </a:outerShdw>
              </a:effectLst>
              <a:cs typeface="Arial"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00563" y="4292600"/>
            <a:ext cx="2819400" cy="1989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6323" name="Rectangle 2"/>
          <p:cNvSpPr>
            <a:spLocks noGrp="1" noChangeArrowheads="1"/>
          </p:cNvSpPr>
          <p:nvPr>
            <p:ph type="title" idx="4294967295"/>
          </p:nvPr>
        </p:nvSpPr>
        <p:spPr/>
        <p:txBody>
          <a:bodyPr/>
          <a:lstStyle/>
          <a:p>
            <a:pPr eaLnBrk="1" hangingPunct="1"/>
            <a:r>
              <a:rPr lang="tr-TR" sz="4000" smtClean="0"/>
              <a:t>Kök hücre (ilik) naklinin tipleri….</a:t>
            </a:r>
            <a:endParaRPr lang="en-GB" sz="4000" smtClean="0"/>
          </a:p>
        </p:txBody>
      </p:sp>
      <p:sp>
        <p:nvSpPr>
          <p:cNvPr id="56324" name="Rectangle 3"/>
          <p:cNvSpPr>
            <a:spLocks noGrp="1" noChangeArrowheads="1"/>
          </p:cNvSpPr>
          <p:nvPr>
            <p:ph type="body" idx="4294967295"/>
          </p:nvPr>
        </p:nvSpPr>
        <p:spPr>
          <a:xfrm>
            <a:off x="5580063" y="2492375"/>
            <a:ext cx="3302000" cy="1370013"/>
          </a:xfrm>
        </p:spPr>
        <p:txBody>
          <a:bodyPr/>
          <a:lstStyle/>
          <a:p>
            <a:pPr eaLnBrk="1" hangingPunct="1">
              <a:lnSpc>
                <a:spcPct val="130000"/>
              </a:lnSpc>
            </a:pPr>
            <a:r>
              <a:rPr lang="en-GB" sz="2800" dirty="0" err="1" smtClean="0"/>
              <a:t>Allogeni</a:t>
            </a:r>
            <a:r>
              <a:rPr lang="tr-TR" sz="2800" dirty="0" smtClean="0"/>
              <a:t>k</a:t>
            </a:r>
          </a:p>
          <a:p>
            <a:pPr eaLnBrk="1" hangingPunct="1">
              <a:lnSpc>
                <a:spcPct val="130000"/>
              </a:lnSpc>
            </a:pPr>
            <a:r>
              <a:rPr lang="tr-TR" sz="2800" dirty="0" smtClean="0"/>
              <a:t>Otolog</a:t>
            </a:r>
            <a:endParaRPr lang="tr-TR" sz="2800" dirty="0" smtClean="0"/>
          </a:p>
        </p:txBody>
      </p:sp>
      <p:pic>
        <p:nvPicPr>
          <p:cNvPr id="56325" name="Picture 5" descr="Bone marrow transplantation scheme"/>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55650" y="2060575"/>
            <a:ext cx="3954463" cy="4103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6326" name="Line 6"/>
          <p:cNvSpPr>
            <a:spLocks noChangeShapeType="1"/>
          </p:cNvSpPr>
          <p:nvPr/>
        </p:nvSpPr>
        <p:spPr bwMode="auto">
          <a:xfrm>
            <a:off x="4500563" y="4292600"/>
            <a:ext cx="576262" cy="431800"/>
          </a:xfrm>
          <a:prstGeom prst="line">
            <a:avLst/>
          </a:prstGeom>
          <a:noFill/>
          <a:ln w="57150">
            <a:solidFill>
              <a:srgbClr val="6ADBF6"/>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endParaRPr lang="tr-TR"/>
          </a:p>
        </p:txBody>
      </p:sp>
      <p:sp>
        <p:nvSpPr>
          <p:cNvPr id="56327" name="Text Box 7"/>
          <p:cNvSpPr txBox="1">
            <a:spLocks noChangeArrowheads="1"/>
          </p:cNvSpPr>
          <p:nvPr/>
        </p:nvSpPr>
        <p:spPr bwMode="auto">
          <a:xfrm>
            <a:off x="3203575" y="2349500"/>
            <a:ext cx="1223963" cy="527050"/>
          </a:xfrm>
          <a:prstGeom prst="rect">
            <a:avLst/>
          </a:prstGeom>
          <a:solidFill>
            <a:schemeClr val="bg1"/>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spcBef>
                <a:spcPct val="50000"/>
              </a:spcBef>
            </a:pPr>
            <a:r>
              <a:rPr lang="tr-TR" sz="1400">
                <a:solidFill>
                  <a:schemeClr val="tx1"/>
                </a:solidFill>
              </a:rPr>
              <a:t>Kök Hücre Ürünü</a:t>
            </a:r>
          </a:p>
        </p:txBody>
      </p:sp>
      <p:sp>
        <p:nvSpPr>
          <p:cNvPr id="56328" name="Text Box 8"/>
          <p:cNvSpPr txBox="1">
            <a:spLocks noChangeArrowheads="1"/>
          </p:cNvSpPr>
          <p:nvPr/>
        </p:nvSpPr>
        <p:spPr bwMode="auto">
          <a:xfrm>
            <a:off x="971550" y="5516563"/>
            <a:ext cx="3024188" cy="527050"/>
          </a:xfrm>
          <a:prstGeom prst="rect">
            <a:avLst/>
          </a:prstGeom>
          <a:solidFill>
            <a:schemeClr val="bg1"/>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spcBef>
                <a:spcPct val="50000"/>
              </a:spcBef>
            </a:pPr>
            <a:r>
              <a:rPr lang="tr-TR" sz="1400">
                <a:solidFill>
                  <a:schemeClr val="tx1"/>
                </a:solidFill>
              </a:rPr>
              <a:t>Donör kaynaklı Hematopotik CD34+ Kök Hücreler alıcıda çoğalır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250825" y="404813"/>
            <a:ext cx="8569325"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spcBef>
                <a:spcPct val="50000"/>
              </a:spcBef>
            </a:pPr>
            <a:r>
              <a:rPr lang="tr-TR" sz="3600">
                <a:solidFill>
                  <a:schemeClr val="tx1"/>
                </a:solidFill>
                <a:latin typeface="Calibri" pitchFamily="34" charset="0"/>
                <a:cs typeface="Arial" charset="0"/>
              </a:rPr>
              <a:t>HKH tedavi endikasyonları</a:t>
            </a:r>
            <a:endParaRPr lang="en-US" sz="3600">
              <a:solidFill>
                <a:schemeClr val="tx1"/>
              </a:solidFill>
              <a:latin typeface="Calibri" pitchFamily="34" charset="0"/>
              <a:cs typeface="Arial" charset="0"/>
            </a:endParaRPr>
          </a:p>
        </p:txBody>
      </p:sp>
      <p:sp>
        <p:nvSpPr>
          <p:cNvPr id="201731" name="Rectangle 3"/>
          <p:cNvSpPr>
            <a:spLocks noChangeArrowheads="1"/>
          </p:cNvSpPr>
          <p:nvPr/>
        </p:nvSpPr>
        <p:spPr bwMode="auto">
          <a:xfrm>
            <a:off x="468313" y="1657350"/>
            <a:ext cx="4103687" cy="3486150"/>
          </a:xfrm>
          <a:prstGeom prst="rect">
            <a:avLst/>
          </a:prstGeom>
          <a:noFill/>
          <a:ln w="9525">
            <a:noFill/>
            <a:miter lim="800000"/>
            <a:headEnd/>
            <a:tailEnd/>
          </a:ln>
        </p:spPr>
        <p:txBody>
          <a:bodyPr/>
          <a:lstStyle/>
          <a:p>
            <a:pPr marL="342900" indent="-342900" algn="l">
              <a:lnSpc>
                <a:spcPct val="130000"/>
              </a:lnSpc>
              <a:spcBef>
                <a:spcPct val="20000"/>
              </a:spcBef>
              <a:buFontTx/>
              <a:buChar char="•"/>
              <a:defRPr/>
            </a:pPr>
            <a:r>
              <a:rPr lang="en-US" sz="1800">
                <a:solidFill>
                  <a:schemeClr val="tx1"/>
                </a:solidFill>
                <a:effectLst>
                  <a:outerShdw blurRad="38100" dist="38100" dir="2700000" algn="tl">
                    <a:srgbClr val="C0C0C0"/>
                  </a:outerShdw>
                </a:effectLst>
                <a:latin typeface="Arial" charset="0"/>
                <a:cs typeface="Arial" charset="0"/>
              </a:rPr>
              <a:t>Leukemias (acute and chronic)</a:t>
            </a:r>
          </a:p>
          <a:p>
            <a:pPr marL="342900" indent="-342900" algn="l">
              <a:lnSpc>
                <a:spcPct val="130000"/>
              </a:lnSpc>
              <a:spcBef>
                <a:spcPct val="20000"/>
              </a:spcBef>
              <a:buFontTx/>
              <a:buChar char="•"/>
              <a:defRPr/>
            </a:pPr>
            <a:r>
              <a:rPr lang="en-US" sz="1800">
                <a:solidFill>
                  <a:schemeClr val="tx1"/>
                </a:solidFill>
                <a:effectLst>
                  <a:outerShdw blurRad="38100" dist="38100" dir="2700000" algn="tl">
                    <a:srgbClr val="C0C0C0"/>
                  </a:outerShdw>
                </a:effectLst>
                <a:latin typeface="Arial" charset="0"/>
                <a:cs typeface="Arial" charset="0"/>
              </a:rPr>
              <a:t>Lymphomas (Hodgkin’s and non-Hodgkin’s)</a:t>
            </a:r>
          </a:p>
          <a:p>
            <a:pPr marL="342900" indent="-342900" algn="l">
              <a:lnSpc>
                <a:spcPct val="130000"/>
              </a:lnSpc>
              <a:spcBef>
                <a:spcPct val="20000"/>
              </a:spcBef>
              <a:buFontTx/>
              <a:buChar char="•"/>
              <a:defRPr/>
            </a:pPr>
            <a:r>
              <a:rPr lang="en-US" sz="1800">
                <a:solidFill>
                  <a:schemeClr val="tx1"/>
                </a:solidFill>
                <a:effectLst>
                  <a:outerShdw blurRad="38100" dist="38100" dir="2700000" algn="tl">
                    <a:srgbClr val="C0C0C0"/>
                  </a:outerShdw>
                </a:effectLst>
                <a:latin typeface="Arial" charset="0"/>
                <a:cs typeface="Arial" charset="0"/>
              </a:rPr>
              <a:t>Multiple myeloma</a:t>
            </a:r>
          </a:p>
          <a:p>
            <a:pPr marL="342900" indent="-342900" algn="l">
              <a:lnSpc>
                <a:spcPct val="130000"/>
              </a:lnSpc>
              <a:spcBef>
                <a:spcPct val="20000"/>
              </a:spcBef>
              <a:buFontTx/>
              <a:buChar char="•"/>
              <a:defRPr/>
            </a:pPr>
            <a:r>
              <a:rPr lang="en-US" sz="1800">
                <a:solidFill>
                  <a:schemeClr val="tx1"/>
                </a:solidFill>
                <a:effectLst>
                  <a:outerShdw blurRad="38100" dist="38100" dir="2700000" algn="tl">
                    <a:srgbClr val="C0C0C0"/>
                  </a:outerShdw>
                </a:effectLst>
                <a:latin typeface="Arial" charset="0"/>
                <a:cs typeface="Arial" charset="0"/>
              </a:rPr>
              <a:t>Myelodysplastic and myeloproliferative disease</a:t>
            </a:r>
          </a:p>
          <a:p>
            <a:pPr marL="742950" lvl="1" indent="-285750" algn="l">
              <a:lnSpc>
                <a:spcPct val="130000"/>
              </a:lnSpc>
              <a:spcBef>
                <a:spcPct val="20000"/>
              </a:spcBef>
              <a:buFontTx/>
              <a:buChar char="–"/>
              <a:defRPr/>
            </a:pPr>
            <a:r>
              <a:rPr lang="en-US" sz="1800">
                <a:solidFill>
                  <a:schemeClr val="tx1"/>
                </a:solidFill>
                <a:effectLst>
                  <a:outerShdw blurRad="38100" dist="38100" dir="2700000" algn="tl">
                    <a:srgbClr val="C0C0C0"/>
                  </a:outerShdw>
                </a:effectLst>
                <a:latin typeface="Arial" charset="0"/>
                <a:cs typeface="Arial" charset="0"/>
              </a:rPr>
              <a:t>(myelofibrosis, polycythemia vera, essential thrombocytosis)</a:t>
            </a:r>
          </a:p>
          <a:p>
            <a:pPr marL="342900" indent="-342900" algn="l">
              <a:lnSpc>
                <a:spcPct val="130000"/>
              </a:lnSpc>
              <a:spcBef>
                <a:spcPct val="20000"/>
              </a:spcBef>
              <a:buFontTx/>
              <a:buChar char="•"/>
              <a:defRPr/>
            </a:pPr>
            <a:r>
              <a:rPr lang="en-US" sz="1800">
                <a:solidFill>
                  <a:schemeClr val="tx1"/>
                </a:solidFill>
                <a:effectLst>
                  <a:outerShdw blurRad="38100" dist="38100" dir="2700000" algn="tl">
                    <a:srgbClr val="C0C0C0"/>
                  </a:outerShdw>
                </a:effectLst>
                <a:latin typeface="Arial" charset="0"/>
                <a:cs typeface="Arial" charset="0"/>
              </a:rPr>
              <a:t>Aplastic anemia</a:t>
            </a:r>
          </a:p>
          <a:p>
            <a:pPr marL="342900" indent="-342900" algn="l">
              <a:lnSpc>
                <a:spcPct val="130000"/>
              </a:lnSpc>
              <a:spcBef>
                <a:spcPct val="20000"/>
              </a:spcBef>
              <a:buFontTx/>
              <a:buChar char="•"/>
              <a:defRPr/>
            </a:pPr>
            <a:r>
              <a:rPr lang="en-US" sz="1800">
                <a:solidFill>
                  <a:schemeClr val="tx1"/>
                </a:solidFill>
                <a:effectLst>
                  <a:outerShdw blurRad="38100" dist="38100" dir="2700000" algn="tl">
                    <a:srgbClr val="C0C0C0"/>
                  </a:outerShdw>
                </a:effectLst>
                <a:latin typeface="Arial" charset="0"/>
                <a:cs typeface="Arial" charset="0"/>
              </a:rPr>
              <a:t>Metastatic breast cancer *</a:t>
            </a:r>
          </a:p>
          <a:p>
            <a:pPr marL="342900" indent="-342900" algn="l">
              <a:lnSpc>
                <a:spcPct val="130000"/>
              </a:lnSpc>
              <a:spcBef>
                <a:spcPct val="20000"/>
              </a:spcBef>
              <a:buFontTx/>
              <a:buChar char="•"/>
              <a:defRPr/>
            </a:pPr>
            <a:r>
              <a:rPr lang="en-US" sz="1800">
                <a:solidFill>
                  <a:schemeClr val="tx1"/>
                </a:solidFill>
                <a:effectLst>
                  <a:outerShdw blurRad="38100" dist="38100" dir="2700000" algn="tl">
                    <a:srgbClr val="C0C0C0"/>
                  </a:outerShdw>
                </a:effectLst>
                <a:latin typeface="Arial" charset="0"/>
                <a:cs typeface="Arial" charset="0"/>
              </a:rPr>
              <a:t> Some metabolic diseases</a:t>
            </a:r>
          </a:p>
        </p:txBody>
      </p:sp>
      <p:sp>
        <p:nvSpPr>
          <p:cNvPr id="57348" name="Rectangle 6"/>
          <p:cNvSpPr>
            <a:spLocks noGrp="1" noChangeArrowheads="1"/>
          </p:cNvSpPr>
          <p:nvPr>
            <p:ph type="body" sz="half" idx="4294967295"/>
          </p:nvPr>
        </p:nvSpPr>
        <p:spPr>
          <a:xfrm>
            <a:off x="4643438" y="1628775"/>
            <a:ext cx="4038600" cy="4525963"/>
          </a:xfrm>
        </p:spPr>
        <p:txBody>
          <a:bodyPr/>
          <a:lstStyle/>
          <a:p>
            <a:pPr eaLnBrk="1" hangingPunct="1">
              <a:lnSpc>
                <a:spcPct val="140000"/>
              </a:lnSpc>
            </a:pPr>
            <a:r>
              <a:rPr lang="en-US" sz="1800" smtClean="0"/>
              <a:t>childhood cancers (neuroblastoma, sarcomas, high grade gliomas, Wilm’s tumor)</a:t>
            </a:r>
          </a:p>
          <a:p>
            <a:pPr eaLnBrk="1" hangingPunct="1">
              <a:lnSpc>
                <a:spcPct val="140000"/>
              </a:lnSpc>
            </a:pPr>
            <a:r>
              <a:rPr lang="en-US" sz="1800" smtClean="0"/>
              <a:t>Congenital immunodeficiencies (CGD, SCID, Wiskott-Aldrich)</a:t>
            </a:r>
          </a:p>
          <a:p>
            <a:pPr eaLnBrk="1" hangingPunct="1">
              <a:lnSpc>
                <a:spcPct val="140000"/>
              </a:lnSpc>
            </a:pPr>
            <a:r>
              <a:rPr lang="en-US" sz="1800" smtClean="0"/>
              <a:t>Rheumatologic/autoimmune diseases (RA, jRA, Lupus, AIHA)</a:t>
            </a:r>
          </a:p>
          <a:p>
            <a:pPr eaLnBrk="1" hangingPunct="1">
              <a:lnSpc>
                <a:spcPct val="140000"/>
              </a:lnSpc>
            </a:pPr>
            <a:r>
              <a:rPr lang="en-US" sz="1800" smtClean="0"/>
              <a:t>Hemoglobinopathies</a:t>
            </a:r>
          </a:p>
          <a:p>
            <a:pPr eaLnBrk="1" hangingPunct="1">
              <a:lnSpc>
                <a:spcPct val="140000"/>
              </a:lnSpc>
            </a:pPr>
            <a:r>
              <a:rPr lang="en-US" sz="1800" smtClean="0"/>
              <a:t>Metabolic diseases (osteopetrosis, Hurler’s, adrenaleukodystrophy)</a:t>
            </a:r>
            <a:endParaRPr lang="tr-TR" sz="180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7"/>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4005263"/>
            <a:ext cx="3600450" cy="2590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2467" name="Rectangle 10"/>
          <p:cNvSpPr>
            <a:spLocks noChangeArrowheads="1"/>
          </p:cNvSpPr>
          <p:nvPr/>
        </p:nvSpPr>
        <p:spPr bwMode="auto">
          <a:xfrm>
            <a:off x="323850" y="333375"/>
            <a:ext cx="8424863"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algn="l" eaLnBrk="1" hangingPunct="1"/>
            <a:r>
              <a:rPr lang="tr-TR">
                <a:solidFill>
                  <a:schemeClr val="tx1"/>
                </a:solidFill>
                <a:latin typeface="Calibri" pitchFamily="34" charset="0"/>
              </a:rPr>
              <a:t>Erciyes University</a:t>
            </a:r>
            <a:br>
              <a:rPr lang="tr-TR">
                <a:solidFill>
                  <a:schemeClr val="tx1"/>
                </a:solidFill>
                <a:latin typeface="Calibri" pitchFamily="34" charset="0"/>
              </a:rPr>
            </a:br>
            <a:r>
              <a:rPr lang="tr-TR" sz="2000">
                <a:solidFill>
                  <a:schemeClr val="tx1"/>
                </a:solidFill>
                <a:latin typeface="Calibri" pitchFamily="34" charset="0"/>
              </a:rPr>
              <a:t>Cappodoccia Transplant Center (EBMT: cic 623 &amp; CIBMTR cic: 783)</a:t>
            </a:r>
            <a:br>
              <a:rPr lang="tr-TR" sz="2000">
                <a:solidFill>
                  <a:schemeClr val="tx1"/>
                </a:solidFill>
                <a:latin typeface="Calibri" pitchFamily="34" charset="0"/>
              </a:rPr>
            </a:br>
            <a:r>
              <a:rPr lang="tr-TR" sz="2000" b="1">
                <a:solidFill>
                  <a:schemeClr val="tx1"/>
                </a:solidFill>
                <a:latin typeface="Calibri" pitchFamily="34" charset="0"/>
              </a:rPr>
              <a:t>Hematopoetic  Stem cell Transplatation Activity Survey</a:t>
            </a:r>
          </a:p>
        </p:txBody>
      </p:sp>
      <p:pic>
        <p:nvPicPr>
          <p:cNvPr id="62468" name="Picture 13" descr="DSCF121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484313"/>
            <a:ext cx="2124075" cy="2520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2469" name="Picture 15" descr="DSCF115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623050" y="1484313"/>
            <a:ext cx="2520950" cy="2520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2470" name="Picture 16" descr="DSC_0271"/>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124075" y="1484313"/>
            <a:ext cx="2881313" cy="2520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2471" name="Picture 11" descr="DSCF1155"/>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372225" y="4005263"/>
            <a:ext cx="2771775" cy="2592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2472" name="Picture 17" descr="DSC_0269"/>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3563938" y="4005263"/>
            <a:ext cx="2879725" cy="2592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2473" name="Picture 12" descr="DSCF1185"/>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4643438" y="1484313"/>
            <a:ext cx="2376487" cy="2538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descr="k%C3%B6k-h%C3%BCcre"/>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347788" y="5373688"/>
            <a:ext cx="1295400" cy="1371600"/>
          </a:xfrm>
          <a:prstGeom prst="rect">
            <a:avLst/>
          </a:prstGeom>
          <a:solidFill>
            <a:srgbClr val="FFCC99"/>
          </a:solidFill>
          <a:ln w="9525">
            <a:solidFill>
              <a:schemeClr val="bg1"/>
            </a:solidFill>
            <a:miter lim="800000"/>
            <a:headEnd/>
            <a:tailEnd/>
          </a:ln>
        </p:spPr>
      </p:pic>
      <p:pic>
        <p:nvPicPr>
          <p:cNvPr id="63491" name="Picture 5" descr="klon+kok+hucre"/>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090988" y="5373688"/>
            <a:ext cx="1296987" cy="1371600"/>
          </a:xfrm>
          <a:prstGeom prst="rect">
            <a:avLst/>
          </a:prstGeom>
          <a:solidFill>
            <a:srgbClr val="FFCC99"/>
          </a:solidFill>
          <a:ln w="9525">
            <a:solidFill>
              <a:schemeClr val="bg1"/>
            </a:solidFill>
            <a:miter lim="800000"/>
            <a:headEnd/>
            <a:tailEnd/>
          </a:ln>
        </p:spPr>
      </p:pic>
      <p:pic>
        <p:nvPicPr>
          <p:cNvPr id="63492" name="Picture 6" descr="cell-scope2tr-JACJ-KR_147"/>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43188" y="5373688"/>
            <a:ext cx="1447800" cy="1371600"/>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3493" name="Picture 7" descr="DSC_0116"/>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386388" y="5373688"/>
            <a:ext cx="2209800" cy="1371600"/>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3494" name="Picture 8" descr="tip13"/>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2388" y="5373688"/>
            <a:ext cx="1300162" cy="1349375"/>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3495" name="Picture 2" descr="C:\Users\bilge\Downloads\bina.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0" y="0"/>
            <a:ext cx="9144000" cy="5300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3496" name="Picture 8" descr="genkok0414"/>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7561263" y="5373688"/>
            <a:ext cx="1582737" cy="1368425"/>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23850" y="333375"/>
            <a:ext cx="8424863" cy="6191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451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580063" y="620713"/>
            <a:ext cx="2895600" cy="2808287"/>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4516" name="Picture 5" descr="_MG_2589"/>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124075" y="4652963"/>
            <a:ext cx="1447800" cy="1447800"/>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4517" name="Picture 6" descr="_MG_2667"/>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932363" y="3429000"/>
            <a:ext cx="1401762" cy="1231900"/>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4518" name="Picture 7" descr="_MG_2618"/>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09600" y="3422650"/>
            <a:ext cx="2882900" cy="1219200"/>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4519" name="Picture 8" descr="_MG_2608"/>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3563938" y="4652963"/>
            <a:ext cx="2808287" cy="1476375"/>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4520" name="Picture 9" descr="_MG_2597"/>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6324600" y="3422650"/>
            <a:ext cx="2133600" cy="2667000"/>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4521" name="Picture 10"/>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609600" y="609600"/>
            <a:ext cx="4953000" cy="2819400"/>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sp>
        <p:nvSpPr>
          <p:cNvPr id="64522" name="Line 14"/>
          <p:cNvSpPr>
            <a:spLocks noChangeShapeType="1"/>
          </p:cNvSpPr>
          <p:nvPr/>
        </p:nvSpPr>
        <p:spPr bwMode="auto">
          <a:xfrm flipV="1">
            <a:off x="609600" y="6089650"/>
            <a:ext cx="7924800" cy="76200"/>
          </a:xfrm>
          <a:prstGeom prst="line">
            <a:avLst/>
          </a:prstGeom>
          <a:noFill/>
          <a:ln w="76200">
            <a:solidFill>
              <a:schemeClr val="bg1"/>
            </a:solidFill>
            <a:round/>
            <a:headEnd/>
            <a:tailEnd/>
          </a:ln>
          <a:extLst>
            <a:ext uri="{909E8E84-426E-40DD-AFC4-6F175D3DCCD1}">
              <a14:hiddenFill xmlns="" xmlns:a14="http://schemas.microsoft.com/office/drawing/2010/main">
                <a:noFill/>
              </a14:hiddenFill>
            </a:ext>
          </a:extLst>
        </p:spPr>
        <p:txBody>
          <a:bodyPr/>
          <a:lstStyle/>
          <a:p>
            <a:endParaRPr lang="tr-TR"/>
          </a:p>
        </p:txBody>
      </p:sp>
      <p:pic>
        <p:nvPicPr>
          <p:cNvPr id="64523" name="Picture 4" descr="_MG_2573"/>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611188" y="4652963"/>
            <a:ext cx="1512887" cy="1439862"/>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1035" name="Picture 15"/>
          <p:cNvPicPr>
            <a:picLocks noChangeAspect="1" noChangeArrowheads="1"/>
          </p:cNvPicPr>
          <p:nvPr/>
        </p:nvPicPr>
        <p:blipFill>
          <a:blip r:embed="rId11" cstate="print"/>
          <a:srcRect/>
          <a:stretch>
            <a:fillRect/>
          </a:stretch>
        </p:blipFill>
        <p:spPr bwMode="auto">
          <a:xfrm>
            <a:off x="3893858" y="3684495"/>
            <a:ext cx="659493" cy="659338"/>
          </a:xfrm>
          <a:prstGeom prst="snip2DiagRect">
            <a:avLst/>
          </a:prstGeom>
          <a:solidFill>
            <a:srgbClr val="FFFFFF">
              <a:shade val="85000"/>
            </a:srgbClr>
          </a:solidFill>
          <a:ln w="88900" cap="sq">
            <a:solidFill>
              <a:srgbClr val="FFFFFF"/>
            </a:solidFill>
            <a:miter lim="800000"/>
          </a:ln>
          <a:effectLst>
            <a:glow rad="101600">
              <a:schemeClr val="accent5">
                <a:alpha val="75000"/>
              </a:schemeClr>
            </a:glow>
            <a:outerShdw blurRad="88900" algn="tl" rotWithShape="0">
              <a:srgbClr val="000000">
                <a:alpha val="45000"/>
              </a:srgbClr>
            </a:outerShdw>
            <a:reflection blurRad="6350" stA="52000" endA="300" endPos="35000" dir="5400000" sy="-100000" algn="bl" rotWithShape="0"/>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5876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5539"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89100" y="4724400"/>
            <a:ext cx="936625" cy="1081088"/>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5540" name="Picture 4" descr="_MG_257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992563" y="4724400"/>
            <a:ext cx="1160462" cy="1081088"/>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5541" name="Picture 5" descr="_MG_2589"/>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145088" y="4724400"/>
            <a:ext cx="1231900" cy="1081088"/>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5542" name="Picture 6" descr="_MG_2667"/>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625725" y="4724400"/>
            <a:ext cx="1328738" cy="1081088"/>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5543" name="Picture 7" descr="_MG_2618"/>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79388" y="4724400"/>
            <a:ext cx="1512887" cy="1081088"/>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5544" name="Picture 8" descr="_MG_2608"/>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6369050" y="4724400"/>
            <a:ext cx="1081088" cy="1081088"/>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5545" name="Picture 9" descr="_MG_2597"/>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7451725" y="4724400"/>
            <a:ext cx="1512888" cy="1081088"/>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65546" name="Picture 38"/>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0" y="5876925"/>
            <a:ext cx="9144000" cy="98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5547" name="Picture 43"/>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1763713" y="6165850"/>
            <a:ext cx="1395412" cy="576263"/>
          </a:xfrm>
          <a:prstGeom prst="rect">
            <a:avLst/>
          </a:prstGeom>
          <a:noFill/>
          <a:ln w="12700">
            <a:solidFill>
              <a:srgbClr val="0099CC"/>
            </a:solidFill>
            <a:miter lim="800000"/>
            <a:headEnd/>
            <a:tailEnd/>
          </a:ln>
          <a:extLst>
            <a:ext uri="{909E8E84-426E-40DD-AFC4-6F175D3DCCD1}">
              <a14:hiddenFill xmlns="" xmlns:a14="http://schemas.microsoft.com/office/drawing/2010/main">
                <a:solidFill>
                  <a:srgbClr val="FFFFFF"/>
                </a:solidFill>
              </a14:hiddenFill>
            </a:ext>
          </a:extLst>
        </p:spPr>
      </p:pic>
      <p:pic>
        <p:nvPicPr>
          <p:cNvPr id="65548" name="Picture 44"/>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3205163" y="6165850"/>
            <a:ext cx="1476375" cy="576263"/>
          </a:xfrm>
          <a:prstGeom prst="rect">
            <a:avLst/>
          </a:prstGeom>
          <a:noFill/>
          <a:ln w="12700">
            <a:solidFill>
              <a:srgbClr val="0099CC"/>
            </a:solidFill>
            <a:miter lim="800000"/>
            <a:headEnd/>
            <a:tailEnd/>
          </a:ln>
          <a:extLst>
            <a:ext uri="{909E8E84-426E-40DD-AFC4-6F175D3DCCD1}">
              <a14:hiddenFill xmlns="" xmlns:a14="http://schemas.microsoft.com/office/drawing/2010/main">
                <a:solidFill>
                  <a:srgbClr val="FFFFFF"/>
                </a:solidFill>
              </a14:hiddenFill>
            </a:ext>
          </a:extLst>
        </p:spPr>
      </p:pic>
      <p:pic>
        <p:nvPicPr>
          <p:cNvPr id="65549" name="Picture 52"/>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6084888" y="6165850"/>
            <a:ext cx="576262" cy="576263"/>
          </a:xfrm>
          <a:prstGeom prst="rect">
            <a:avLst/>
          </a:prstGeom>
          <a:noFill/>
          <a:ln w="12700">
            <a:solidFill>
              <a:srgbClr val="0099CC"/>
            </a:solidFill>
            <a:miter lim="800000"/>
            <a:headEnd/>
            <a:tailEnd/>
          </a:ln>
          <a:extLst>
            <a:ext uri="{909E8E84-426E-40DD-AFC4-6F175D3DCCD1}">
              <a14:hiddenFill xmlns="" xmlns:a14="http://schemas.microsoft.com/office/drawing/2010/main">
                <a:solidFill>
                  <a:srgbClr val="FFFFFF"/>
                </a:solidFill>
              </a14:hiddenFill>
            </a:ext>
          </a:extLst>
        </p:spPr>
      </p:pic>
      <p:pic>
        <p:nvPicPr>
          <p:cNvPr id="65550" name="Picture 53"/>
          <p:cNvPicPr>
            <a:picLocks noChangeAspect="1" noChangeArrowheads="1"/>
          </p:cNvPicPr>
          <p:nvPr/>
        </p:nvPicPr>
        <p:blipFill>
          <a:blip r:embed="rId14" cstate="print">
            <a:extLst>
              <a:ext uri="{28A0092B-C50C-407E-A947-70E740481C1C}">
                <a14:useLocalDpi xmlns="" xmlns:a14="http://schemas.microsoft.com/office/drawing/2010/main" val="0"/>
              </a:ext>
            </a:extLst>
          </a:blip>
          <a:srcRect/>
          <a:stretch>
            <a:fillRect/>
          </a:stretch>
        </p:blipFill>
        <p:spPr bwMode="auto">
          <a:xfrm>
            <a:off x="6732588" y="6165850"/>
            <a:ext cx="576262" cy="576263"/>
          </a:xfrm>
          <a:prstGeom prst="rect">
            <a:avLst/>
          </a:prstGeom>
          <a:noFill/>
          <a:ln w="12700">
            <a:solidFill>
              <a:srgbClr val="0099CC"/>
            </a:solidFill>
            <a:miter lim="800000"/>
            <a:headEnd/>
            <a:tailEnd/>
          </a:ln>
          <a:extLst>
            <a:ext uri="{909E8E84-426E-40DD-AFC4-6F175D3DCCD1}">
              <a14:hiddenFill xmlns="" xmlns:a14="http://schemas.microsoft.com/office/drawing/2010/main">
                <a:solidFill>
                  <a:srgbClr val="FFFFFF"/>
                </a:solidFill>
              </a14:hiddenFill>
            </a:ext>
          </a:extLst>
        </p:spPr>
      </p:pic>
      <p:pic>
        <p:nvPicPr>
          <p:cNvPr id="65551" name="Picture 54"/>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4716463" y="6176963"/>
            <a:ext cx="1295400" cy="565150"/>
          </a:xfrm>
          <a:prstGeom prst="rect">
            <a:avLst/>
          </a:prstGeom>
          <a:noFill/>
          <a:ln w="12700">
            <a:solidFill>
              <a:srgbClr val="0099CC"/>
            </a:solidFill>
            <a:miter lim="800000"/>
            <a:headEnd/>
            <a:tailEnd/>
          </a:ln>
          <a:extLst>
            <a:ext uri="{909E8E84-426E-40DD-AFC4-6F175D3DCCD1}">
              <a14:hiddenFill xmlns="" xmlns:a14="http://schemas.microsoft.com/office/drawing/2010/main">
                <a:solidFill>
                  <a:srgbClr val="FFFFFF"/>
                </a:solidFill>
              </a14:hiddenFill>
            </a:ext>
          </a:extLst>
        </p:spPr>
      </p:pic>
      <p:pic>
        <p:nvPicPr>
          <p:cNvPr id="65552" name="Picture 16" descr="Logo%20Jacie"/>
          <p:cNvPicPr>
            <a:picLocks noChangeAspect="1" noChangeArrowheads="1"/>
          </p:cNvPicPr>
          <p:nvPr/>
        </p:nvPicPr>
        <p:blipFill>
          <a:blip r:embed="rId16" cstate="print">
            <a:extLst>
              <a:ext uri="{28A0092B-C50C-407E-A947-70E740481C1C}">
                <a14:useLocalDpi xmlns="" xmlns:a14="http://schemas.microsoft.com/office/drawing/2010/main" val="0"/>
              </a:ext>
            </a:extLst>
          </a:blip>
          <a:srcRect/>
          <a:stretch>
            <a:fillRect/>
          </a:stretch>
        </p:blipFill>
        <p:spPr bwMode="auto">
          <a:xfrm>
            <a:off x="7380288" y="6165850"/>
            <a:ext cx="792162" cy="549275"/>
          </a:xfrm>
          <a:prstGeom prst="rect">
            <a:avLst/>
          </a:prstGeom>
          <a:noFill/>
          <a:ln w="12700">
            <a:solidFill>
              <a:srgbClr val="0099CC"/>
            </a:solidFill>
            <a:miter lim="800000"/>
            <a:headEnd/>
            <a:tailEnd/>
          </a:ln>
          <a:extLst>
            <a:ext uri="{909E8E84-426E-40DD-AFC4-6F175D3DCCD1}">
              <a14:hiddenFill xmlns="" xmlns:a14="http://schemas.microsoft.com/office/drawing/2010/main">
                <a:solidFill>
                  <a:srgbClr val="FFFFFF"/>
                </a:solidFill>
              </a14:hiddenFill>
            </a:ext>
          </a:extLst>
        </p:spPr>
      </p:pic>
      <p:pic>
        <p:nvPicPr>
          <p:cNvPr id="65553" name="Picture 26" descr="ebmt">
            <a:hlinkClick r:id="rId17"/>
          </p:cNvPr>
          <p:cNvPicPr>
            <a:picLocks noChangeAspect="1" noChangeArrowheads="1"/>
          </p:cNvPicPr>
          <p:nvPr/>
        </p:nvPicPr>
        <p:blipFill>
          <a:blip r:embed="rId18" cstate="print">
            <a:extLst>
              <a:ext uri="{28A0092B-C50C-407E-A947-70E740481C1C}">
                <a14:useLocalDpi xmlns="" xmlns:a14="http://schemas.microsoft.com/office/drawing/2010/main" val="0"/>
              </a:ext>
            </a:extLst>
          </a:blip>
          <a:srcRect/>
          <a:stretch>
            <a:fillRect/>
          </a:stretch>
        </p:blipFill>
        <p:spPr bwMode="auto">
          <a:xfrm>
            <a:off x="684213" y="6165850"/>
            <a:ext cx="1008062" cy="576263"/>
          </a:xfrm>
          <a:prstGeom prst="rect">
            <a:avLst/>
          </a:prstGeom>
          <a:noFill/>
          <a:ln w="12700">
            <a:solidFill>
              <a:srgbClr val="0099CC"/>
            </a:solidFill>
            <a:miter lim="800000"/>
            <a:headEnd/>
            <a:tailEnd/>
          </a:ln>
          <a:extLst>
            <a:ext uri="{909E8E84-426E-40DD-AFC4-6F175D3DCCD1}">
              <a14:hiddenFill xmlns="" xmlns:a14="http://schemas.microsoft.com/office/drawing/2010/main">
                <a:solidFill>
                  <a:srgbClr val="FFFFFF"/>
                </a:solidFill>
              </a14:hiddenFill>
            </a:ext>
          </a:extLst>
        </p:spPr>
      </p:pic>
      <p:sp>
        <p:nvSpPr>
          <p:cNvPr id="65554" name="Text Box 27"/>
          <p:cNvSpPr txBox="1">
            <a:spLocks noChangeArrowheads="1"/>
          </p:cNvSpPr>
          <p:nvPr/>
        </p:nvSpPr>
        <p:spPr bwMode="auto">
          <a:xfrm>
            <a:off x="395288" y="836613"/>
            <a:ext cx="2665412" cy="1900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spcBef>
                <a:spcPct val="50000"/>
              </a:spcBef>
            </a:pPr>
            <a:r>
              <a:rPr lang="tr-TR" sz="1400" b="1">
                <a:solidFill>
                  <a:schemeClr val="tx1"/>
                </a:solidFill>
                <a:latin typeface="Calibri" pitchFamily="34" charset="0"/>
                <a:cs typeface="Arial" charset="0"/>
              </a:rPr>
              <a:t>Dr. Mustafa ÇETİN </a:t>
            </a:r>
            <a:endParaRPr lang="tr-TR" sz="1400" b="1">
              <a:solidFill>
                <a:schemeClr val="tx1"/>
              </a:solidFill>
              <a:latin typeface="Arial" charset="0"/>
              <a:cs typeface="Arial" charset="0"/>
            </a:endParaRPr>
          </a:p>
          <a:p>
            <a:pPr algn="l" eaLnBrk="1" hangingPunct="1">
              <a:spcBef>
                <a:spcPct val="50000"/>
              </a:spcBef>
            </a:pPr>
            <a:r>
              <a:rPr lang="tr-TR" sz="1400" b="1">
                <a:solidFill>
                  <a:schemeClr val="tx1"/>
                </a:solidFill>
                <a:latin typeface="Calibri" pitchFamily="34" charset="0"/>
                <a:cs typeface="Arial" charset="0"/>
              </a:rPr>
              <a:t>Dr. Ali ÜNAL</a:t>
            </a:r>
          </a:p>
          <a:p>
            <a:pPr algn="l" eaLnBrk="1" hangingPunct="1">
              <a:spcBef>
                <a:spcPct val="50000"/>
              </a:spcBef>
            </a:pPr>
            <a:r>
              <a:rPr lang="tr-TR" sz="1400" b="1">
                <a:solidFill>
                  <a:schemeClr val="tx1"/>
                </a:solidFill>
                <a:latin typeface="Calibri" pitchFamily="34" charset="0"/>
                <a:cs typeface="Arial" charset="0"/>
              </a:rPr>
              <a:t>Dr. Bülent ESER</a:t>
            </a:r>
          </a:p>
          <a:p>
            <a:pPr algn="l" eaLnBrk="1" hangingPunct="1">
              <a:spcBef>
                <a:spcPct val="50000"/>
              </a:spcBef>
            </a:pPr>
            <a:r>
              <a:rPr lang="tr-TR" sz="1400" b="1">
                <a:solidFill>
                  <a:schemeClr val="tx1"/>
                </a:solidFill>
                <a:latin typeface="Calibri" pitchFamily="34" charset="0"/>
                <a:cs typeface="Arial" charset="0"/>
              </a:rPr>
              <a:t>Dr. Leyla GÜL KAYNAR</a:t>
            </a:r>
          </a:p>
          <a:p>
            <a:pPr algn="l" eaLnBrk="1" hangingPunct="1">
              <a:spcBef>
                <a:spcPct val="50000"/>
              </a:spcBef>
            </a:pPr>
            <a:r>
              <a:rPr lang="tr-TR" sz="1400" b="1">
                <a:solidFill>
                  <a:schemeClr val="tx1"/>
                </a:solidFill>
                <a:latin typeface="Calibri" pitchFamily="34" charset="0"/>
                <a:cs typeface="Arial" charset="0"/>
              </a:rPr>
              <a:t>Dr. Serdar ŞIVGIN</a:t>
            </a:r>
          </a:p>
          <a:p>
            <a:pPr algn="l" eaLnBrk="1" hangingPunct="1">
              <a:spcBef>
                <a:spcPct val="50000"/>
              </a:spcBef>
            </a:pPr>
            <a:r>
              <a:rPr lang="tr-TR" sz="1400" b="1">
                <a:solidFill>
                  <a:schemeClr val="tx1"/>
                </a:solidFill>
                <a:latin typeface="Calibri" pitchFamily="34" charset="0"/>
                <a:cs typeface="Arial" charset="0"/>
              </a:rPr>
              <a:t>Dr. Çiğdem PALA</a:t>
            </a:r>
          </a:p>
        </p:txBody>
      </p:sp>
      <p:sp>
        <p:nvSpPr>
          <p:cNvPr id="65555" name="Text Box 28"/>
          <p:cNvSpPr txBox="1">
            <a:spLocks noChangeArrowheads="1"/>
          </p:cNvSpPr>
          <p:nvPr/>
        </p:nvSpPr>
        <p:spPr bwMode="auto">
          <a:xfrm>
            <a:off x="395288" y="476250"/>
            <a:ext cx="273685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spcBef>
                <a:spcPct val="50000"/>
              </a:spcBef>
            </a:pPr>
            <a:r>
              <a:rPr lang="tr-TR" sz="1400" b="1">
                <a:solidFill>
                  <a:srgbClr val="FF3300"/>
                </a:solidFill>
                <a:latin typeface="Calibri" pitchFamily="34" charset="0"/>
                <a:cs typeface="Arial" charset="0"/>
              </a:rPr>
              <a:t>ERİŞKİN KİT MERKEZİ</a:t>
            </a:r>
          </a:p>
        </p:txBody>
      </p:sp>
      <p:sp>
        <p:nvSpPr>
          <p:cNvPr id="65556" name="Text Box 29"/>
          <p:cNvSpPr txBox="1">
            <a:spLocks noChangeArrowheads="1"/>
          </p:cNvSpPr>
          <p:nvPr/>
        </p:nvSpPr>
        <p:spPr bwMode="auto">
          <a:xfrm>
            <a:off x="2771775" y="476250"/>
            <a:ext cx="273685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spcBef>
                <a:spcPct val="50000"/>
              </a:spcBef>
            </a:pPr>
            <a:r>
              <a:rPr lang="tr-TR" sz="1400" b="1">
                <a:solidFill>
                  <a:srgbClr val="FF3300"/>
                </a:solidFill>
                <a:latin typeface="Calibri" pitchFamily="34" charset="0"/>
                <a:cs typeface="Arial" charset="0"/>
              </a:rPr>
              <a:t>PEDİATRİK KİT MERKEZİ</a:t>
            </a:r>
          </a:p>
        </p:txBody>
      </p:sp>
      <p:sp>
        <p:nvSpPr>
          <p:cNvPr id="65557" name="Text Box 30"/>
          <p:cNvSpPr txBox="1">
            <a:spLocks noChangeArrowheads="1"/>
          </p:cNvSpPr>
          <p:nvPr/>
        </p:nvSpPr>
        <p:spPr bwMode="auto">
          <a:xfrm>
            <a:off x="2771775" y="836613"/>
            <a:ext cx="2665413" cy="623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spcBef>
                <a:spcPct val="50000"/>
              </a:spcBef>
            </a:pPr>
            <a:r>
              <a:rPr lang="tr-TR" sz="1400" b="1">
                <a:solidFill>
                  <a:schemeClr val="tx1"/>
                </a:solidFill>
                <a:latin typeface="Calibri" pitchFamily="34" charset="0"/>
                <a:cs typeface="Arial" charset="0"/>
              </a:rPr>
              <a:t>Dr. Musa KARAKÜKCÜ</a:t>
            </a:r>
          </a:p>
          <a:p>
            <a:pPr algn="l" eaLnBrk="1" hangingPunct="1">
              <a:spcBef>
                <a:spcPct val="50000"/>
              </a:spcBef>
            </a:pPr>
            <a:r>
              <a:rPr lang="tr-TR" sz="1400" b="1">
                <a:solidFill>
                  <a:schemeClr val="tx1"/>
                </a:solidFill>
                <a:latin typeface="Calibri" pitchFamily="34" charset="0"/>
                <a:cs typeface="Arial" charset="0"/>
              </a:rPr>
              <a:t>Dr. Ekrem  UNAL</a:t>
            </a:r>
          </a:p>
        </p:txBody>
      </p:sp>
      <p:sp>
        <p:nvSpPr>
          <p:cNvPr id="65558" name="Text Box 31"/>
          <p:cNvSpPr txBox="1">
            <a:spLocks noChangeArrowheads="1"/>
          </p:cNvSpPr>
          <p:nvPr/>
        </p:nvSpPr>
        <p:spPr bwMode="auto">
          <a:xfrm>
            <a:off x="2843213" y="1628775"/>
            <a:ext cx="273685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spcBef>
                <a:spcPct val="50000"/>
              </a:spcBef>
            </a:pPr>
            <a:r>
              <a:rPr lang="tr-TR" sz="1400" b="1">
                <a:solidFill>
                  <a:srgbClr val="FF3300"/>
                </a:solidFill>
                <a:latin typeface="Calibri" pitchFamily="34" charset="0"/>
                <a:cs typeface="Arial" charset="0"/>
              </a:rPr>
              <a:t>KİT MERKEZİ (UZMANLAR)</a:t>
            </a:r>
          </a:p>
        </p:txBody>
      </p:sp>
      <p:sp>
        <p:nvSpPr>
          <p:cNvPr id="65559" name="Text Box 32"/>
          <p:cNvSpPr txBox="1">
            <a:spLocks noChangeArrowheads="1"/>
          </p:cNvSpPr>
          <p:nvPr/>
        </p:nvSpPr>
        <p:spPr bwMode="auto">
          <a:xfrm>
            <a:off x="2843213" y="2060575"/>
            <a:ext cx="2665412" cy="2219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spcBef>
                <a:spcPct val="50000"/>
              </a:spcBef>
            </a:pPr>
            <a:r>
              <a:rPr lang="tr-TR" sz="1400" b="1">
                <a:solidFill>
                  <a:schemeClr val="tx1"/>
                </a:solidFill>
                <a:latin typeface="Calibri" pitchFamily="34" charset="0"/>
                <a:cs typeface="Arial" charset="0"/>
              </a:rPr>
              <a:t>Dr. Elmas UZEL</a:t>
            </a:r>
          </a:p>
          <a:p>
            <a:pPr algn="l" eaLnBrk="1" hangingPunct="1">
              <a:spcBef>
                <a:spcPct val="50000"/>
              </a:spcBef>
            </a:pPr>
            <a:r>
              <a:rPr lang="tr-TR" sz="1400" b="1">
                <a:solidFill>
                  <a:schemeClr val="tx1"/>
                </a:solidFill>
                <a:latin typeface="Calibri" pitchFamily="34" charset="0"/>
                <a:cs typeface="Arial" charset="0"/>
              </a:rPr>
              <a:t>Dr. Muzaffer KEKLİK</a:t>
            </a:r>
          </a:p>
          <a:p>
            <a:pPr algn="l" eaLnBrk="1" hangingPunct="1">
              <a:spcBef>
                <a:spcPct val="50000"/>
              </a:spcBef>
            </a:pPr>
            <a:r>
              <a:rPr lang="tr-TR" sz="1400" b="1">
                <a:solidFill>
                  <a:schemeClr val="tx1"/>
                </a:solidFill>
                <a:latin typeface="Calibri" pitchFamily="34" charset="0"/>
                <a:cs typeface="Arial" charset="0"/>
              </a:rPr>
              <a:t>Dr. Gülşah AKYOL</a:t>
            </a:r>
          </a:p>
          <a:p>
            <a:pPr algn="l" eaLnBrk="1" hangingPunct="1">
              <a:spcBef>
                <a:spcPct val="50000"/>
              </a:spcBef>
            </a:pPr>
            <a:r>
              <a:rPr lang="tr-TR" sz="1400" b="1">
                <a:solidFill>
                  <a:schemeClr val="tx1"/>
                </a:solidFill>
                <a:latin typeface="Calibri" pitchFamily="34" charset="0"/>
                <a:cs typeface="Arial" charset="0"/>
              </a:rPr>
              <a:t>Dr. Esra ERMİŞ</a:t>
            </a:r>
          </a:p>
          <a:p>
            <a:pPr algn="l" eaLnBrk="1" hangingPunct="1">
              <a:spcBef>
                <a:spcPct val="50000"/>
              </a:spcBef>
            </a:pPr>
            <a:r>
              <a:rPr lang="tr-TR" sz="1400" b="1">
                <a:solidFill>
                  <a:schemeClr val="tx1"/>
                </a:solidFill>
                <a:latin typeface="Calibri" pitchFamily="34" charset="0"/>
                <a:cs typeface="Arial" charset="0"/>
              </a:rPr>
              <a:t>Dr. Koray DEMİR</a:t>
            </a:r>
          </a:p>
          <a:p>
            <a:pPr algn="l" eaLnBrk="1" hangingPunct="1">
              <a:spcBef>
                <a:spcPct val="50000"/>
              </a:spcBef>
            </a:pPr>
            <a:r>
              <a:rPr lang="tr-TR" sz="1400" b="1">
                <a:solidFill>
                  <a:schemeClr val="tx1"/>
                </a:solidFill>
                <a:latin typeface="Calibri" pitchFamily="34" charset="0"/>
                <a:cs typeface="Arial" charset="0"/>
              </a:rPr>
              <a:t>Dr. Ayşe ÖZDAMAR</a:t>
            </a:r>
          </a:p>
          <a:p>
            <a:pPr algn="l" eaLnBrk="1" hangingPunct="1">
              <a:spcBef>
                <a:spcPct val="50000"/>
              </a:spcBef>
            </a:pPr>
            <a:r>
              <a:rPr lang="tr-TR" sz="1400" b="1">
                <a:solidFill>
                  <a:schemeClr val="tx1"/>
                </a:solidFill>
                <a:latin typeface="Calibri" pitchFamily="34" charset="0"/>
                <a:cs typeface="Arial" charset="0"/>
              </a:rPr>
              <a:t>Dr. Esen  KARAKUŞ</a:t>
            </a:r>
          </a:p>
        </p:txBody>
      </p:sp>
      <p:sp>
        <p:nvSpPr>
          <p:cNvPr id="65560" name="Text Box 33"/>
          <p:cNvSpPr txBox="1">
            <a:spLocks noChangeArrowheads="1"/>
          </p:cNvSpPr>
          <p:nvPr/>
        </p:nvSpPr>
        <p:spPr bwMode="auto">
          <a:xfrm>
            <a:off x="395288" y="2852738"/>
            <a:ext cx="223202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spcBef>
                <a:spcPct val="50000"/>
              </a:spcBef>
            </a:pPr>
            <a:r>
              <a:rPr lang="tr-TR" sz="1400" b="1">
                <a:solidFill>
                  <a:srgbClr val="FF3300"/>
                </a:solidFill>
                <a:latin typeface="Calibri" pitchFamily="34" charset="0"/>
                <a:cs typeface="Arial" charset="0"/>
              </a:rPr>
              <a:t>KİT  AFEREZ ÜNİTESİ</a:t>
            </a:r>
          </a:p>
        </p:txBody>
      </p:sp>
      <p:sp>
        <p:nvSpPr>
          <p:cNvPr id="65561" name="Text Box 34"/>
          <p:cNvSpPr txBox="1">
            <a:spLocks noChangeArrowheads="1"/>
          </p:cNvSpPr>
          <p:nvPr/>
        </p:nvSpPr>
        <p:spPr bwMode="auto">
          <a:xfrm>
            <a:off x="395288" y="3284538"/>
            <a:ext cx="2447925" cy="1262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spcBef>
                <a:spcPct val="50000"/>
              </a:spcBef>
            </a:pPr>
            <a:r>
              <a:rPr lang="tr-TR" sz="1400" b="1">
                <a:solidFill>
                  <a:schemeClr val="tx1"/>
                </a:solidFill>
                <a:latin typeface="Calibri" pitchFamily="34" charset="0"/>
                <a:cs typeface="Arial" charset="0"/>
              </a:rPr>
              <a:t>Dr. Ayşe BİREKUL</a:t>
            </a:r>
          </a:p>
          <a:p>
            <a:pPr algn="l" eaLnBrk="1" hangingPunct="1">
              <a:spcBef>
                <a:spcPct val="50000"/>
              </a:spcBef>
            </a:pPr>
            <a:r>
              <a:rPr lang="tr-TR" sz="1400" b="1">
                <a:solidFill>
                  <a:schemeClr val="tx1"/>
                </a:solidFill>
                <a:latin typeface="Calibri" pitchFamily="34" charset="0"/>
                <a:cs typeface="Arial" charset="0"/>
              </a:rPr>
              <a:t>Tek.  Musa SOLMAZ</a:t>
            </a:r>
          </a:p>
          <a:p>
            <a:pPr algn="l" eaLnBrk="1" hangingPunct="1">
              <a:spcBef>
                <a:spcPct val="50000"/>
              </a:spcBef>
            </a:pPr>
            <a:r>
              <a:rPr lang="tr-TR" sz="1400" b="1">
                <a:solidFill>
                  <a:schemeClr val="tx1"/>
                </a:solidFill>
                <a:latin typeface="Calibri" pitchFamily="34" charset="0"/>
                <a:cs typeface="Arial" charset="0"/>
              </a:rPr>
              <a:t>Tek.  Mehmet ÖZTEKİN</a:t>
            </a:r>
          </a:p>
          <a:p>
            <a:pPr algn="l" eaLnBrk="1" hangingPunct="1">
              <a:spcBef>
                <a:spcPct val="50000"/>
              </a:spcBef>
            </a:pPr>
            <a:r>
              <a:rPr lang="tr-TR" sz="1400" b="1">
                <a:solidFill>
                  <a:schemeClr val="tx1"/>
                </a:solidFill>
                <a:latin typeface="Calibri" pitchFamily="34" charset="0"/>
                <a:cs typeface="Arial" charset="0"/>
              </a:rPr>
              <a:t>Tek. Demet  ÇAMLICA</a:t>
            </a:r>
          </a:p>
        </p:txBody>
      </p:sp>
      <p:sp>
        <p:nvSpPr>
          <p:cNvPr id="65562" name="Text Box 36"/>
          <p:cNvSpPr txBox="1">
            <a:spLocks noChangeArrowheads="1"/>
          </p:cNvSpPr>
          <p:nvPr/>
        </p:nvSpPr>
        <p:spPr bwMode="auto">
          <a:xfrm>
            <a:off x="5651500" y="476250"/>
            <a:ext cx="273685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spcBef>
                <a:spcPct val="50000"/>
              </a:spcBef>
            </a:pPr>
            <a:r>
              <a:rPr lang="tr-TR" sz="1400" b="1">
                <a:solidFill>
                  <a:srgbClr val="FF3300"/>
                </a:solidFill>
                <a:latin typeface="Calibri" pitchFamily="34" charset="0"/>
                <a:cs typeface="Arial" charset="0"/>
              </a:rPr>
              <a:t>SORUMLU HEMŞİRELER</a:t>
            </a:r>
          </a:p>
        </p:txBody>
      </p:sp>
      <p:sp>
        <p:nvSpPr>
          <p:cNvPr id="65563" name="Text Box 37"/>
          <p:cNvSpPr txBox="1">
            <a:spLocks noChangeArrowheads="1"/>
          </p:cNvSpPr>
          <p:nvPr/>
        </p:nvSpPr>
        <p:spPr bwMode="auto">
          <a:xfrm>
            <a:off x="5651500" y="908050"/>
            <a:ext cx="3168650" cy="3224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algn="l" eaLnBrk="1" hangingPunct="1">
              <a:lnSpc>
                <a:spcPct val="140000"/>
              </a:lnSpc>
              <a:spcBef>
                <a:spcPct val="50000"/>
              </a:spcBef>
            </a:pPr>
            <a:r>
              <a:rPr lang="tr-TR" sz="1400" b="1">
                <a:solidFill>
                  <a:schemeClr val="tx1"/>
                </a:solidFill>
                <a:latin typeface="Calibri" pitchFamily="34" charset="0"/>
                <a:cs typeface="Arial" charset="0"/>
              </a:rPr>
              <a:t>Hmş. Aliye ÇELİKSOY</a:t>
            </a:r>
          </a:p>
          <a:p>
            <a:pPr algn="l" eaLnBrk="1" hangingPunct="1">
              <a:lnSpc>
                <a:spcPct val="140000"/>
              </a:lnSpc>
              <a:spcBef>
                <a:spcPct val="50000"/>
              </a:spcBef>
            </a:pPr>
            <a:r>
              <a:rPr lang="tr-TR" sz="1400" b="1">
                <a:solidFill>
                  <a:schemeClr val="tx1"/>
                </a:solidFill>
                <a:latin typeface="Calibri" pitchFamily="34" charset="0"/>
                <a:cs typeface="Arial" charset="0"/>
              </a:rPr>
              <a:t>Hmş. Fatma  VAROL</a:t>
            </a:r>
          </a:p>
          <a:p>
            <a:pPr algn="l" eaLnBrk="1" hangingPunct="1">
              <a:lnSpc>
                <a:spcPct val="140000"/>
              </a:lnSpc>
              <a:spcBef>
                <a:spcPct val="50000"/>
              </a:spcBef>
            </a:pPr>
            <a:r>
              <a:rPr lang="tr-TR" sz="1400" b="1">
                <a:solidFill>
                  <a:schemeClr val="tx1"/>
                </a:solidFill>
                <a:latin typeface="Calibri" pitchFamily="34" charset="0"/>
                <a:cs typeface="Arial" charset="0"/>
              </a:rPr>
              <a:t>Hmş. Filiz KIZILKAYA</a:t>
            </a:r>
          </a:p>
          <a:p>
            <a:pPr algn="l" eaLnBrk="1" hangingPunct="1">
              <a:lnSpc>
                <a:spcPct val="140000"/>
              </a:lnSpc>
              <a:spcBef>
                <a:spcPct val="50000"/>
              </a:spcBef>
            </a:pPr>
            <a:r>
              <a:rPr lang="tr-TR" sz="1400" b="1">
                <a:solidFill>
                  <a:schemeClr val="tx1"/>
                </a:solidFill>
                <a:latin typeface="Calibri" pitchFamily="34" charset="0"/>
                <a:cs typeface="Arial" charset="0"/>
              </a:rPr>
              <a:t>Hmş. Sibel ÇİFTÇİ</a:t>
            </a:r>
          </a:p>
          <a:p>
            <a:pPr algn="l" eaLnBrk="1" hangingPunct="1">
              <a:lnSpc>
                <a:spcPct val="140000"/>
              </a:lnSpc>
              <a:spcBef>
                <a:spcPct val="50000"/>
              </a:spcBef>
            </a:pPr>
            <a:r>
              <a:rPr lang="tr-TR" sz="1400" b="1">
                <a:solidFill>
                  <a:schemeClr val="tx1"/>
                </a:solidFill>
                <a:latin typeface="Calibri" pitchFamily="34" charset="0"/>
                <a:cs typeface="Arial" charset="0"/>
              </a:rPr>
              <a:t>Hmş. Ayşe HEREK</a:t>
            </a:r>
          </a:p>
          <a:p>
            <a:pPr algn="l" eaLnBrk="1" hangingPunct="1">
              <a:lnSpc>
                <a:spcPct val="140000"/>
              </a:lnSpc>
              <a:spcBef>
                <a:spcPct val="50000"/>
              </a:spcBef>
            </a:pPr>
            <a:r>
              <a:rPr lang="tr-TR" sz="1400" b="1">
                <a:solidFill>
                  <a:schemeClr val="tx1"/>
                </a:solidFill>
                <a:latin typeface="Calibri" pitchFamily="34" charset="0"/>
                <a:cs typeface="Arial" charset="0"/>
              </a:rPr>
              <a:t>Hmş.  Eylem GENÇ</a:t>
            </a:r>
          </a:p>
          <a:p>
            <a:pPr algn="l" eaLnBrk="1" hangingPunct="1">
              <a:lnSpc>
                <a:spcPct val="140000"/>
              </a:lnSpc>
              <a:spcBef>
                <a:spcPct val="50000"/>
              </a:spcBef>
            </a:pPr>
            <a:r>
              <a:rPr lang="tr-TR" sz="1400" b="1">
                <a:solidFill>
                  <a:schemeClr val="tx1"/>
                </a:solidFill>
                <a:latin typeface="Calibri" pitchFamily="34" charset="0"/>
                <a:cs typeface="Arial" charset="0"/>
              </a:rPr>
              <a:t>Hmş. Şerife ÖZASLAN</a:t>
            </a:r>
          </a:p>
          <a:p>
            <a:pPr algn="l" eaLnBrk="1" hangingPunct="1">
              <a:lnSpc>
                <a:spcPct val="140000"/>
              </a:lnSpc>
              <a:spcBef>
                <a:spcPct val="50000"/>
              </a:spcBef>
            </a:pPr>
            <a:r>
              <a:rPr lang="tr-TR" sz="1400" b="1">
                <a:solidFill>
                  <a:schemeClr val="tx1"/>
                </a:solidFill>
                <a:latin typeface="Calibri" pitchFamily="34" charset="0"/>
                <a:cs typeface="Arial" charset="0"/>
              </a:rPr>
              <a:t>Hmş. Gülbahar  CİLAVDAROĞLU</a:t>
            </a:r>
          </a:p>
        </p:txBody>
      </p:sp>
      <p:pic>
        <p:nvPicPr>
          <p:cNvPr id="1035" name="Picture 15"/>
          <p:cNvPicPr>
            <a:picLocks noChangeAspect="1" noChangeArrowheads="1"/>
          </p:cNvPicPr>
          <p:nvPr/>
        </p:nvPicPr>
        <p:blipFill>
          <a:blip r:embed="rId19" cstate="print"/>
          <a:srcRect/>
          <a:stretch>
            <a:fillRect/>
          </a:stretch>
        </p:blipFill>
        <p:spPr bwMode="auto">
          <a:xfrm>
            <a:off x="7999133" y="731745"/>
            <a:ext cx="659493" cy="659338"/>
          </a:xfrm>
          <a:prstGeom prst="snip2DiagRect">
            <a:avLst/>
          </a:prstGeom>
          <a:solidFill>
            <a:srgbClr val="FFFFFF">
              <a:shade val="85000"/>
            </a:srgbClr>
          </a:solidFill>
          <a:ln w="88900" cap="sq">
            <a:solidFill>
              <a:srgbClr val="FFFFFF"/>
            </a:solidFill>
            <a:miter lim="800000"/>
          </a:ln>
          <a:effectLst>
            <a:glow rad="101600">
              <a:schemeClr val="accent5">
                <a:alpha val="75000"/>
              </a:schemeClr>
            </a:glow>
            <a:outerShdw blurRad="88900" algn="tl" rotWithShape="0">
              <a:srgbClr val="000000">
                <a:alpha val="45000"/>
              </a:srgbClr>
            </a:outerShdw>
            <a:reflection blurRad="6350" stA="52000" endA="300" endPos="35000" dir="5400000" sy="-100000" algn="bl" rotWithShape="0"/>
          </a:effectLst>
          <a:scene3d>
            <a:camera prst="orthographicFront"/>
            <a:lightRig rig="twoPt" dir="t">
              <a:rot lat="0" lon="0" rev="7200000"/>
            </a:lightRig>
          </a:scene3d>
          <a:sp3d>
            <a:bevelT w="25400" h="19050"/>
            <a:contourClr>
              <a:srgbClr val="FFFFFF"/>
            </a:contourClr>
          </a:sp3d>
        </p:spPr>
      </p:pic>
      <p:pic>
        <p:nvPicPr>
          <p:cNvPr id="65565" name="Picture 29" descr="cibmtr_logo"/>
          <p:cNvPicPr>
            <a:picLocks noChangeAspect="1" noChangeArrowheads="1"/>
          </p:cNvPicPr>
          <p:nvPr/>
        </p:nvPicPr>
        <p:blipFill>
          <a:blip r:embed="rId20" cstate="print">
            <a:extLst>
              <a:ext uri="{28A0092B-C50C-407E-A947-70E740481C1C}">
                <a14:useLocalDpi xmlns="" xmlns:a14="http://schemas.microsoft.com/office/drawing/2010/main" val="0"/>
              </a:ext>
            </a:extLst>
          </a:blip>
          <a:srcRect/>
          <a:stretch>
            <a:fillRect/>
          </a:stretch>
        </p:blipFill>
        <p:spPr bwMode="auto">
          <a:xfrm>
            <a:off x="8243888" y="6165850"/>
            <a:ext cx="827087" cy="576263"/>
          </a:xfrm>
          <a:prstGeom prst="rect">
            <a:avLst/>
          </a:prstGeom>
          <a:solidFill>
            <a:schemeClr val="accent1"/>
          </a:solidFill>
          <a:ln w="19050">
            <a:solidFill>
              <a:srgbClr val="0099CC"/>
            </a:solidFill>
            <a:miter lim="800000"/>
            <a:headEnd/>
            <a:tailEnd/>
          </a:ln>
        </p:spPr>
      </p:pic>
      <p:pic>
        <p:nvPicPr>
          <p:cNvPr id="65566" name="Picture 30" descr="thd_logo"/>
          <p:cNvPicPr>
            <a:picLocks noChangeAspect="1" noChangeArrowheads="1"/>
          </p:cNvPicPr>
          <p:nvPr/>
        </p:nvPicPr>
        <p:blipFill>
          <a:blip r:embed="rId21" cstate="print">
            <a:extLst>
              <a:ext uri="{28A0092B-C50C-407E-A947-70E740481C1C}">
                <a14:useLocalDpi xmlns="" xmlns:a14="http://schemas.microsoft.com/office/drawing/2010/main" val="0"/>
              </a:ext>
            </a:extLst>
          </a:blip>
          <a:srcRect/>
          <a:stretch>
            <a:fillRect/>
          </a:stretch>
        </p:blipFill>
        <p:spPr bwMode="auto">
          <a:xfrm>
            <a:off x="107950" y="6165850"/>
            <a:ext cx="503238" cy="576263"/>
          </a:xfrm>
          <a:prstGeom prst="rect">
            <a:avLst/>
          </a:prstGeom>
          <a:noFill/>
          <a:ln w="19050">
            <a:solidFill>
              <a:srgbClr val="0099CC"/>
            </a:solidFill>
            <a:miter lim="800000"/>
            <a:headEnd/>
            <a:tailEnd/>
          </a:ln>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tr-TR" sz="3200" b="0" i="0" u="none" strike="noStrike" cap="none" normalizeH="0" baseline="0" smtClean="0">
            <a:ln>
              <a:noFill/>
            </a:ln>
            <a:solidFill>
              <a:schemeClr val="accent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tr-TR" sz="3200" b="0" i="0" u="none" strike="noStrike" cap="none" normalizeH="0" baseline="0" smtClean="0">
            <a:ln>
              <a:noFill/>
            </a:ln>
            <a:solidFill>
              <a:schemeClr val="accent1"/>
            </a:solidFill>
            <a:effectLst/>
            <a:latin typeface="Times New Roman" pitchFamily="18" charset="0"/>
          </a:defRPr>
        </a:defPPr>
      </a:lstStyle>
    </a:lnDef>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3519</TotalTime>
  <Words>2959</Words>
  <Application>Microsoft Office PowerPoint</Application>
  <PresentationFormat>Ekran Gösterisi (4:3)</PresentationFormat>
  <Paragraphs>426</Paragraphs>
  <Slides>53</Slides>
  <Notes>31</Notes>
  <HiddenSlides>0</HiddenSlides>
  <MMClips>0</MMClips>
  <ScaleCrop>false</ScaleCrop>
  <HeadingPairs>
    <vt:vector size="6" baseType="variant">
      <vt:variant>
        <vt:lpstr>Tema</vt:lpstr>
      </vt:variant>
      <vt:variant>
        <vt:i4>1</vt:i4>
      </vt:variant>
      <vt:variant>
        <vt:lpstr>Katıştırılmış OLE Hizmet Programları</vt:lpstr>
      </vt:variant>
      <vt:variant>
        <vt:i4>3</vt:i4>
      </vt:variant>
      <vt:variant>
        <vt:lpstr>Slayt Başlıkları</vt:lpstr>
      </vt:variant>
      <vt:variant>
        <vt:i4>53</vt:i4>
      </vt:variant>
    </vt:vector>
  </HeadingPairs>
  <TitlesOfParts>
    <vt:vector size="57" baseType="lpstr">
      <vt:lpstr>Varsayılan Tasarım</vt:lpstr>
      <vt:lpstr>Bit Eşlem Resmi</vt:lpstr>
      <vt:lpstr>Drawing</vt:lpstr>
      <vt:lpstr>Photo Editor Fotoğrafı</vt:lpstr>
      <vt:lpstr>Slayt 1</vt:lpstr>
      <vt:lpstr>Gündem</vt:lpstr>
      <vt:lpstr>Kök hücre “Stem Cell” nedir?</vt:lpstr>
      <vt:lpstr>Kök  Hücre Gelişim Basamakları…</vt:lpstr>
      <vt:lpstr>Kök  hücre çeşitleri</vt:lpstr>
      <vt:lpstr>Slayt 6</vt:lpstr>
      <vt:lpstr>Kök Hücre Yüzey İşaretçileri</vt:lpstr>
      <vt:lpstr>Temelde Kök hücreler</vt:lpstr>
      <vt:lpstr>Embriyonik kök hücre</vt:lpstr>
      <vt:lpstr>Embriyogenezin  Evreleri</vt:lpstr>
      <vt:lpstr>İntrastoplazmik Sperm İnjeksiyonu</vt:lpstr>
      <vt:lpstr>Slayt 12</vt:lpstr>
      <vt:lpstr>Slayt 13</vt:lpstr>
      <vt:lpstr>Slayt 14</vt:lpstr>
      <vt:lpstr>Slayt 15</vt:lpstr>
      <vt:lpstr>Slayt 16</vt:lpstr>
      <vt:lpstr>Slayt 17</vt:lpstr>
      <vt:lpstr>Slayt 18</vt:lpstr>
      <vt:lpstr>Slayt 19</vt:lpstr>
      <vt:lpstr>Slayt 20</vt:lpstr>
      <vt:lpstr>Slayt 21</vt:lpstr>
      <vt:lpstr>İnsan embriyonik kök hücrelerinin in-vitro farklılaşması</vt:lpstr>
      <vt:lpstr>Slayt 23</vt:lpstr>
      <vt:lpstr>Ergin kök hücre</vt:lpstr>
      <vt:lpstr>Ergin   kök hücre</vt:lpstr>
      <vt:lpstr>&lt;&lt;Plastisite&gt;&gt;</vt:lpstr>
      <vt:lpstr>Slayt 27</vt:lpstr>
      <vt:lpstr>Slayt 28</vt:lpstr>
      <vt:lpstr>Doku tamiri ve replasman</vt:lpstr>
      <vt:lpstr>Kök Hücreyi nasıl uygulayalım…???</vt:lpstr>
      <vt:lpstr>Slayt 31</vt:lpstr>
      <vt:lpstr>Spinal Kord Yaralanmalarında  Kök Hücre Tedavileri</vt:lpstr>
      <vt:lpstr>Kök Hücre Tedavilerini Geleceği</vt:lpstr>
      <vt:lpstr>Kök Hücre ile tedavi edilen hastalıklar</vt:lpstr>
      <vt:lpstr> Hematopoetik Kök Hücre nakli</vt:lpstr>
      <vt:lpstr>Dünya KIT aktivitesi</vt:lpstr>
      <vt:lpstr>Avrupa KIT aktivitesi  2014</vt:lpstr>
      <vt:lpstr>Slayt 38</vt:lpstr>
      <vt:lpstr>Slayt 39</vt:lpstr>
      <vt:lpstr>Slayt 40</vt:lpstr>
      <vt:lpstr>Hematopoez</vt:lpstr>
      <vt:lpstr>Slayt 42</vt:lpstr>
      <vt:lpstr>Slayt 43</vt:lpstr>
      <vt:lpstr>Hematopoetik kök hücre toplama</vt:lpstr>
      <vt:lpstr>Kemik İliğinden toplama</vt:lpstr>
      <vt:lpstr>Çevre kanı kök hücresi toplama</vt:lpstr>
      <vt:lpstr>Slayt 47</vt:lpstr>
      <vt:lpstr>Kök hücre (ilik) naklinin tipleri….</vt:lpstr>
      <vt:lpstr>Slayt 49</vt:lpstr>
      <vt:lpstr>Slayt 50</vt:lpstr>
      <vt:lpstr>Slayt 51</vt:lpstr>
      <vt:lpstr>Slayt 52</vt:lpstr>
      <vt:lpstr>Slayt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TURKISH TRANSPLANT ACTIVITY</dc:title>
  <dc:creator>Dernek1</dc:creator>
  <cp:lastModifiedBy>hp</cp:lastModifiedBy>
  <cp:revision>240</cp:revision>
  <dcterms:created xsi:type="dcterms:W3CDTF">2003-11-12T13:10:29Z</dcterms:created>
  <dcterms:modified xsi:type="dcterms:W3CDTF">2017-01-02T09:55:01Z</dcterms:modified>
</cp:coreProperties>
</file>