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9" r:id="rId1"/>
  </p:sldMasterIdLst>
  <p:notesMasterIdLst>
    <p:notesMasterId r:id="rId35"/>
  </p:notesMasterIdLst>
  <p:sldIdLst>
    <p:sldId id="365" r:id="rId2"/>
    <p:sldId id="460" r:id="rId3"/>
    <p:sldId id="257" r:id="rId4"/>
    <p:sldId id="261" r:id="rId5"/>
    <p:sldId id="291" r:id="rId6"/>
    <p:sldId id="262" r:id="rId7"/>
    <p:sldId id="267" r:id="rId8"/>
    <p:sldId id="292" r:id="rId9"/>
    <p:sldId id="486" r:id="rId10"/>
    <p:sldId id="449" r:id="rId11"/>
    <p:sldId id="468" r:id="rId12"/>
    <p:sldId id="466" r:id="rId13"/>
    <p:sldId id="467" r:id="rId14"/>
    <p:sldId id="498" r:id="rId15"/>
    <p:sldId id="394" r:id="rId16"/>
    <p:sldId id="347" r:id="rId17"/>
    <p:sldId id="474" r:id="rId18"/>
    <p:sldId id="469" r:id="rId19"/>
    <p:sldId id="470" r:id="rId20"/>
    <p:sldId id="472" r:id="rId21"/>
    <p:sldId id="485" r:id="rId22"/>
    <p:sldId id="489" r:id="rId23"/>
    <p:sldId id="488" r:id="rId24"/>
    <p:sldId id="487" r:id="rId25"/>
    <p:sldId id="497" r:id="rId26"/>
    <p:sldId id="479" r:id="rId27"/>
    <p:sldId id="492" r:id="rId28"/>
    <p:sldId id="477" r:id="rId29"/>
    <p:sldId id="478" r:id="rId30"/>
    <p:sldId id="495" r:id="rId31"/>
    <p:sldId id="480" r:id="rId32"/>
    <p:sldId id="484" r:id="rId33"/>
    <p:sldId id="459" r:id="rId3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ndar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hiddenSlides="1"/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0E321"/>
    <a:srgbClr val="B50A2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3" autoAdjust="0"/>
    <p:restoredTop sz="71429" autoAdjust="0"/>
  </p:normalViewPr>
  <p:slideViewPr>
    <p:cSldViewPr snapToGrid="0" snapToObjects="1">
      <p:cViewPr varScale="1">
        <p:scale>
          <a:sx n="79" d="100"/>
          <a:sy n="79" d="100"/>
        </p:scale>
        <p:origin x="-19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Relationship Id="rId4" Type="http://schemas.openxmlformats.org/officeDocument/2006/relationships/image" Target="../media/image5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7AE57E9-86DF-6244-82F5-00E0E0E65A91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noProof="0" smtClean="0"/>
              <a:t>Click to edit Master text styles</a:t>
            </a:r>
          </a:p>
          <a:p>
            <a:pPr lvl="1"/>
            <a:r>
              <a:rPr lang="tr-TR" noProof="0" smtClean="0"/>
              <a:t>Second level</a:t>
            </a:r>
          </a:p>
          <a:p>
            <a:pPr lvl="2"/>
            <a:r>
              <a:rPr lang="tr-TR" noProof="0" smtClean="0"/>
              <a:t>Third level</a:t>
            </a:r>
          </a:p>
          <a:p>
            <a:pPr lvl="3"/>
            <a:r>
              <a:rPr lang="tr-TR" noProof="0" smtClean="0"/>
              <a:t>Fourth level</a:t>
            </a:r>
          </a:p>
          <a:p>
            <a:pPr lvl="4"/>
            <a:r>
              <a:rPr lang="tr-TR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5664168-E1A9-C640-9D57-DD26BC7F7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92438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02DEF8-4164-C74F-AD2E-6F121C0B155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>
                <a:latin typeface="Calibri" charset="0"/>
              </a:rPr>
              <a:t>Blood and the system that forms it, known as the hematopoietic system, consist of more than 10 distinct mature cell types with specialized functions; </a:t>
            </a:r>
          </a:p>
          <a:p>
            <a:pPr eaLnBrk="1" hangingPunct="1">
              <a:spcBef>
                <a:spcPct val="0"/>
              </a:spcBef>
            </a:pPr>
            <a:r>
              <a:rPr lang="en-GB" dirty="0">
                <a:latin typeface="Calibri" charset="0"/>
              </a:rPr>
              <a:t>	as like carry oxygen to the tissues,</a:t>
            </a:r>
            <a:r>
              <a:rPr lang="en-US" dirty="0">
                <a:latin typeface="Calibri" charset="0"/>
              </a:rPr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en-US" dirty="0">
                <a:latin typeface="Calibri" charset="0"/>
              </a:rPr>
              <a:t>	control homeostasis balance, </a:t>
            </a:r>
          </a:p>
          <a:p>
            <a:pPr eaLnBrk="1" hangingPunct="1">
              <a:spcBef>
                <a:spcPct val="0"/>
              </a:spcBef>
            </a:pPr>
            <a:r>
              <a:rPr lang="en-US" dirty="0">
                <a:latin typeface="Calibri" charset="0"/>
              </a:rPr>
              <a:t>	immune function, and </a:t>
            </a:r>
          </a:p>
          <a:p>
            <a:pPr eaLnBrk="1" hangingPunct="1">
              <a:spcBef>
                <a:spcPct val="0"/>
              </a:spcBef>
            </a:pPr>
            <a:r>
              <a:rPr lang="en-US" dirty="0">
                <a:latin typeface="Calibri" charset="0"/>
              </a:rPr>
              <a:t>	response to microorganisms and inflammation. </a:t>
            </a:r>
          </a:p>
          <a:p>
            <a:pPr eaLnBrk="1" hangingPunct="1">
              <a:spcBef>
                <a:spcPct val="0"/>
              </a:spcBef>
            </a:pPr>
            <a:r>
              <a:rPr lang="en-GB" dirty="0">
                <a:latin typeface="Calibri" charset="0"/>
              </a:rPr>
              <a:t>Some of these cells are also involved in tissue and bone remodelling and removal of dead cells.</a:t>
            </a:r>
            <a:endParaRPr lang="en-US" dirty="0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56A8FD3-2E4F-DF4B-95AD-7817426CC1EA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664168-E1A9-C640-9D57-DD26BC7F757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Russian biologist </a:t>
            </a:r>
            <a:r>
              <a:rPr lang="en-US" i="1" dirty="0" smtClean="0">
                <a:ea typeface="+mn-ea"/>
                <a:cs typeface="+mn-cs"/>
              </a:rPr>
              <a:t>Alexander </a:t>
            </a:r>
            <a:r>
              <a:rPr lang="en-US" i="1" dirty="0" err="1" smtClean="0">
                <a:ea typeface="+mn-ea"/>
                <a:cs typeface="+mn-cs"/>
              </a:rPr>
              <a:t>Maximow</a:t>
            </a:r>
            <a:r>
              <a:rPr lang="en-US" i="1" dirty="0" smtClean="0">
                <a:ea typeface="+mn-ea"/>
                <a:cs typeface="+mn-cs"/>
              </a:rPr>
              <a:t>, </a:t>
            </a:r>
            <a:r>
              <a:rPr lang="en-US" dirty="0" smtClean="0">
                <a:ea typeface="+mn-ea"/>
                <a:cs typeface="+mn-cs"/>
              </a:rPr>
              <a:t>while working in St. Petersburg as a military doctor in 1909, postulated that hematopoiesis is organized as a cellular hierarchy derived from a common precursor;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ea typeface="+mn-ea"/>
                <a:cs typeface="+mn-cs"/>
              </a:rPr>
              <a:t>‘ a hematopoietic stem cell (HSC)’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was the first to suggest that there was a hematopoietic stem cell with the morphological appearance of a “lymphocyte” capable of migrating through the blood to </a:t>
            </a:r>
            <a:r>
              <a:rPr lang="en-US" dirty="0" err="1" smtClean="0">
                <a:ea typeface="+mn-ea"/>
                <a:cs typeface="+mn-cs"/>
              </a:rPr>
              <a:t>microecological</a:t>
            </a:r>
            <a:r>
              <a:rPr lang="en-US" dirty="0" smtClean="0">
                <a:ea typeface="+mn-ea"/>
                <a:cs typeface="+mn-cs"/>
              </a:rPr>
              <a:t> niches that would allow them to proliferate and differentiate along lineage specific pathways.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7C4F4C4-C155-AA41-87D7-2A170A8FB19D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Haematopoietic stem cells (HSCs) take the central place in the stem cells,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Because they are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	the first-discovered stem cell,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	the best-understood and,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	at present, the only clinically-applicable population of stem cells. 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D89AEF8-C8F0-814B-8D04-79531A15AB3C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664168-E1A9-C640-9D57-DD26BC7F757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1EFE1D-9801-43EA-A94F-2E3812A7E5A6}" type="slidenum">
              <a:rPr lang="en-US"/>
              <a:pPr/>
              <a:t>11</a:t>
            </a:fld>
            <a:endParaRPr lang="en-US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83A2E4-0BEE-44BA-86FC-1E1E276043C4}" type="slidenum">
              <a:rPr lang="en-US"/>
              <a:pPr/>
              <a:t>12</a:t>
            </a:fld>
            <a:endParaRPr lang="en-US"/>
          </a:p>
        </p:txBody>
      </p:sp>
      <p:sp>
        <p:nvSpPr>
          <p:cNvPr id="2877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99" tIns="45299" rIns="90599" bIns="45299" anchor="b"/>
          <a:lstStyle>
            <a:lvl1pPr algn="l" defTabSz="906463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37931725" indent="-37474525" algn="l" defTabSz="906463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/>
            <a:fld id="{D8ADD1B1-A657-4663-924A-D2CA4ED3D276}" type="slidenum">
              <a:rPr kumimoji="0" lang="tr-TR" sz="1200">
                <a:cs typeface="Arial" charset="0"/>
              </a:rPr>
              <a:pPr algn="r"/>
              <a:t>12</a:t>
            </a:fld>
            <a:endParaRPr kumimoji="0" lang="tr-TR" sz="1200">
              <a:cs typeface="Arial" charset="0"/>
            </a:endParaRPr>
          </a:p>
        </p:txBody>
      </p:sp>
      <p:sp>
        <p:nvSpPr>
          <p:cNvPr id="287747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7748" name="2 Not Yer Tutucusu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 lIns="91180" tIns="45590" rIns="91180" bIns="45590" anchor="ctr"/>
          <a:lstStyle/>
          <a:p>
            <a:r>
              <a:rPr lang="tr-TR"/>
              <a:t>ON THE CLOSER EXAMNATİON OF BONE MARROW REVEAL PROCURCER CELLS OF ERYTROID AND MYELOİD LİNEAGE SUCH AS erytroblast, normoblast,immatur forms granular cels promyelocyt, myelocyt etc</a:t>
            </a:r>
          </a:p>
          <a:p>
            <a:endParaRPr lang="tr-TR"/>
          </a:p>
          <a:p>
            <a:r>
              <a:rPr lang="tr-TR" b="1"/>
              <a:t>Bone marrow is not only important for blood fabrication  also a vital element of the immune  system, as it produces lymphocytes </a:t>
            </a:r>
          </a:p>
          <a:p>
            <a:endParaRPr lang="tr-TR" b="1"/>
          </a:p>
          <a:p>
            <a:r>
              <a:rPr lang="tr-TR"/>
              <a:t>The bone marrow hematopoietic compartment produces approximately 500 billion cells per day that use the bone marrow vasculature as a conduit to the systemic circulation.1</a:t>
            </a:r>
          </a:p>
          <a:p>
            <a:endParaRPr lang="en-US"/>
          </a:p>
        </p:txBody>
      </p:sp>
      <p:sp>
        <p:nvSpPr>
          <p:cNvPr id="287749" name="3 Slayt Numarası Yer Tutucusu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80" tIns="45590" rIns="91180" bIns="45590" anchor="b"/>
          <a:lstStyle>
            <a:lvl1pPr algn="l" defTabSz="911225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37931725" indent="-37474525" algn="l" defTabSz="911225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0" hangingPunct="0"/>
            <a:fld id="{F041DB33-1B4C-439C-AD08-6C4F42A09E3F}" type="slidenum">
              <a:rPr kumimoji="0" lang="en-US" sz="1200">
                <a:cs typeface="Arial" charset="0"/>
              </a:rPr>
              <a:pPr algn="r" eaLnBrk="0" hangingPunct="0"/>
              <a:t>12</a:t>
            </a:fld>
            <a:endParaRPr kumimoji="0" lang="en-US" sz="120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A3AAD4-0B0E-4ED8-8DBC-AF1FF24FE590}" type="slidenum">
              <a:rPr lang="en-US"/>
              <a:pPr/>
              <a:t>14</a:t>
            </a:fld>
            <a:endParaRPr lang="en-US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4800600" cy="3886200"/>
          </a:xfrm>
          <a:noFill/>
        </p:spPr>
        <p:txBody>
          <a:bodyPr/>
          <a:lstStyle/>
          <a:p>
            <a:endParaRPr lang="tr-TR"/>
          </a:p>
          <a:p>
            <a:r>
              <a:rPr lang="en-US" b="1"/>
              <a:t>In 1985, a major advance was made</a:t>
            </a:r>
            <a:r>
              <a:rPr lang="tr-TR" b="1"/>
              <a:t> </a:t>
            </a:r>
            <a:r>
              <a:rPr lang="en-US" b="1"/>
              <a:t>with the discovery of a monoclonal antibody which</a:t>
            </a:r>
            <a:r>
              <a:rPr lang="tr-TR" b="1"/>
              <a:t> </a:t>
            </a:r>
            <a:r>
              <a:rPr lang="en-US" b="1"/>
              <a:t>bound a cell-surface moiety on all hematopoietic progenitors.</a:t>
            </a:r>
            <a:endParaRPr lang="tr-TR" b="1"/>
          </a:p>
          <a:p>
            <a:endParaRPr lang="tr-TR" b="1"/>
          </a:p>
          <a:p>
            <a:endParaRPr lang="tr-TR"/>
          </a:p>
          <a:p>
            <a:r>
              <a:rPr lang="en-US"/>
              <a:t> Subsequently designated as CD34, this</a:t>
            </a:r>
            <a:r>
              <a:rPr lang="tr-TR"/>
              <a:t> </a:t>
            </a:r>
            <a:r>
              <a:rPr lang="en-US"/>
              <a:t>molecule remains the only phenotypic marker that identifies early hematopoietic cells. </a:t>
            </a:r>
            <a:endParaRPr lang="tr-TR"/>
          </a:p>
          <a:p>
            <a:endParaRPr lang="tr-TR"/>
          </a:p>
          <a:p>
            <a:r>
              <a:rPr lang="en-US"/>
              <a:t>Approximately 0.1% of normal peripheral blood mononuclear cells and 1% to 4% of human bone marrow cells</a:t>
            </a:r>
            <a:r>
              <a:rPr lang="tr-TR"/>
              <a:t>   </a:t>
            </a:r>
            <a:r>
              <a:rPr lang="en-US"/>
              <a:t>express the CD34 antigen.</a:t>
            </a:r>
            <a:endParaRPr lang="tr-TR"/>
          </a:p>
          <a:p>
            <a:endParaRPr lang="tr-TR"/>
          </a:p>
          <a:p>
            <a:r>
              <a:rPr lang="en-US"/>
              <a:t> The identification and characterization of CD34+ hematopoietic stem cells</a:t>
            </a:r>
            <a:r>
              <a:rPr lang="tr-TR"/>
              <a:t> </a:t>
            </a:r>
            <a:r>
              <a:rPr lang="en-US"/>
              <a:t>has opened new fields of research, and has become a major interest for both biological and clinical</a:t>
            </a:r>
          </a:p>
          <a:p>
            <a:r>
              <a:rPr lang="en-US"/>
              <a:t>research. </a:t>
            </a:r>
          </a:p>
          <a:p>
            <a:endParaRPr lang="en-US"/>
          </a:p>
          <a:p>
            <a:r>
              <a:rPr lang="en-US"/>
              <a:t>Interestingly, some CD34 monoclonal antibodies (such as Immu-133, see</a:t>
            </a:r>
          </a:p>
          <a:p>
            <a:r>
              <a:rPr lang="en-US"/>
              <a:t>below) can induce homotypic cell adhesion in CD34+ cell lines.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58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The first successful transplant was performed by Dr. Thomas in Cooperstown, N.Y., in the late 1950s.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The transplant involved identical twins, one of whom had leukemia.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Because identical twins share the same genetic make-up, transplants between twins avoid the problems associated with non-twin transplants, such as graft-vs.-host disease. GVHD occurs when the transplanted cells (the graft) attack the patient (the host) as they would a foreign object or infection.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In 1975, Thomas moved his research to Fred Hutchinson Cancer Research Center, where much of the developmental work on bone-marrow and blood stem-cell transplantation has been done. He received the Nobel Prize in physiology or medicine in 1990, along with Dr. Joseph E. Murray, who pioneered kidney transplantation.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He died at 92 years old 5 months ago,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First un sibling transplatation was perfprmed minnosata in 1968</a:t>
            </a:r>
          </a:p>
        </p:txBody>
      </p:sp>
      <p:sp>
        <p:nvSpPr>
          <p:cNvPr id="165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A157040-B9CC-E648-9E8E-49753DF48C99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The clinical use of stem cells holds great promise,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However, the application of most classes of adult stem cells is either currently untested or is in the earliest phases of clinical testing.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The only exception is HSCs, which have been used clinically since 1959 and are used increasingly routinely for transplantations, albeit almost exclusively in a non-pure form. 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The current common clinical application of hematopoietic cell transplantation (HCT) is for patients with malignancies, bone marrow failure states, and immun- odeficiencies. 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63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B41CC8C-8783-FB47-BC08-F782EB3ED332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664168-E1A9-C640-9D57-DD26BC7F757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15EDF7-DC55-41DF-9AEB-57D0D85ED43D}" type="slidenum">
              <a:rPr lang="en-US"/>
              <a:pPr/>
              <a:t>19</a:t>
            </a:fld>
            <a:endParaRPr lang="en-US"/>
          </a:p>
        </p:txBody>
      </p:sp>
      <p:sp>
        <p:nvSpPr>
          <p:cNvPr id="3061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b"/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/>
            <a:fld id="{7664BF33-95BA-4028-8077-FFD339F2928B}" type="slidenum">
              <a:rPr kumimoji="0" lang="en-GB" sz="1200"/>
              <a:pPr algn="r"/>
              <a:t>19</a:t>
            </a:fld>
            <a:endParaRPr kumimoji="0" lang="en-GB" sz="1200"/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664168-E1A9-C640-9D57-DD26BC7F757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15EDF7-DC55-41DF-9AEB-57D0D85ED43D}" type="slidenum">
              <a:rPr lang="en-US"/>
              <a:pPr/>
              <a:t>23</a:t>
            </a:fld>
            <a:endParaRPr lang="en-US"/>
          </a:p>
        </p:txBody>
      </p:sp>
      <p:sp>
        <p:nvSpPr>
          <p:cNvPr id="3061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b"/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/>
            <a:fld id="{7664BF33-95BA-4028-8077-FFD339F2928B}" type="slidenum">
              <a:rPr kumimoji="0" lang="en-GB" sz="1200"/>
              <a:pPr algn="r"/>
              <a:t>23</a:t>
            </a:fld>
            <a:endParaRPr kumimoji="0" lang="en-GB" sz="1200"/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15EDF7-DC55-41DF-9AEB-57D0D85ED43D}" type="slidenum">
              <a:rPr lang="en-US"/>
              <a:pPr/>
              <a:t>24</a:t>
            </a:fld>
            <a:endParaRPr lang="en-US"/>
          </a:p>
        </p:txBody>
      </p:sp>
      <p:sp>
        <p:nvSpPr>
          <p:cNvPr id="3061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b"/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/>
            <a:fld id="{7664BF33-95BA-4028-8077-FFD339F2928B}" type="slidenum">
              <a:rPr kumimoji="0" lang="en-GB" sz="1200"/>
              <a:pPr algn="r"/>
              <a:t>24</a:t>
            </a:fld>
            <a:endParaRPr kumimoji="0" lang="en-GB" sz="1200"/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34ECDE-75A6-4FEE-9160-35678AE79A19}" type="slidenum">
              <a:rPr lang="en-US"/>
              <a:pPr/>
              <a:t>25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2464"/>
            <a:ext cx="5028579" cy="4116049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3F8398-49E8-4696-8B78-E68BA76A2897}" type="slidenum">
              <a:rPr lang="en-US"/>
              <a:pPr/>
              <a:t>26</a:t>
            </a:fld>
            <a:endParaRPr 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50875" y="531813"/>
            <a:ext cx="7786688" cy="584041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6E0A89-A098-480E-AC36-B88160148F29}" type="slidenum">
              <a:rPr lang="en-US"/>
              <a:pPr/>
              <a:t>27</a:t>
            </a:fld>
            <a:endParaRPr 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2464"/>
            <a:ext cx="5028579" cy="4116049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AABC9C-9177-41FB-A89D-7C347FADEF3C}" type="slidenum">
              <a:rPr lang="en-US"/>
              <a:pPr/>
              <a:t>28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8615" tIns="44307" rIns="88615" bIns="44307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2A45B-C55B-4FA4-9638-CE99202FE974}" type="slidenum">
              <a:rPr lang="en-US"/>
              <a:pPr/>
              <a:t>29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8615" tIns="44307" rIns="88615" bIns="44307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A9EDAC-E32D-4CCC-8CBB-FB04773EDD76}" type="slidenum">
              <a:rPr lang="en-US"/>
              <a:pPr/>
              <a:t>31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82625"/>
            <a:ext cx="4554538" cy="34163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25938"/>
            <a:ext cx="5029200" cy="409892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664168-E1A9-C640-9D57-DD26BC7F757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1581150" cy="6858000"/>
            <a:chOff x="134471" y="0"/>
            <a:chExt cx="1581220" cy="6858000"/>
          </a:xfrm>
        </p:grpSpPr>
        <p:pic>
          <p:nvPicPr>
            <p:cNvPr id="5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471" r="83676"/>
            <a:stretch>
              <a:fillRect/>
            </a:stretch>
          </p:blipFill>
          <p:spPr bwMode="auto">
            <a:xfrm>
              <a:off x="134471" y="0"/>
              <a:ext cx="1358153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7546975" y="0"/>
            <a:ext cx="1597025" cy="6858000"/>
            <a:chOff x="7413812" y="0"/>
            <a:chExt cx="1597734" cy="6858000"/>
          </a:xfrm>
        </p:grpSpPr>
        <p:pic>
          <p:nvPicPr>
            <p:cNvPr id="8" name="Picture 10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85126"/>
            <a:stretch>
              <a:fillRect/>
            </a:stretch>
          </p:blipFill>
          <p:spPr bwMode="auto">
            <a:xfrm>
              <a:off x="7651376" y="0"/>
              <a:ext cx="136017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1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413812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12" descr="HR-Col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4841875"/>
            <a:ext cx="6035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tr-TR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A39E415-4D89-0142-83A5-22F5575A1AC8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7394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1373188"/>
            <a:ext cx="9144000" cy="5484812"/>
            <a:chOff x="0" y="1372650"/>
            <a:chExt cx="9144000" cy="5485350"/>
          </a:xfrm>
        </p:grpSpPr>
        <p:pic>
          <p:nvPicPr>
            <p:cNvPr id="5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3334"/>
            <a:stretch>
              <a:fillRect/>
            </a:stretch>
          </p:blipFill>
          <p:spPr bwMode="auto">
            <a:xfrm>
              <a:off x="0" y="1600200"/>
              <a:ext cx="9144000" cy="525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2650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306D2-798C-F74B-9F08-1AE461DB98E5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AD2F4-DBBF-A144-8B83-CC2B728EB8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998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1581150" cy="6858000"/>
            <a:chOff x="134471" y="0"/>
            <a:chExt cx="1581220" cy="6858000"/>
          </a:xfrm>
        </p:grpSpPr>
        <p:pic>
          <p:nvPicPr>
            <p:cNvPr id="6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471" r="83676"/>
            <a:stretch>
              <a:fillRect/>
            </a:stretch>
          </p:blipFill>
          <p:spPr bwMode="auto">
            <a:xfrm>
              <a:off x="134471" y="0"/>
              <a:ext cx="1358153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7546975" y="0"/>
            <a:ext cx="1597025" cy="6858000"/>
            <a:chOff x="7413812" y="0"/>
            <a:chExt cx="1597734" cy="6858000"/>
          </a:xfrm>
        </p:grpSpPr>
        <p:pic>
          <p:nvPicPr>
            <p:cNvPr id="9" name="Picture 10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85126"/>
            <a:stretch>
              <a:fillRect/>
            </a:stretch>
          </p:blipFill>
          <p:spPr bwMode="auto">
            <a:xfrm>
              <a:off x="7651376" y="0"/>
              <a:ext cx="136017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1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413812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2" descr="HR-Col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4841875"/>
            <a:ext cx="6035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tr-TR" noProof="0" smtClean="0"/>
              <a:t>Drag picture to placeholder or click icon to add</a:t>
            </a:r>
            <a:endParaRPr noProof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3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74A9AAE-C55F-4342-AB0F-01B97F17F85D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7629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0" y="0"/>
            <a:ext cx="9144000" cy="1190625"/>
            <a:chOff x="0" y="0"/>
            <a:chExt cx="9144000" cy="1191256"/>
          </a:xfrm>
        </p:grpSpPr>
        <p:pic>
          <p:nvPicPr>
            <p:cNvPr id="5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85555"/>
            <a:stretch>
              <a:fillRect/>
            </a:stretch>
          </p:blipFill>
          <p:spPr bwMode="auto">
            <a:xfrm>
              <a:off x="0" y="0"/>
              <a:ext cx="914400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923365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10"/>
          <p:cNvGrpSpPr>
            <a:grpSpLocks/>
          </p:cNvGrpSpPr>
          <p:nvPr/>
        </p:nvGrpSpPr>
        <p:grpSpPr bwMode="auto">
          <a:xfrm flipV="1">
            <a:off x="0" y="5667375"/>
            <a:ext cx="9144000" cy="1190625"/>
            <a:chOff x="0" y="0"/>
            <a:chExt cx="9144000" cy="1191256"/>
          </a:xfrm>
        </p:grpSpPr>
        <p:pic>
          <p:nvPicPr>
            <p:cNvPr id="8" name="Picture 10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85555"/>
            <a:stretch>
              <a:fillRect/>
            </a:stretch>
          </p:blipFill>
          <p:spPr bwMode="auto">
            <a:xfrm>
              <a:off x="0" y="0"/>
              <a:ext cx="914400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1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923365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12" descr="HR-Col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3259138"/>
            <a:ext cx="6035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DF3D8-BD37-E348-8069-957682EE502F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42DD1-E301-704E-B490-8DA579686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1723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0" y="1373188"/>
            <a:ext cx="9144000" cy="5484812"/>
            <a:chOff x="0" y="1372650"/>
            <a:chExt cx="9144000" cy="5485350"/>
          </a:xfrm>
        </p:grpSpPr>
        <p:pic>
          <p:nvPicPr>
            <p:cNvPr id="6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3334"/>
            <a:stretch>
              <a:fillRect/>
            </a:stretch>
          </p:blipFill>
          <p:spPr bwMode="auto">
            <a:xfrm>
              <a:off x="0" y="1600200"/>
              <a:ext cx="9144000" cy="525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2650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F095-9983-894E-A72A-471DF2E703C1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C52C3-F895-B541-8ABF-0959CD077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230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0" y="1373188"/>
            <a:ext cx="9144000" cy="5484812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3334"/>
            <a:stretch>
              <a:fillRect/>
            </a:stretch>
          </p:blipFill>
          <p:spPr bwMode="auto">
            <a:xfrm>
              <a:off x="0" y="1600200"/>
              <a:ext cx="9144000" cy="525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2650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9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5675" y="2460625"/>
            <a:ext cx="3563938" cy="984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1" name="Picture 10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79463" y="2460625"/>
            <a:ext cx="3563937" cy="984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1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2F2DB-3D49-F04B-BDB2-92D769A819C4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1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557C2-A6B9-2E45-AE83-35B10DF77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856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1373188"/>
            <a:ext cx="9144000" cy="5484812"/>
            <a:chOff x="0" y="1372650"/>
            <a:chExt cx="9144000" cy="5485350"/>
          </a:xfrm>
        </p:grpSpPr>
        <p:pic>
          <p:nvPicPr>
            <p:cNvPr id="4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3334"/>
            <a:stretch>
              <a:fillRect/>
            </a:stretch>
          </p:blipFill>
          <p:spPr bwMode="auto">
            <a:xfrm>
              <a:off x="0" y="1600200"/>
              <a:ext cx="9144000" cy="525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2650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89C95-653F-A847-9A3C-93918CB41D0B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DEE7A-BB13-2446-A6C6-2E6A2F32C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5279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Overlay-Blan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17A0-614E-9A43-8AE0-F3C23D1BD41E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A1E3-63D0-8F44-8B28-696E2299F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1500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6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01" r="46875"/>
            <a:stretch>
              <a:fillRect/>
            </a:stretch>
          </p:blipFill>
          <p:spPr bwMode="auto">
            <a:xfrm>
              <a:off x="4495800" y="0"/>
              <a:ext cx="46482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67200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67CBA-A594-6545-825D-99AAD0EDDD93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fld id="{A77644FE-FF2D-7340-970B-F23BF8D6E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5709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verlay-Blan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09F0F-D82D-7045-9ACB-2F39C98F78F3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33D5D-4600-524D-840F-845B4AE0DC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2165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6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01" r="46875"/>
            <a:stretch>
              <a:fillRect/>
            </a:stretch>
          </p:blipFill>
          <p:spPr bwMode="auto">
            <a:xfrm>
              <a:off x="4495800" y="0"/>
              <a:ext cx="46482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67200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23F82-AE2E-5A42-A1B4-082E307D1AA4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66DE2-D2F8-B744-9F00-E926E7A08A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2266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1373188"/>
            <a:ext cx="9144000" cy="5484812"/>
            <a:chOff x="0" y="1372650"/>
            <a:chExt cx="9144000" cy="5485350"/>
          </a:xfrm>
        </p:grpSpPr>
        <p:pic>
          <p:nvPicPr>
            <p:cNvPr id="5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3334"/>
            <a:stretch>
              <a:fillRect/>
            </a:stretch>
          </p:blipFill>
          <p:spPr bwMode="auto">
            <a:xfrm>
              <a:off x="0" y="1600200"/>
              <a:ext cx="9144000" cy="525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Overlay-Horizont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2650"/>
              <a:ext cx="9144000" cy="26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41F61-C133-834D-9EB3-A0CFA8C24C77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F9D50-7822-FD45-9343-95CF57606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7053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5" name="Picture 7" descr="Overlay-Blank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471" r="16862"/>
            <a:stretch>
              <a:fillRect/>
            </a:stretch>
          </p:blipFill>
          <p:spPr bwMode="auto">
            <a:xfrm>
              <a:off x="0" y="0"/>
              <a:ext cx="74676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Overlay-VerticalBridge.jp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8309" y="0"/>
              <a:ext cx="26789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C1D61-9DAB-694A-9CF7-632A8E9B0D91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C4496-A1FA-A048-BE3D-09C853CA6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18792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71488" y="457200"/>
            <a:ext cx="8139112" cy="835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71488" y="1600200"/>
            <a:ext cx="4030662" cy="4876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54550" y="1600200"/>
            <a:ext cx="4032250" cy="2362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54550" y="4114800"/>
            <a:ext cx="4032250" cy="2362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6553200" y="62674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38019D9-D9D0-476D-9CFF-E7B6C377FA8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>
          <a:xfrm>
            <a:off x="471488" y="6527800"/>
            <a:ext cx="8124825" cy="33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For Financial Professional Use Only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71488" y="457200"/>
            <a:ext cx="8139112" cy="835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71488" y="1600200"/>
            <a:ext cx="4030662" cy="4876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54550" y="1600200"/>
            <a:ext cx="4032250" cy="4876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6553200" y="62674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1DA9760-4CA3-4780-B85C-BDF24DE4B90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71488" y="6527800"/>
            <a:ext cx="8124825" cy="33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For Financial Professional Use Only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92163" y="39688"/>
            <a:ext cx="7570787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92163" y="1762125"/>
            <a:ext cx="7570787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6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587B6E-ED12-3842-8DFA-9ED2330F37FF}" type="datetimeFigureOut">
              <a:rPr lang="en-US"/>
              <a:pPr>
                <a:defRPr/>
              </a:pPr>
              <a:t>12/26/2016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A4343AD-E686-144A-BB16-3BD04C174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147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  <p:sldLayoutId id="2147484205" r:id="rId2"/>
    <p:sldLayoutId id="2147484206" r:id="rId3"/>
    <p:sldLayoutId id="2147484207" r:id="rId4"/>
    <p:sldLayoutId id="2147484208" r:id="rId5"/>
    <p:sldLayoutId id="2147484209" r:id="rId6"/>
    <p:sldLayoutId id="2147484210" r:id="rId7"/>
    <p:sldLayoutId id="2147484211" r:id="rId8"/>
    <p:sldLayoutId id="2147484212" r:id="rId9"/>
    <p:sldLayoutId id="2147484213" r:id="rId10"/>
    <p:sldLayoutId id="2147484214" r:id="rId11"/>
    <p:sldLayoutId id="2147484215" r:id="rId12"/>
    <p:sldLayoutId id="2147484216" r:id="rId13"/>
    <p:sldLayoutId id="2147484217" r:id="rId14"/>
    <p:sldLayoutId id="2147484219" r:id="rId15"/>
  </p:sldLayoutIdLst>
  <p:txStyles>
    <p:titleStyle>
      <a:lvl1pPr algn="ctr" rtl="0" eaLnBrk="0" fontAlgn="base" hangingPunct="0">
        <a:lnSpc>
          <a:spcPts val="60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5pPr>
      <a:lvl6pPr marL="457200" algn="ctr" rtl="0" fontAlgn="base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6pPr>
      <a:lvl7pPr marL="914400" algn="ctr" rtl="0" fontAlgn="base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7pPr>
      <a:lvl8pPr marL="1371600" algn="ctr" rtl="0" fontAlgn="base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8pPr>
      <a:lvl9pPr marL="1828800" algn="ctr" rtl="0" fontAlgn="base">
        <a:lnSpc>
          <a:spcPts val="60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Candara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ts val="2400"/>
        </a:spcBef>
        <a:spcAft>
          <a:spcPct val="0"/>
        </a:spcAft>
        <a:buClr>
          <a:srgbClr val="C1F944"/>
        </a:buClr>
        <a:buFont typeface="Candara" charset="0"/>
        <a:buChar char="•"/>
        <a:defRPr sz="28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Font typeface="Candara" charset="0"/>
        <a:buChar char="•"/>
        <a:defRPr sz="26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1035050" indent="-349250" algn="l" rtl="0" eaLnBrk="0" fontAlgn="base" hangingPunct="0">
        <a:spcBef>
          <a:spcPts val="600"/>
        </a:spcBef>
        <a:spcAft>
          <a:spcPct val="0"/>
        </a:spcAft>
        <a:buClr>
          <a:srgbClr val="C1F944"/>
        </a:buClr>
        <a:buFont typeface="Candara" charset="0"/>
        <a:buChar char="•"/>
        <a:defRPr sz="24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371600" indent="-3365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Font typeface="Candara" charset="0"/>
        <a:buChar char="•"/>
        <a:defRPr sz="2200"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720850" indent="-349250" algn="l" rtl="0" eaLnBrk="0" fontAlgn="base" hangingPunct="0">
        <a:spcBef>
          <a:spcPts val="600"/>
        </a:spcBef>
        <a:spcAft>
          <a:spcPct val="0"/>
        </a:spcAft>
        <a:buClr>
          <a:srgbClr val="C1F944"/>
        </a:buClr>
        <a:buFont typeface="Candara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3.jpeg"/><Relationship Id="rId4" Type="http://schemas.openxmlformats.org/officeDocument/2006/relationships/hyperlink" Target="http://www.sciencephoto.com/image/304516/large/P2340023-Coloured_SEM_of_cells_in_human_bone_marrow-SPL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7.png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6.jpeg"/><Relationship Id="rId4" Type="http://schemas.openxmlformats.org/officeDocument/2006/relationships/image" Target="../media/image42.png"/><Relationship Id="rId9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5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9.jpeg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1441" y="3503445"/>
            <a:ext cx="6668921" cy="14700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err="1" smtClean="0">
                <a:ea typeface="+mj-ea"/>
                <a:cs typeface="+mj-cs"/>
              </a:rPr>
              <a:t>Hematopoetic</a:t>
            </a:r>
            <a:r>
              <a:rPr lang="en-US" sz="5400" dirty="0" smtClean="0">
                <a:ea typeface="+mj-ea"/>
                <a:cs typeface="+mj-cs"/>
              </a:rPr>
              <a:t> </a:t>
            </a:r>
            <a:r>
              <a:rPr lang="tr-TR" sz="5400" dirty="0" smtClean="0">
                <a:ea typeface="+mj-ea"/>
                <a:cs typeface="+mj-cs"/>
              </a:rPr>
              <a:t>Kök Hücre</a:t>
            </a:r>
            <a:br>
              <a:rPr lang="tr-TR" sz="5400" dirty="0" smtClean="0">
                <a:ea typeface="+mj-ea"/>
                <a:cs typeface="+mj-cs"/>
              </a:rPr>
            </a:br>
            <a:r>
              <a:rPr lang="tr-TR" sz="5400" dirty="0" smtClean="0">
                <a:ea typeface="+mj-ea"/>
                <a:cs typeface="+mj-cs"/>
              </a:rPr>
              <a:t>ve Hematopoez</a:t>
            </a:r>
            <a:endParaRPr lang="en-US" sz="5400" dirty="0">
              <a:ea typeface="+mj-ea"/>
              <a:cs typeface="+mj-cs"/>
            </a:endParaRPr>
          </a:p>
        </p:txBody>
      </p:sp>
      <p:sp>
        <p:nvSpPr>
          <p:cNvPr id="16386" name="Subtitle 2"/>
          <p:cNvSpPr>
            <a:spLocks noGrp="1"/>
          </p:cNvSpPr>
          <p:nvPr>
            <p:ph type="subTitle" idx="1"/>
          </p:nvPr>
        </p:nvSpPr>
        <p:spPr>
          <a:xfrm>
            <a:off x="1854200" y="5203825"/>
            <a:ext cx="5446713" cy="852488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000" dirty="0" smtClean="0">
                <a:latin typeface="Candara" charset="0"/>
              </a:rPr>
              <a:t>Dr. Mustafa ÇETİN</a:t>
            </a:r>
          </a:p>
          <a:p>
            <a:pPr eaLnBrk="1" hangingPunct="1"/>
            <a:r>
              <a:rPr lang="tr-TR" sz="2000" dirty="0" smtClean="0">
                <a:latin typeface="Candara" charset="0"/>
              </a:rPr>
              <a:t>2015-2016</a:t>
            </a:r>
            <a:endParaRPr lang="en-US" sz="2000" dirty="0">
              <a:latin typeface="Candara" charset="0"/>
            </a:endParaRPr>
          </a:p>
        </p:txBody>
      </p:sp>
      <p:pic>
        <p:nvPicPr>
          <p:cNvPr id="5" name="Picture Placeholder 6"/>
          <p:cNvPicPr>
            <a:picLocks noChangeAspect="1"/>
          </p:cNvPicPr>
          <p:nvPr/>
        </p:nvPicPr>
        <p:blipFill>
          <a:blip r:embed="rId3"/>
          <a:srcRect l="9091" r="9091"/>
          <a:stretch>
            <a:fillRect/>
          </a:stretch>
        </p:blipFill>
        <p:spPr>
          <a:xfrm>
            <a:off x="3261940" y="569424"/>
            <a:ext cx="2528046" cy="2528046"/>
          </a:xfrm>
          <a:prstGeom prst="ellipse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3612822" cy="1536192"/>
          </a:xfrm>
        </p:spPr>
        <p:txBody>
          <a:bodyPr/>
          <a:lstStyle/>
          <a:p>
            <a:r>
              <a:rPr lang="tr-TR" sz="4000" b="1" dirty="0" smtClean="0"/>
              <a:t>Konunun Başlıkları</a:t>
            </a:r>
            <a:endParaRPr lang="en-US" sz="4000" b="1" dirty="0"/>
          </a:p>
        </p:txBody>
      </p:sp>
      <p:pic>
        <p:nvPicPr>
          <p:cNvPr id="6" name="5 Resim Yer Tutucusu" descr="Adsız.pn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9258" r="19258"/>
          <a:stretch>
            <a:fillRect/>
          </a:stretch>
        </p:blipFill>
        <p:spPr>
          <a:xfrm>
            <a:off x="4873625" y="609600"/>
            <a:ext cx="3813175" cy="5697538"/>
          </a:xfrm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379984" y="2504407"/>
            <a:ext cx="3782942" cy="3222625"/>
          </a:xfrm>
        </p:spPr>
        <p:txBody>
          <a:bodyPr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tr-TR" sz="2400" dirty="0" smtClean="0"/>
              <a:t>1. </a:t>
            </a:r>
            <a:r>
              <a:rPr lang="en-US" sz="2400" dirty="0" err="1" smtClean="0"/>
              <a:t>Hematopoeti</a:t>
            </a:r>
            <a:r>
              <a:rPr lang="tr-TR" sz="2400" dirty="0" smtClean="0"/>
              <a:t>k</a:t>
            </a:r>
            <a:r>
              <a:rPr lang="en-US" sz="2400" dirty="0" smtClean="0"/>
              <a:t> s</a:t>
            </a:r>
            <a:r>
              <a:rPr lang="tr-TR" sz="2400" dirty="0" smtClean="0"/>
              <a:t>i</a:t>
            </a:r>
            <a:r>
              <a:rPr lang="en-US" sz="2400" dirty="0" smtClean="0"/>
              <a:t>stem</a:t>
            </a:r>
            <a:endParaRPr lang="tr-TR" sz="2400" dirty="0" smtClean="0"/>
          </a:p>
          <a:p>
            <a:pPr marL="0" indent="0" algn="l">
              <a:lnSpc>
                <a:spcPct val="130000"/>
              </a:lnSpc>
              <a:buNone/>
            </a:pPr>
            <a:r>
              <a:rPr lang="tr-TR" sz="2400" dirty="0" smtClean="0"/>
              <a:t>2. </a:t>
            </a:r>
            <a:r>
              <a:rPr lang="en-US" sz="2400" dirty="0" err="1" smtClean="0"/>
              <a:t>Hematopoe</a:t>
            </a:r>
            <a:r>
              <a:rPr lang="tr-TR" sz="2400" dirty="0" smtClean="0"/>
              <a:t>z</a:t>
            </a:r>
            <a:r>
              <a:rPr lang="en-US" sz="2400" dirty="0" smtClean="0"/>
              <a:t> </a:t>
            </a:r>
          </a:p>
          <a:p>
            <a:pPr marL="0" indent="0" algn="l">
              <a:lnSpc>
                <a:spcPct val="130000"/>
              </a:lnSpc>
              <a:buNone/>
            </a:pPr>
            <a:r>
              <a:rPr lang="tr-TR" sz="2400" dirty="0" smtClean="0"/>
              <a:t>3. </a:t>
            </a:r>
            <a:r>
              <a:rPr lang="en-US" sz="2400" dirty="0" err="1" smtClean="0"/>
              <a:t>Hematopoeti</a:t>
            </a:r>
            <a:r>
              <a:rPr lang="tr-TR" sz="2400" dirty="0" smtClean="0"/>
              <a:t>k </a:t>
            </a:r>
            <a:r>
              <a:rPr lang="en-US" sz="2400" dirty="0" smtClean="0"/>
              <a:t> </a:t>
            </a:r>
            <a:r>
              <a:rPr lang="tr-TR" sz="2400" dirty="0" smtClean="0"/>
              <a:t>kök hücre</a:t>
            </a:r>
            <a:endParaRPr lang="en-US" sz="2400" dirty="0" smtClean="0"/>
          </a:p>
          <a:p>
            <a:pPr lvl="1">
              <a:lnSpc>
                <a:spcPct val="130000"/>
              </a:lnSpc>
            </a:pPr>
            <a:r>
              <a:rPr lang="tr-TR" sz="2400" dirty="0" err="1" smtClean="0"/>
              <a:t>Karekteristiği</a:t>
            </a:r>
            <a:endParaRPr lang="en-US" sz="2400" dirty="0" smtClean="0"/>
          </a:p>
          <a:p>
            <a:pPr lvl="1">
              <a:lnSpc>
                <a:spcPct val="130000"/>
              </a:lnSpc>
            </a:pPr>
            <a:r>
              <a:rPr lang="tr-TR" sz="2400" dirty="0" smtClean="0"/>
              <a:t>Klinik kullanımı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0994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b="1" dirty="0" err="1" smtClean="0">
                <a:latin typeface="Candara" charset="0"/>
              </a:rPr>
              <a:t>Hematopoeti</a:t>
            </a:r>
            <a:r>
              <a:rPr lang="tr-TR" sz="4000" b="1" dirty="0" smtClean="0">
                <a:latin typeface="Candara" charset="0"/>
              </a:rPr>
              <a:t>k</a:t>
            </a:r>
            <a:r>
              <a:rPr lang="en-GB" sz="4000" b="1" dirty="0" smtClean="0">
                <a:latin typeface="Candara" charset="0"/>
              </a:rPr>
              <a:t> S</a:t>
            </a:r>
            <a:r>
              <a:rPr lang="tr-TR" sz="4000" b="1" dirty="0" smtClean="0">
                <a:latin typeface="Candara" charset="0"/>
              </a:rPr>
              <a:t>i</a:t>
            </a:r>
            <a:r>
              <a:rPr lang="en-GB" sz="4000" b="1" dirty="0" smtClean="0">
                <a:latin typeface="Candara" charset="0"/>
              </a:rPr>
              <a:t>stem</a:t>
            </a:r>
            <a:endParaRPr lang="en-US" sz="4000" b="1" dirty="0">
              <a:latin typeface="Candar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168443" y="2420186"/>
            <a:ext cx="4223083" cy="3222625"/>
          </a:xfrm>
        </p:spPr>
        <p:txBody>
          <a:bodyPr rtlCol="0">
            <a:noAutofit/>
          </a:bodyPr>
          <a:lstStyle/>
          <a:p>
            <a:pPr marL="0" indent="0" algn="l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en-US" sz="2000" b="1" dirty="0" err="1" smtClean="0">
                <a:ea typeface="+mn-ea"/>
                <a:cs typeface="+mn-cs"/>
              </a:rPr>
              <a:t>Hemato</a:t>
            </a:r>
            <a:r>
              <a:rPr lang="en-US" sz="2000" b="1" dirty="0" smtClean="0">
                <a:ea typeface="+mn-ea"/>
                <a:cs typeface="+mn-cs"/>
              </a:rPr>
              <a:t>……= </a:t>
            </a:r>
            <a:r>
              <a:rPr lang="tr-TR" sz="2000" b="1" dirty="0" smtClean="0">
                <a:ea typeface="+mn-ea"/>
                <a:cs typeface="+mn-cs"/>
              </a:rPr>
              <a:t>Kan</a:t>
            </a:r>
            <a:endParaRPr lang="en-US" sz="2000" b="1" dirty="0" smtClean="0">
              <a:ea typeface="+mn-ea"/>
              <a:cs typeface="+mn-cs"/>
            </a:endParaRPr>
          </a:p>
          <a:p>
            <a:pPr marL="0" indent="0" algn="l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en-US" sz="2000" dirty="0" smtClean="0">
                <a:ea typeface="+mn-ea"/>
                <a:cs typeface="+mn-cs"/>
              </a:rPr>
              <a:t>……….</a:t>
            </a:r>
            <a:r>
              <a:rPr lang="en-US" sz="2000" b="1" dirty="0" err="1" smtClean="0">
                <a:ea typeface="+mn-ea"/>
                <a:cs typeface="+mn-cs"/>
              </a:rPr>
              <a:t>poisesis</a:t>
            </a:r>
            <a:r>
              <a:rPr lang="en-US" sz="2000" b="1" dirty="0" smtClean="0">
                <a:ea typeface="+mn-ea"/>
                <a:cs typeface="+mn-cs"/>
              </a:rPr>
              <a:t>/</a:t>
            </a:r>
            <a:r>
              <a:rPr lang="en-US" sz="2000" b="1" dirty="0" err="1" smtClean="0">
                <a:ea typeface="+mn-ea"/>
                <a:cs typeface="+mn-cs"/>
              </a:rPr>
              <a:t>poietic</a:t>
            </a:r>
            <a:r>
              <a:rPr lang="en-US" sz="2000" b="1" dirty="0" smtClean="0">
                <a:ea typeface="+mn-ea"/>
                <a:cs typeface="+mn-cs"/>
              </a:rPr>
              <a:t>= </a:t>
            </a:r>
            <a:r>
              <a:rPr lang="tr-TR" sz="2000" b="1" dirty="0" smtClean="0">
                <a:ea typeface="+mn-ea"/>
                <a:cs typeface="+mn-cs"/>
              </a:rPr>
              <a:t>üretim</a:t>
            </a:r>
            <a:endParaRPr lang="en-US" sz="2000" b="1" dirty="0" smtClean="0">
              <a:ea typeface="+mn-ea"/>
              <a:cs typeface="+mn-cs"/>
            </a:endParaRPr>
          </a:p>
          <a:p>
            <a:pPr marL="0" indent="0" algn="l" eaLnBrk="1" fontAlgn="auto" hangingPunct="1">
              <a:lnSpc>
                <a:spcPct val="14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tr-TR" sz="2000" dirty="0" smtClean="0"/>
              <a:t>Sitemi oluşturan çok sayıda (10’dan fazla) olgun kan hücresinin </a:t>
            </a:r>
            <a:r>
              <a:rPr lang="tr-TR" sz="2000" dirty="0"/>
              <a:t>Özgün </a:t>
            </a:r>
            <a:r>
              <a:rPr lang="tr-TR" sz="2000" dirty="0" smtClean="0"/>
              <a:t>fonksiyonu;</a:t>
            </a:r>
          </a:p>
          <a:p>
            <a:pPr marL="0" indent="0" algn="l" eaLnBrk="1" fontAlgn="auto" hangingPunct="1">
              <a:lnSpc>
                <a:spcPct val="14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tr-TR" sz="2000" dirty="0" smtClean="0"/>
              <a:t>1- Dokulara oksijen taşınması</a:t>
            </a:r>
          </a:p>
          <a:p>
            <a:pPr marL="0" indent="0" algn="l" eaLnBrk="1" fontAlgn="auto" hangingPunct="1">
              <a:lnSpc>
                <a:spcPct val="14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tr-TR" sz="2000" dirty="0" smtClean="0"/>
              <a:t>2- </a:t>
            </a:r>
            <a:r>
              <a:rPr lang="tr-TR" sz="2000" dirty="0" err="1" smtClean="0"/>
              <a:t>İmmün</a:t>
            </a:r>
            <a:r>
              <a:rPr lang="tr-TR" sz="2000" dirty="0" smtClean="0"/>
              <a:t> sistemin işlemesi</a:t>
            </a:r>
          </a:p>
          <a:p>
            <a:pPr marL="0" indent="0" algn="l" eaLnBrk="1" fontAlgn="auto" hangingPunct="1">
              <a:lnSpc>
                <a:spcPct val="14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tr-TR" sz="2000" dirty="0" smtClean="0"/>
              <a:t>3- Kanamanın kontrolü  gibi temel    mekanizmaları kontrol eder.</a:t>
            </a:r>
          </a:p>
          <a:p>
            <a:pPr marL="0" indent="0" algn="l" eaLnBrk="1" fontAlgn="auto" hangingPunct="1">
              <a:lnSpc>
                <a:spcPct val="16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endParaRPr lang="en-GB" sz="2000" dirty="0"/>
          </a:p>
          <a:p>
            <a:pPr marL="0" indent="0" algn="l" eaLnBrk="1" fontAlgn="auto" hangingPunct="1">
              <a:lnSpc>
                <a:spcPct val="16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endParaRPr lang="en-US" sz="2000" dirty="0">
              <a:ea typeface="+mn-ea"/>
              <a:cs typeface="+mn-cs"/>
            </a:endParaRPr>
          </a:p>
        </p:txBody>
      </p:sp>
      <p:sp>
        <p:nvSpPr>
          <p:cNvPr id="18435" name="Content Placeholder 3"/>
          <p:cNvSpPr>
            <a:spLocks/>
          </p:cNvSpPr>
          <p:nvPr/>
        </p:nvSpPr>
        <p:spPr bwMode="auto">
          <a:xfrm>
            <a:off x="7172325" y="-69850"/>
            <a:ext cx="2062163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" name="8 Resim Yer Tutucusu" descr="Adsız.pn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8491" r="1849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379983" y="1479884"/>
            <a:ext cx="3879195" cy="4443664"/>
          </a:xfrm>
        </p:spPr>
        <p:txBody>
          <a:bodyPr rtlCol="0">
            <a:noAutofit/>
          </a:bodyPr>
          <a:lstStyle/>
          <a:p>
            <a:pPr algn="l" eaLnBrk="1" fontAlgn="auto" hangingPunct="1">
              <a:lnSpc>
                <a:spcPct val="170000"/>
              </a:lnSpc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tr-TR" sz="2000" dirty="0" smtClean="0">
                <a:latin typeface="Calibri" pitchFamily="34" charset="0"/>
              </a:rPr>
              <a:t>Kan hücrelerinin çoğunun yaşam süresi oldukça kısadır ve sürekli üretim takviye edilmelidir.</a:t>
            </a:r>
          </a:p>
          <a:p>
            <a:pPr algn="l" eaLnBrk="1" fontAlgn="auto" hangingPunct="1">
              <a:lnSpc>
                <a:spcPct val="170000"/>
              </a:lnSpc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tr-TR" sz="2000" b="1" dirty="0" smtClean="0">
                <a:latin typeface="Calibri" pitchFamily="34" charset="0"/>
              </a:rPr>
              <a:t>Ortalama bir insan günde yüzlerce milyar yeni hematopoetik  hücreye gereksinim duyar.</a:t>
            </a:r>
          </a:p>
          <a:p>
            <a:pPr algn="l" eaLnBrk="1" fontAlgn="auto" hangingPunct="1">
              <a:lnSpc>
                <a:spcPct val="170000"/>
              </a:lnSpc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tr-TR" sz="2000" dirty="0" smtClean="0">
                <a:latin typeface="Calibri" pitchFamily="34" charset="0"/>
              </a:rPr>
              <a:t>Hematopoez hayli sofistike bir üretim sonucu hemapoetik homeostasis’i kontrol eder.</a:t>
            </a:r>
            <a:endParaRPr lang="en-US" sz="2000" dirty="0" smtClean="0">
              <a:latin typeface="Calibri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85450"/>
            <a:ext cx="4668168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Candara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sz="4000" b="1" dirty="0" err="1" smtClean="0">
                <a:latin typeface="Candara" charset="0"/>
              </a:rPr>
              <a:t>Hematopoeti</a:t>
            </a:r>
            <a:r>
              <a:rPr lang="tr-TR" sz="4000" b="1" dirty="0" smtClean="0">
                <a:latin typeface="Candara" charset="0"/>
              </a:rPr>
              <a:t>k</a:t>
            </a:r>
          </a:p>
          <a:p>
            <a:pPr eaLnBrk="1" hangingPunct="1">
              <a:lnSpc>
                <a:spcPct val="100000"/>
              </a:lnSpc>
            </a:pPr>
            <a:r>
              <a:rPr lang="en-GB" sz="4000" b="1" dirty="0" smtClean="0">
                <a:latin typeface="Candara" charset="0"/>
              </a:rPr>
              <a:t> S</a:t>
            </a:r>
            <a:r>
              <a:rPr lang="tr-TR" sz="4000" b="1" dirty="0" smtClean="0">
                <a:latin typeface="Candara" charset="0"/>
              </a:rPr>
              <a:t>i</a:t>
            </a:r>
            <a:r>
              <a:rPr lang="en-GB" sz="4000" b="1" dirty="0" smtClean="0">
                <a:latin typeface="Candara" charset="0"/>
              </a:rPr>
              <a:t>stem</a:t>
            </a:r>
            <a:endParaRPr lang="en-US" sz="4000" b="1" dirty="0">
              <a:latin typeface="Candara" charset="0"/>
            </a:endParaRPr>
          </a:p>
        </p:txBody>
      </p:sp>
      <p:pic>
        <p:nvPicPr>
          <p:cNvPr id="19" name="18 Resim Yer Tutucusu" descr="Adsız.pn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9134" r="19134"/>
          <a:stretch>
            <a:fillRect/>
          </a:stretch>
        </p:blipFill>
        <p:spPr>
          <a:xfrm>
            <a:off x="4873625" y="1212599"/>
            <a:ext cx="3813175" cy="5440864"/>
          </a:xfrm>
        </p:spPr>
      </p:pic>
      <p:pic>
        <p:nvPicPr>
          <p:cNvPr id="2355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579" y="185450"/>
            <a:ext cx="3729874" cy="23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4400" dirty="0" smtClean="0">
                <a:latin typeface="Candara" charset="0"/>
              </a:rPr>
              <a:t>Dolaşan kan hücreleri</a:t>
            </a:r>
            <a:endParaRPr lang="en-US" sz="4400" dirty="0">
              <a:latin typeface="Candara" charset="0"/>
            </a:endParaRPr>
          </a:p>
        </p:txBody>
      </p:sp>
      <p:pic>
        <p:nvPicPr>
          <p:cNvPr id="22530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865" b="6865"/>
          <a:stretch>
            <a:fillRect/>
          </a:stretch>
        </p:blipFill>
        <p:spPr>
          <a:xfrm>
            <a:off x="792163" y="2062914"/>
            <a:ext cx="7570787" cy="4289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379413" y="1103313"/>
            <a:ext cx="3614737" cy="4975225"/>
          </a:xfrm>
          <a:extLst/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endParaRPr lang="tr-TR" sz="2800" i="1" dirty="0" smtClean="0"/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en-US" sz="2800" i="1" dirty="0" smtClean="0"/>
              <a:t>Alexander </a:t>
            </a:r>
            <a:r>
              <a:rPr lang="en-US" sz="2800" i="1" dirty="0" err="1" smtClean="0"/>
              <a:t>Maximow</a:t>
            </a:r>
            <a:r>
              <a:rPr lang="en-US" sz="2800" i="1" dirty="0" smtClean="0"/>
              <a:t> </a:t>
            </a:r>
            <a:endParaRPr lang="tr-TR" sz="2800" i="1" dirty="0" smtClean="0"/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sz="2800" i="1" dirty="0" err="1" smtClean="0"/>
              <a:t>Hematopoezi</a:t>
            </a:r>
            <a:r>
              <a:rPr lang="tr-TR" sz="2800" i="1" dirty="0" smtClean="0"/>
              <a:t>  hücresel bir hiyerarşi sonucu ortak öncül (</a:t>
            </a:r>
            <a:r>
              <a:rPr lang="tr-TR" sz="2800" i="1" dirty="0" err="1" smtClean="0"/>
              <a:t>prokürsor</a:t>
            </a:r>
            <a:r>
              <a:rPr lang="tr-TR" sz="2800" i="1" dirty="0" smtClean="0"/>
              <a:t>) hücreden yani 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sz="2800" b="1" i="1" dirty="0" smtClean="0"/>
              <a:t>‘’Hematopoetik Kök </a:t>
            </a:r>
            <a:r>
              <a:rPr lang="tr-TR" sz="2800" b="1" i="1" dirty="0" err="1" smtClean="0"/>
              <a:t>Hücre’’</a:t>
            </a:r>
            <a:r>
              <a:rPr lang="tr-TR" sz="2800" i="1" dirty="0" err="1" smtClean="0"/>
              <a:t>den</a:t>
            </a:r>
            <a:r>
              <a:rPr lang="tr-TR" sz="2800" b="1" i="1" dirty="0" smtClean="0"/>
              <a:t>  </a:t>
            </a:r>
            <a:r>
              <a:rPr lang="tr-TR" sz="2800" i="1" dirty="0" smtClean="0"/>
              <a:t>oluştuğunu iddia etti.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(1909) 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625" y="260684"/>
            <a:ext cx="3965575" cy="56672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ikdörtgen 1"/>
          <p:cNvSpPr/>
          <p:nvPr/>
        </p:nvSpPr>
        <p:spPr>
          <a:xfrm>
            <a:off x="4879224" y="5811291"/>
            <a:ext cx="3807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latin typeface="Candara "/>
              </a:rPr>
              <a:t>Maximow</a:t>
            </a:r>
            <a:r>
              <a:rPr lang="tr-TR" dirty="0">
                <a:latin typeface="Candara "/>
              </a:rPr>
              <a:t> bu hücrelerin kemik iliğinde olgunlaşma süreci ardından dolaşıma katıldığını iddia etmiştir.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ontent Placeholder 2"/>
          <p:cNvSpPr>
            <a:spLocks noGrp="1"/>
          </p:cNvSpPr>
          <p:nvPr>
            <p:ph type="subTitle" idx="1"/>
          </p:nvPr>
        </p:nvSpPr>
        <p:spPr>
          <a:xfrm>
            <a:off x="1986547" y="5114600"/>
            <a:ext cx="5446713" cy="851647"/>
          </a:xfrm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tr-TR" sz="2400" dirty="0" smtClean="0">
                <a:latin typeface="Candara" charset="0"/>
              </a:rPr>
              <a:t>Kendi kendini yenileyebilen, Tüm kan dokusunu farklılaşarak oluşturabilen hücrelerdir.</a:t>
            </a:r>
            <a:r>
              <a:rPr lang="en-US" sz="2400" dirty="0" smtClean="0">
                <a:latin typeface="Candara" charset="0"/>
              </a:rPr>
              <a:t>. </a:t>
            </a:r>
            <a:endParaRPr lang="en-US" sz="2400" dirty="0">
              <a:latin typeface="Candara" charset="0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sz="2400" dirty="0">
              <a:latin typeface="Candara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9091" r="9091"/>
          <a:stretch>
            <a:fillRect/>
          </a:stretch>
        </p:blipFill>
        <p:spPr>
          <a:xfrm>
            <a:off x="2935705" y="541421"/>
            <a:ext cx="3429000" cy="3496768"/>
          </a:xfrm>
        </p:spPr>
      </p:pic>
      <p:sp>
        <p:nvSpPr>
          <p:cNvPr id="2" name="Dikdörtgen 1"/>
          <p:cNvSpPr/>
          <p:nvPr/>
        </p:nvSpPr>
        <p:spPr>
          <a:xfrm>
            <a:off x="2388817" y="4038189"/>
            <a:ext cx="4551246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tr-TR" sz="2800" b="1" dirty="0"/>
              <a:t>Hematopoetik  Kök Hücreler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1000" y="431667"/>
            <a:ext cx="3612822" cy="1536192"/>
          </a:xfrm>
        </p:spPr>
        <p:txBody>
          <a:bodyPr/>
          <a:lstStyle/>
          <a:p>
            <a:r>
              <a:rPr lang="tr-TR" dirty="0">
                <a:ea typeface="+mn-ea"/>
                <a:cs typeface="+mn-cs"/>
              </a:rPr>
              <a:t>Hematopoetik  kök hücreler</a:t>
            </a:r>
            <a:r>
              <a:rPr lang="tr-TR" dirty="0" smtClean="0">
                <a:ea typeface="+mn-ea"/>
                <a:cs typeface="+mn-cs"/>
              </a:rPr>
              <a:t>;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 rtlCol="0">
            <a:noAutofit/>
          </a:bodyPr>
          <a:lstStyle/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sz="2400" dirty="0" smtClean="0">
                <a:ea typeface="+mn-ea"/>
                <a:cs typeface="+mn-cs"/>
              </a:rPr>
              <a:t>İlk keşfedilen ,</a:t>
            </a:r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sz="2400" dirty="0" smtClean="0">
                <a:ea typeface="+mn-ea"/>
                <a:cs typeface="+mn-cs"/>
              </a:rPr>
              <a:t>En iyi tanımlanan,</a:t>
            </a:r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sz="2400" dirty="0" smtClean="0">
                <a:ea typeface="+mn-ea"/>
                <a:cs typeface="+mn-cs"/>
              </a:rPr>
              <a:t>Ve klinikte yıllardan beri başarı ile uygulana eşsiz hücrelerdir.</a:t>
            </a:r>
          </a:p>
        </p:txBody>
      </p:sp>
      <p:pic>
        <p:nvPicPr>
          <p:cNvPr id="4096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517" y="589546"/>
            <a:ext cx="3152271" cy="2823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400" y="3561345"/>
            <a:ext cx="3136387" cy="2827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99903" y="304800"/>
            <a:ext cx="7793038" cy="6096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AU" sz="2800" b="1" dirty="0">
                <a:solidFill>
                  <a:schemeClr val="tx1"/>
                </a:solidFill>
              </a:rPr>
              <a:t>H</a:t>
            </a:r>
            <a:r>
              <a:rPr lang="tr-TR" sz="2800" b="1" dirty="0" err="1">
                <a:solidFill>
                  <a:schemeClr val="tx1"/>
                </a:solidFill>
              </a:rPr>
              <a:t>emopoetik</a:t>
            </a:r>
            <a:r>
              <a:rPr lang="tr-TR" sz="2800" b="1" dirty="0">
                <a:solidFill>
                  <a:schemeClr val="tx1"/>
                </a:solidFill>
              </a:rPr>
              <a:t> Kök Hücre</a:t>
            </a:r>
            <a:br>
              <a:rPr lang="tr-TR" sz="2800" b="1" dirty="0">
                <a:solidFill>
                  <a:schemeClr val="tx1"/>
                </a:solidFill>
              </a:rPr>
            </a:br>
            <a:r>
              <a:rPr lang="tr-TR" sz="2800" dirty="0" smtClean="0"/>
              <a:t>Multipotent Hematopoetik kök hücreler;</a:t>
            </a:r>
            <a:endParaRPr lang="tr-TR" sz="2800" dirty="0"/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36895" y="1930062"/>
            <a:ext cx="2465120" cy="39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1625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332872" y="1930062"/>
            <a:ext cx="6320592" cy="4419600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tr-TR" sz="2000" dirty="0" smtClean="0"/>
              <a:t>1. </a:t>
            </a:r>
            <a:r>
              <a:rPr lang="en-AU" sz="2000" dirty="0" err="1" smtClean="0"/>
              <a:t>Bölünerek</a:t>
            </a:r>
            <a:r>
              <a:rPr lang="en-AU" sz="2000" dirty="0" smtClean="0"/>
              <a:t> </a:t>
            </a:r>
            <a:r>
              <a:rPr lang="en-AU" sz="2000" dirty="0" err="1"/>
              <a:t>kendini</a:t>
            </a:r>
            <a:r>
              <a:rPr lang="en-AU" sz="2000" dirty="0"/>
              <a:t> </a:t>
            </a:r>
            <a:r>
              <a:rPr lang="en-AU" sz="2000" dirty="0" err="1"/>
              <a:t>yeniden</a:t>
            </a:r>
            <a:r>
              <a:rPr lang="en-AU" sz="2000" dirty="0"/>
              <a:t> </a:t>
            </a:r>
            <a:r>
              <a:rPr lang="en-AU" sz="2000" dirty="0" err="1"/>
              <a:t>üretme</a:t>
            </a:r>
            <a:r>
              <a:rPr lang="en-AU" sz="2000" dirty="0"/>
              <a:t> </a:t>
            </a:r>
            <a:r>
              <a:rPr lang="en-AU" sz="2000" dirty="0" err="1"/>
              <a:t>özelliği</a:t>
            </a:r>
            <a:r>
              <a:rPr lang="en-AU" sz="2000" dirty="0"/>
              <a:t> </a:t>
            </a:r>
            <a:r>
              <a:rPr lang="tr-TR" sz="2000" dirty="0" smtClean="0"/>
              <a:t>                                       </a:t>
            </a:r>
            <a:r>
              <a:rPr lang="en-AU" sz="2000" dirty="0" smtClean="0">
                <a:solidFill>
                  <a:srgbClr val="FF0000"/>
                </a:solidFill>
              </a:rPr>
              <a:t>(Mitotik</a:t>
            </a:r>
            <a:r>
              <a:rPr lang="en-AU" sz="1600" b="1" dirty="0" smtClean="0">
                <a:solidFill>
                  <a:srgbClr val="FF0000"/>
                </a:solidFill>
              </a:rPr>
              <a:t> </a:t>
            </a:r>
            <a:r>
              <a:rPr lang="en-AU" sz="2000" dirty="0" smtClean="0">
                <a:solidFill>
                  <a:srgbClr val="FF0000"/>
                </a:solidFill>
              </a:rPr>
              <a:t>Self-renewal)</a:t>
            </a:r>
            <a:endParaRPr lang="en-AU" sz="2000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2000" dirty="0" smtClean="0"/>
              <a:t>2. </a:t>
            </a:r>
            <a:r>
              <a:rPr lang="en-AU" sz="2000" dirty="0" err="1" smtClean="0"/>
              <a:t>Farklılaşarak</a:t>
            </a:r>
            <a:r>
              <a:rPr lang="en-AU" sz="2000" dirty="0" smtClean="0"/>
              <a:t> </a:t>
            </a:r>
            <a:r>
              <a:rPr lang="en-AU" sz="2000" dirty="0" err="1"/>
              <a:t>olgun</a:t>
            </a:r>
            <a:r>
              <a:rPr lang="en-AU" sz="2000" dirty="0"/>
              <a:t> </a:t>
            </a:r>
            <a:r>
              <a:rPr lang="en-AU" sz="2000" dirty="0" err="1"/>
              <a:t>kan</a:t>
            </a:r>
            <a:r>
              <a:rPr lang="en-AU" sz="2000" dirty="0"/>
              <a:t> </a:t>
            </a:r>
            <a:r>
              <a:rPr lang="en-AU" sz="2000" dirty="0" err="1"/>
              <a:t>hücrelerine</a:t>
            </a:r>
            <a:r>
              <a:rPr lang="en-AU" sz="2000" dirty="0"/>
              <a:t> </a:t>
            </a:r>
            <a:r>
              <a:rPr lang="en-AU" sz="2000" dirty="0" err="1"/>
              <a:t>dönüşebilme</a:t>
            </a:r>
            <a:r>
              <a:rPr lang="en-AU" sz="2000" dirty="0"/>
              <a:t> </a:t>
            </a:r>
            <a:r>
              <a:rPr lang="en-AU" sz="2000" dirty="0" err="1"/>
              <a:t>özelliği</a:t>
            </a:r>
            <a:r>
              <a:rPr lang="tr-TR" sz="2000" dirty="0"/>
              <a:t> </a:t>
            </a:r>
            <a:r>
              <a:rPr lang="tr-TR" sz="2000" dirty="0">
                <a:solidFill>
                  <a:srgbClr val="FF0000"/>
                </a:solidFill>
              </a:rPr>
              <a:t>(</a:t>
            </a:r>
            <a:r>
              <a:rPr lang="tr-TR" sz="2000" dirty="0" err="1">
                <a:solidFill>
                  <a:srgbClr val="FF0000"/>
                </a:solidFill>
              </a:rPr>
              <a:t>Differansiasyon</a:t>
            </a:r>
            <a:r>
              <a:rPr lang="tr-TR" sz="2000" dirty="0">
                <a:solidFill>
                  <a:srgbClr val="FF0000"/>
                </a:solidFill>
              </a:rPr>
              <a:t>)</a:t>
            </a:r>
            <a:endParaRPr lang="en-AU" sz="2000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2000" dirty="0" smtClean="0"/>
              <a:t>3. </a:t>
            </a:r>
            <a:r>
              <a:rPr lang="en-AU" sz="2000" dirty="0" err="1" smtClean="0"/>
              <a:t>Farklıla</a:t>
            </a:r>
            <a:r>
              <a:rPr lang="tr-TR" sz="2000" dirty="0"/>
              <a:t>ş</a:t>
            </a:r>
            <a:r>
              <a:rPr lang="en-AU" sz="2000" dirty="0" err="1"/>
              <a:t>maya</a:t>
            </a:r>
            <a:r>
              <a:rPr lang="en-AU" sz="2000" dirty="0"/>
              <a:t> </a:t>
            </a:r>
            <a:r>
              <a:rPr lang="en-AU" sz="2000" dirty="0" err="1"/>
              <a:t>başlayan</a:t>
            </a:r>
            <a:r>
              <a:rPr lang="en-AU" sz="2000" dirty="0"/>
              <a:t> </a:t>
            </a:r>
            <a:r>
              <a:rPr lang="en-AU" sz="2000" dirty="0" err="1"/>
              <a:t>hücre</a:t>
            </a:r>
            <a:r>
              <a:rPr lang="en-AU" sz="2000" dirty="0"/>
              <a:t> </a:t>
            </a:r>
            <a:r>
              <a:rPr lang="en-AU" sz="2000" dirty="0" err="1"/>
              <a:t>yönlenmiş</a:t>
            </a:r>
            <a:r>
              <a:rPr lang="en-AU" sz="2000" dirty="0"/>
              <a:t> </a:t>
            </a:r>
            <a:r>
              <a:rPr lang="tr-TR" sz="2000" dirty="0" smtClean="0"/>
              <a:t>fonksiyonel </a:t>
            </a:r>
            <a:r>
              <a:rPr lang="en-AU" sz="2000" dirty="0" err="1" smtClean="0"/>
              <a:t>hücreye</a:t>
            </a:r>
            <a:r>
              <a:rPr lang="tr-TR" sz="2000" dirty="0" smtClean="0"/>
              <a:t> </a:t>
            </a:r>
            <a:r>
              <a:rPr lang="en-AU" sz="2000" dirty="0" err="1" smtClean="0"/>
              <a:t>dönüşür</a:t>
            </a:r>
            <a:r>
              <a:rPr lang="tr-TR" sz="2000" dirty="0" smtClean="0"/>
              <a:t> </a:t>
            </a:r>
            <a:r>
              <a:rPr lang="en-AU" sz="2000" dirty="0" smtClean="0"/>
              <a:t> </a:t>
            </a:r>
            <a:r>
              <a:rPr lang="en-AU" sz="2000" dirty="0" smtClean="0">
                <a:solidFill>
                  <a:srgbClr val="FF0000"/>
                </a:solidFill>
              </a:rPr>
              <a:t>(</a:t>
            </a:r>
            <a:r>
              <a:rPr lang="tr-TR" sz="2000" dirty="0" smtClean="0">
                <a:solidFill>
                  <a:srgbClr val="FF0000"/>
                </a:solidFill>
              </a:rPr>
              <a:t>Eritrosit-Lökosit-Trombosit</a:t>
            </a:r>
            <a:r>
              <a:rPr lang="en-AU" sz="2000" dirty="0" smtClean="0">
                <a:solidFill>
                  <a:srgbClr val="FF0000"/>
                </a:solidFill>
              </a:rPr>
              <a:t>)</a:t>
            </a:r>
            <a:endParaRPr lang="tr-TR" sz="20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2000" dirty="0" smtClean="0"/>
              <a:t>4. Böylece kan  dokusu idamesi yaşam boyu garanti  altına alınır. </a:t>
            </a:r>
            <a:r>
              <a:rPr lang="tr-TR" sz="2000" dirty="0" smtClean="0">
                <a:solidFill>
                  <a:srgbClr val="FF0000"/>
                </a:solidFill>
              </a:rPr>
              <a:t>(HEMOSTASİS) </a:t>
            </a:r>
          </a:p>
          <a:p>
            <a:pPr marL="0" indent="0">
              <a:lnSpc>
                <a:spcPct val="120000"/>
              </a:lnSpc>
              <a:buNone/>
            </a:pPr>
            <a:endParaRPr lang="en-AU" sz="2000" dirty="0">
              <a:solidFill>
                <a:schemeClr val="hlink"/>
              </a:solidFill>
            </a:endParaRPr>
          </a:p>
        </p:txBody>
      </p:sp>
      <p:sp>
        <p:nvSpPr>
          <p:cNvPr id="28" name="27 Dikdörtgen"/>
          <p:cNvSpPr/>
          <p:nvPr/>
        </p:nvSpPr>
        <p:spPr>
          <a:xfrm>
            <a:off x="6653464" y="2242918"/>
            <a:ext cx="9718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 smtClean="0">
                <a:solidFill>
                  <a:srgbClr val="000000"/>
                </a:solidFill>
                <a:latin typeface="Arial" charset="0"/>
              </a:rPr>
              <a:t>CD34 +</a:t>
            </a:r>
            <a:endParaRPr lang="tr-TR" sz="1400" b="1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33572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483" y="1631276"/>
            <a:ext cx="8205543" cy="4503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1805154"/>
            <a:ext cx="7738226" cy="4143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tr-TR" sz="2800" b="1" dirty="0" smtClean="0"/>
              <a:t>Hematopoetik  kök hücrelerin yönettiği</a:t>
            </a:r>
            <a:r>
              <a:rPr lang="tr-TR" sz="2800" dirty="0" smtClean="0"/>
              <a:t>  </a:t>
            </a:r>
            <a:r>
              <a:rPr lang="tr-TR" sz="2800" b="1" dirty="0" smtClean="0"/>
              <a:t>Hematopoez </a:t>
            </a:r>
            <a:r>
              <a:rPr lang="tr-TR" sz="2800" dirty="0" smtClean="0"/>
              <a:t>; </a:t>
            </a:r>
            <a:r>
              <a:rPr lang="tr-TR" sz="2800" b="1" dirty="0" smtClean="0"/>
              <a:t>dinamik bir süreçtir</a:t>
            </a:r>
            <a:endParaRPr lang="tr-T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015" y="6135058"/>
            <a:ext cx="8386012" cy="71091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tr-TR" sz="2000" b="1" dirty="0" smtClean="0"/>
              <a:t>Multipotent   hematopoetik kök hücreler  yaşamın devamı için kan dokusunu tüm </a:t>
            </a:r>
            <a:r>
              <a:rPr lang="tr-TR" sz="2000" b="1" dirty="0"/>
              <a:t>hayat boyunca  </a:t>
            </a:r>
            <a:r>
              <a:rPr lang="tr-TR" sz="2000" b="1" dirty="0" smtClean="0"/>
              <a:t>idame eder.</a:t>
            </a:r>
            <a:endParaRPr lang="en-US" sz="2000" b="1" dirty="0" smtClean="0">
              <a:ea typeface="+mn-ea"/>
              <a:cs typeface="+mn-cs"/>
            </a:endParaRP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US" sz="2000" b="1" dirty="0" smtClean="0">
                <a:ea typeface="+mn-ea"/>
                <a:cs typeface="+mn-cs"/>
              </a:rPr>
              <a:t>	</a:t>
            </a:r>
            <a:endParaRPr lang="en-US" sz="2000" b="1" dirty="0">
              <a:ea typeface="+mn-ea"/>
              <a:cs typeface="+mn-cs"/>
            </a:endParaRPr>
          </a:p>
        </p:txBody>
      </p:sp>
      <p:sp>
        <p:nvSpPr>
          <p:cNvPr id="30723" name="Picture 3"/>
          <p:cNvSpPr>
            <a:spLocks noChangeAspect="1" noChangeArrowheads="1"/>
          </p:cNvSpPr>
          <p:nvPr/>
        </p:nvSpPr>
        <p:spPr bwMode="auto">
          <a:xfrm>
            <a:off x="1284288" y="217488"/>
            <a:ext cx="6667500" cy="454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906132" y="5673393"/>
            <a:ext cx="18648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800" baseline="30000" dirty="0"/>
              <a:t>by </a:t>
            </a:r>
            <a:r>
              <a:rPr lang="en-US" sz="800" dirty="0"/>
              <a:t>Jos </a:t>
            </a:r>
            <a:r>
              <a:rPr lang="en-US" sz="800" dirty="0" err="1"/>
              <a:t>Domen</a:t>
            </a:r>
            <a:r>
              <a:rPr lang="en-US" sz="800" dirty="0"/>
              <a:t>*, </a:t>
            </a:r>
            <a:r>
              <a:rPr lang="en-US" sz="800" b="1" dirty="0" smtClean="0"/>
              <a:t>BONE </a:t>
            </a:r>
            <a:r>
              <a:rPr lang="en-US" sz="800" b="1" dirty="0"/>
              <a:t>MARROW (HEMATOPOIETIC) STEM CELLS </a:t>
            </a:r>
            <a:endParaRPr lang="en-US" sz="800" dirty="0"/>
          </a:p>
          <a:p>
            <a:pPr algn="r"/>
            <a:r>
              <a:rPr lang="en-US" sz="800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33841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ChangeArrowheads="1"/>
          </p:cNvSpPr>
          <p:nvPr/>
        </p:nvSpPr>
        <p:spPr bwMode="auto">
          <a:xfrm>
            <a:off x="0" y="2087563"/>
            <a:ext cx="914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</p:spPr>
        <p:txBody>
          <a:bodyPr>
            <a:spAutoFit/>
          </a:bodyPr>
          <a:lstStyle/>
          <a:p>
            <a:pPr algn="l">
              <a:buFont typeface="Wingdings" pitchFamily="2" charset="2"/>
              <a:buChar char="Ø"/>
            </a:pPr>
            <a:endParaRPr kumimoji="0" lang="en-US" sz="20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1" algn="l" eaLnBrk="0" hangingPunct="0">
              <a:buFont typeface="Wingdings" pitchFamily="2" charset="2"/>
              <a:buChar char="Ø"/>
            </a:pPr>
            <a:endParaRPr kumimoji="0" lang="en-US" sz="20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2" algn="l" eaLnBrk="0" hangingPunct="0">
              <a:buFont typeface="Wingdings" pitchFamily="2" charset="2"/>
              <a:buChar char="Ø"/>
            </a:pPr>
            <a:endParaRPr kumimoji="0" lang="en-US" sz="20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algn="l" eaLnBrk="0" hangingPunct="0">
              <a:buFont typeface="Wingdings" pitchFamily="2" charset="2"/>
              <a:buChar char="Ø"/>
            </a:pPr>
            <a:endParaRPr kumimoji="0" lang="en-US" sz="200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313347" name="Rectangle 4"/>
          <p:cNvSpPr>
            <a:spLocks noGrp="1" noChangeArrowheads="1"/>
          </p:cNvSpPr>
          <p:nvPr>
            <p:ph idx="1"/>
          </p:nvPr>
        </p:nvSpPr>
        <p:spPr>
          <a:xfrm>
            <a:off x="0" y="1524918"/>
            <a:ext cx="7959683" cy="4289425"/>
          </a:xfrm>
        </p:spPr>
        <p:txBody>
          <a:bodyPr/>
          <a:lstStyle/>
          <a:p>
            <a:pPr lvl="2">
              <a:lnSpc>
                <a:spcPct val="140000"/>
              </a:lnSpc>
              <a:buClr>
                <a:srgbClr val="C00000"/>
              </a:buClr>
              <a:buNone/>
            </a:pPr>
            <a:r>
              <a:rPr lang="tr-TR" b="1" dirty="0"/>
              <a:t>Kan hücrelerinin üretimi</a:t>
            </a:r>
            <a:r>
              <a:rPr lang="en-US" b="1" dirty="0"/>
              <a:t>, </a:t>
            </a:r>
          </a:p>
          <a:p>
            <a:pPr lvl="3">
              <a:lnSpc>
                <a:spcPct val="140000"/>
              </a:lnSpc>
              <a:buClr>
                <a:srgbClr val="C00000"/>
              </a:buClr>
            </a:pPr>
            <a:r>
              <a:rPr lang="en-US" dirty="0"/>
              <a:t> </a:t>
            </a:r>
            <a:r>
              <a:rPr lang="tr-TR" dirty="0" smtClean="0"/>
              <a:t>200</a:t>
            </a:r>
            <a:r>
              <a:rPr lang="en-US" dirty="0" smtClean="0"/>
              <a:t> </a:t>
            </a:r>
            <a:r>
              <a:rPr lang="tr-TR" dirty="0"/>
              <a:t>milyar kırmızı küre/gün</a:t>
            </a:r>
            <a:endParaRPr lang="en-US" dirty="0"/>
          </a:p>
          <a:p>
            <a:pPr lvl="3">
              <a:lnSpc>
                <a:spcPct val="140000"/>
              </a:lnSpc>
              <a:buClr>
                <a:srgbClr val="C00000"/>
              </a:buClr>
            </a:pPr>
            <a:r>
              <a:rPr lang="en-US" dirty="0"/>
              <a:t> </a:t>
            </a:r>
            <a:r>
              <a:rPr lang="tr-TR" dirty="0" smtClean="0"/>
              <a:t>3</a:t>
            </a:r>
            <a:r>
              <a:rPr lang="en-US" dirty="0" smtClean="0"/>
              <a:t>0 </a:t>
            </a:r>
            <a:r>
              <a:rPr lang="tr-TR" dirty="0"/>
              <a:t>milyar beyaz </a:t>
            </a:r>
            <a:r>
              <a:rPr lang="tr-TR" dirty="0" smtClean="0"/>
              <a:t>küre/gün</a:t>
            </a:r>
            <a:endParaRPr lang="en-US" dirty="0"/>
          </a:p>
          <a:p>
            <a:pPr lvl="3">
              <a:lnSpc>
                <a:spcPct val="140000"/>
              </a:lnSpc>
              <a:buClr>
                <a:srgbClr val="C00000"/>
              </a:buClr>
            </a:pPr>
            <a:r>
              <a:rPr lang="en-US" dirty="0"/>
              <a:t> </a:t>
            </a:r>
            <a:r>
              <a:rPr lang="tr-TR" dirty="0" smtClean="0"/>
              <a:t>150-200</a:t>
            </a:r>
            <a:r>
              <a:rPr lang="en-US" dirty="0" smtClean="0"/>
              <a:t> </a:t>
            </a:r>
            <a:r>
              <a:rPr lang="tr-TR" dirty="0"/>
              <a:t>milyar </a:t>
            </a:r>
            <a:r>
              <a:rPr lang="tr-TR" dirty="0" smtClean="0"/>
              <a:t>trombosit</a:t>
            </a:r>
          </a:p>
          <a:p>
            <a:pPr lvl="3">
              <a:lnSpc>
                <a:spcPct val="140000"/>
              </a:lnSpc>
              <a:buClr>
                <a:srgbClr val="C00000"/>
              </a:buClr>
            </a:pPr>
            <a:r>
              <a:rPr lang="tr-TR" dirty="0" smtClean="0"/>
              <a:t>10 milyar lenfosit /gün</a:t>
            </a:r>
            <a:endParaRPr lang="en-US" dirty="0"/>
          </a:p>
          <a:p>
            <a:pPr lvl="3">
              <a:lnSpc>
                <a:spcPct val="140000"/>
              </a:lnSpc>
              <a:buClr>
                <a:srgbClr val="C00000"/>
              </a:buClr>
            </a:pPr>
            <a:r>
              <a:rPr lang="en-US" dirty="0"/>
              <a:t> </a:t>
            </a:r>
            <a:r>
              <a:rPr lang="tr-TR" dirty="0"/>
              <a:t>Üretim kapasitesini ihtiyaç halinde 10 katı artırabilir…</a:t>
            </a:r>
          </a:p>
        </p:txBody>
      </p:sp>
      <p:sp>
        <p:nvSpPr>
          <p:cNvPr id="184325" name="Text Box 5"/>
          <p:cNvSpPr txBox="1">
            <a:spLocks noChangeArrowheads="1"/>
          </p:cNvSpPr>
          <p:nvPr/>
        </p:nvSpPr>
        <p:spPr bwMode="auto">
          <a:xfrm>
            <a:off x="6672428" y="4917217"/>
            <a:ext cx="2232025" cy="170303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kumimoji="0" lang="tr-TR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kemik iliğinde hücrelerin </a:t>
            </a:r>
            <a:r>
              <a:rPr kumimoji="0" lang="en-US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%</a:t>
            </a:r>
            <a:r>
              <a:rPr kumimoji="0" lang="tr-TR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1- 0.1’i</a:t>
            </a:r>
          </a:p>
          <a:p>
            <a:pPr>
              <a:lnSpc>
                <a:spcPct val="150000"/>
              </a:lnSpc>
            </a:pPr>
            <a:r>
              <a:rPr kumimoji="0" lang="tr-TR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Kök hücre ve öncülleridir.</a:t>
            </a:r>
            <a:r>
              <a:rPr kumimoji="0" lang="en-US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</a:p>
        </p:txBody>
      </p:sp>
      <p:pic>
        <p:nvPicPr>
          <p:cNvPr id="313349" name="Picture 5" descr="Coloured SEM of cells in human bone marrow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90" y="4920922"/>
            <a:ext cx="2952750" cy="1699326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133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06742578"/>
              </p:ext>
            </p:extLst>
          </p:nvPr>
        </p:nvGraphicFramePr>
        <p:xfrm>
          <a:off x="3719678" y="4920922"/>
          <a:ext cx="2809875" cy="1699326"/>
        </p:xfrm>
        <a:graphic>
          <a:graphicData uri="http://schemas.openxmlformats.org/presentationml/2006/ole">
            <p:oleObj spid="_x0000_s5150" name="Photo Editor Fotoğrafı" r:id="rId6" imgW="12942857" imgH="9285714" progId="">
              <p:embed/>
            </p:oleObj>
          </a:graphicData>
        </a:graphic>
      </p:graphicFrame>
      <p:sp>
        <p:nvSpPr>
          <p:cNvPr id="313351" name="Rectangle 3"/>
          <p:cNvSpPr>
            <a:spLocks noChangeArrowheads="1"/>
          </p:cNvSpPr>
          <p:nvPr/>
        </p:nvSpPr>
        <p:spPr bwMode="auto">
          <a:xfrm>
            <a:off x="349250" y="356018"/>
            <a:ext cx="80137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0" hangingPunct="0"/>
            <a:r>
              <a:rPr kumimoji="0" lang="tr-TR" sz="4000" dirty="0">
                <a:solidFill>
                  <a:schemeClr val="tx2"/>
                </a:solidFill>
                <a:latin typeface="Arial" charset="0"/>
                <a:cs typeface="Arial" charset="0"/>
              </a:rPr>
              <a:t>Kemik İliği: Fonksiyon</a:t>
            </a:r>
            <a:endParaRPr kumimoji="0" lang="en-US" sz="4000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pic>
        <p:nvPicPr>
          <p:cNvPr id="5153" name="Picture 3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30779" y="2087563"/>
            <a:ext cx="2852136" cy="2231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86963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13609120"/>
              </p:ext>
            </p:extLst>
          </p:nvPr>
        </p:nvGraphicFramePr>
        <p:xfrm>
          <a:off x="3962400" y="1905000"/>
          <a:ext cx="4800600" cy="4187825"/>
        </p:xfrm>
        <a:graphic>
          <a:graphicData uri="http://schemas.openxmlformats.org/presentationml/2006/ole">
            <p:oleObj spid="_x0000_s4154" name="Drawing" r:id="rId4" imgW="9202220" imgH="6009509" progId="">
              <p:embed/>
            </p:oleObj>
          </a:graphicData>
        </a:graphic>
      </p:graphicFrame>
      <p:sp>
        <p:nvSpPr>
          <p:cNvPr id="286724" name="Rectangle 3"/>
          <p:cNvSpPr>
            <a:spLocks noChangeArrowheads="1"/>
          </p:cNvSpPr>
          <p:nvPr/>
        </p:nvSpPr>
        <p:spPr bwMode="auto">
          <a:xfrm>
            <a:off x="609600" y="304799"/>
            <a:ext cx="80137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0" hangingPunct="0"/>
            <a:r>
              <a:rPr kumimoji="0" lang="tr-TR" sz="3200" dirty="0"/>
              <a:t>Kemik iliği  ve hematopoetik hücreler</a:t>
            </a:r>
            <a:endParaRPr kumimoji="0" lang="en-US" sz="3200" dirty="0"/>
          </a:p>
        </p:txBody>
      </p:sp>
      <p:pic>
        <p:nvPicPr>
          <p:cNvPr id="286726" name="Picture 6" descr="marrow%20bo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28956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6727" name="Object 2"/>
          <p:cNvGraphicFramePr>
            <a:graphicFrameLocks noChangeAspect="1"/>
          </p:cNvGraphicFramePr>
          <p:nvPr/>
        </p:nvGraphicFramePr>
        <p:xfrm>
          <a:off x="609600" y="4038599"/>
          <a:ext cx="2667000" cy="2054225"/>
        </p:xfrm>
        <a:graphic>
          <a:graphicData uri="http://schemas.openxmlformats.org/presentationml/2006/ole">
            <p:oleObj spid="_x0000_s4155" name="Drawing" r:id="rId6" imgW="8552854" imgH="6410568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34094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 descr="trab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3581400" cy="304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61" name="Picture 5" descr="trab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3810000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5462" name="Rectangle 6"/>
          <p:cNvSpPr>
            <a:spLocks noChangeArrowheads="1"/>
          </p:cNvSpPr>
          <p:nvPr/>
        </p:nvSpPr>
        <p:spPr bwMode="gray">
          <a:xfrm>
            <a:off x="1143000" y="304800"/>
            <a:ext cx="678581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3333FF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kumimoji="0" lang="tr-TR" sz="3200" dirty="0"/>
              <a:t>Kemik iliği  santral sinüsleri                                           ve hematopoetik hücreler</a:t>
            </a:r>
            <a:endParaRPr kumimoji="0" lang="en-US" sz="3200" dirty="0"/>
          </a:p>
        </p:txBody>
      </p:sp>
      <p:pic>
        <p:nvPicPr>
          <p:cNvPr id="275463" name="Picture 7" descr="s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648200"/>
            <a:ext cx="3429000" cy="1981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5464" name="Text Box 8"/>
          <p:cNvSpPr txBox="1">
            <a:spLocks noChangeArrowheads="1"/>
          </p:cNvSpPr>
          <p:nvPr/>
        </p:nvSpPr>
        <p:spPr bwMode="auto">
          <a:xfrm>
            <a:off x="4572000" y="5410200"/>
            <a:ext cx="3886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–"/>
            </a:pPr>
            <a:r>
              <a:rPr kumimoji="0" lang="tr-TR" sz="4000" b="1" dirty="0">
                <a:solidFill>
                  <a:srgbClr val="000000"/>
                </a:solidFill>
                <a:latin typeface="Arial" charset="0"/>
              </a:rPr>
              <a:t>CD34 +</a:t>
            </a:r>
          </a:p>
        </p:txBody>
      </p:sp>
    </p:spTree>
    <p:extLst>
      <p:ext uri="{BB962C8B-B14F-4D97-AF65-F5344CB8AC3E}">
        <p14:creationId xmlns="" xmlns:p14="http://schemas.microsoft.com/office/powerpoint/2010/main" val="5058216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547463" y="2693865"/>
            <a:ext cx="7337650" cy="13849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lnSpc>
                <a:spcPct val="140000"/>
              </a:lnSpc>
              <a:buFontTx/>
              <a:buChar char="•"/>
            </a:pPr>
            <a:r>
              <a:rPr kumimoji="0" lang="en-US" sz="2000" dirty="0">
                <a:latin typeface="+mn-lt"/>
                <a:cs typeface="Arial" charset="0"/>
              </a:rPr>
              <a:t>  </a:t>
            </a:r>
            <a:r>
              <a:rPr kumimoji="0" lang="tr-TR" sz="2000" dirty="0">
                <a:latin typeface="+mn-lt"/>
                <a:cs typeface="Arial" charset="0"/>
              </a:rPr>
              <a:t>Erken hemapoetik kök hücre işaretleyicisi</a:t>
            </a:r>
            <a:endParaRPr kumimoji="0" lang="en-US" sz="2000" dirty="0">
              <a:latin typeface="+mn-lt"/>
              <a:cs typeface="Arial" charset="0"/>
            </a:endParaRPr>
          </a:p>
          <a:p>
            <a:pPr>
              <a:lnSpc>
                <a:spcPct val="140000"/>
              </a:lnSpc>
              <a:buFontTx/>
              <a:buChar char="•"/>
            </a:pPr>
            <a:r>
              <a:rPr kumimoji="0" lang="en-US" sz="2000" dirty="0">
                <a:latin typeface="+mn-lt"/>
                <a:cs typeface="Arial" charset="0"/>
              </a:rPr>
              <a:t>  </a:t>
            </a:r>
            <a:r>
              <a:rPr kumimoji="0" lang="tr-TR" sz="2000" dirty="0">
                <a:latin typeface="+mn-lt"/>
                <a:cs typeface="Arial" charset="0"/>
              </a:rPr>
              <a:t>CD34:</a:t>
            </a:r>
            <a:r>
              <a:rPr kumimoji="0" lang="en-US" sz="2000" dirty="0">
                <a:latin typeface="+mn-lt"/>
                <a:cs typeface="Arial" charset="0"/>
              </a:rPr>
              <a:t> </a:t>
            </a:r>
            <a:r>
              <a:rPr kumimoji="0" lang="tr-TR" sz="2000" dirty="0">
                <a:latin typeface="+mn-lt"/>
                <a:cs typeface="Arial" charset="0"/>
              </a:rPr>
              <a:t> </a:t>
            </a:r>
            <a:r>
              <a:rPr kumimoji="0" lang="tr-TR" sz="2000" dirty="0" err="1">
                <a:latin typeface="+mn-lt"/>
                <a:cs typeface="Arial" charset="0"/>
              </a:rPr>
              <a:t>Periferik</a:t>
            </a:r>
            <a:r>
              <a:rPr kumimoji="0" lang="tr-TR" sz="2000" dirty="0">
                <a:latin typeface="+mn-lt"/>
                <a:cs typeface="Arial" charset="0"/>
              </a:rPr>
              <a:t> </a:t>
            </a:r>
            <a:r>
              <a:rPr kumimoji="0" lang="tr-TR" sz="2000" dirty="0" err="1">
                <a:latin typeface="+mn-lt"/>
                <a:cs typeface="Arial" charset="0"/>
              </a:rPr>
              <a:t>MNH’lerin</a:t>
            </a:r>
            <a:r>
              <a:rPr kumimoji="0" lang="tr-TR" sz="2000" dirty="0">
                <a:latin typeface="+mn-lt"/>
                <a:cs typeface="Arial" charset="0"/>
              </a:rPr>
              <a:t> </a:t>
            </a:r>
            <a:r>
              <a:rPr kumimoji="0" lang="en-US" sz="2000" b="1" dirty="0">
                <a:solidFill>
                  <a:srgbClr val="FF0000"/>
                </a:solidFill>
                <a:latin typeface="+mn-lt"/>
                <a:cs typeface="Arial" charset="0"/>
              </a:rPr>
              <a:t>% </a:t>
            </a:r>
            <a:r>
              <a:rPr kumimoji="0" lang="en-US" sz="2000" b="1" dirty="0" smtClean="0">
                <a:solidFill>
                  <a:srgbClr val="FF0000"/>
                </a:solidFill>
                <a:latin typeface="+mn-lt"/>
                <a:cs typeface="Arial" charset="0"/>
              </a:rPr>
              <a:t>0</a:t>
            </a:r>
            <a:r>
              <a:rPr kumimoji="0" lang="tr-TR" sz="2000" b="1" dirty="0" smtClean="0">
                <a:solidFill>
                  <a:srgbClr val="FF0000"/>
                </a:solidFill>
                <a:latin typeface="+mn-lt"/>
                <a:cs typeface="Arial" charset="0"/>
              </a:rPr>
              <a:t>00</a:t>
            </a:r>
            <a:r>
              <a:rPr kumimoji="0" lang="en-US" sz="2000" b="1" dirty="0" smtClean="0">
                <a:solidFill>
                  <a:srgbClr val="FF0000"/>
                </a:solidFill>
                <a:latin typeface="+mn-lt"/>
                <a:cs typeface="Arial" charset="0"/>
              </a:rPr>
              <a:t>.1 </a:t>
            </a:r>
            <a:endParaRPr kumimoji="0" lang="en-US" sz="2000" b="1" dirty="0">
              <a:solidFill>
                <a:srgbClr val="FF0000"/>
              </a:solidFill>
              <a:latin typeface="+mn-lt"/>
              <a:cs typeface="Arial" charset="0"/>
            </a:endParaRPr>
          </a:p>
          <a:p>
            <a:pPr>
              <a:lnSpc>
                <a:spcPct val="140000"/>
              </a:lnSpc>
            </a:pPr>
            <a:r>
              <a:rPr kumimoji="0" lang="en-US" sz="2000" dirty="0">
                <a:latin typeface="+mn-lt"/>
                <a:cs typeface="Arial" charset="0"/>
              </a:rPr>
              <a:t>	</a:t>
            </a:r>
            <a:r>
              <a:rPr kumimoji="0" lang="tr-TR" sz="2000" dirty="0">
                <a:latin typeface="+mn-lt"/>
                <a:cs typeface="Arial" charset="0"/>
              </a:rPr>
              <a:t>Kemik iliği </a:t>
            </a:r>
            <a:r>
              <a:rPr kumimoji="0" lang="tr-TR" sz="2000" dirty="0" err="1">
                <a:latin typeface="+mn-lt"/>
                <a:cs typeface="Arial" charset="0"/>
              </a:rPr>
              <a:t>MNH’lerinin</a:t>
            </a:r>
            <a:r>
              <a:rPr kumimoji="0" lang="tr-TR" sz="2000" dirty="0">
                <a:latin typeface="+mn-lt"/>
                <a:cs typeface="Arial" charset="0"/>
              </a:rPr>
              <a:t> </a:t>
            </a:r>
            <a:r>
              <a:rPr kumimoji="0" lang="en-US" sz="2000" b="1" dirty="0">
                <a:solidFill>
                  <a:srgbClr val="FF0000"/>
                </a:solidFill>
                <a:latin typeface="+mn-lt"/>
                <a:cs typeface="Arial" charset="0"/>
              </a:rPr>
              <a:t>% </a:t>
            </a:r>
            <a:r>
              <a:rPr kumimoji="0" lang="tr-TR" sz="2000" b="1" dirty="0" smtClean="0">
                <a:solidFill>
                  <a:srgbClr val="FF0000"/>
                </a:solidFill>
                <a:latin typeface="+mn-lt"/>
                <a:cs typeface="Arial" charset="0"/>
              </a:rPr>
              <a:t>0,</a:t>
            </a:r>
            <a:r>
              <a:rPr kumimoji="0" lang="en-US" sz="2000" b="1" dirty="0" smtClean="0">
                <a:solidFill>
                  <a:srgbClr val="FF0000"/>
                </a:solidFill>
                <a:latin typeface="+mn-lt"/>
                <a:cs typeface="Arial" charset="0"/>
              </a:rPr>
              <a:t>1</a:t>
            </a:r>
            <a:endParaRPr kumimoji="0" lang="en-US" sz="2000" b="1" dirty="0">
              <a:solidFill>
                <a:srgbClr val="FF0000"/>
              </a:solidFill>
              <a:latin typeface="+mn-lt"/>
              <a:cs typeface="Arial" charset="0"/>
            </a:endParaRPr>
          </a:p>
        </p:txBody>
      </p:sp>
      <p:sp>
        <p:nvSpPr>
          <p:cNvPr id="205831" name="Text Box 7"/>
          <p:cNvSpPr txBox="1">
            <a:spLocks noChangeArrowheads="1"/>
          </p:cNvSpPr>
          <p:nvPr/>
        </p:nvSpPr>
        <p:spPr bwMode="auto">
          <a:xfrm>
            <a:off x="1926145" y="1942514"/>
            <a:ext cx="6101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>
              <a:buFontTx/>
              <a:buChar char="•"/>
            </a:pPr>
            <a:r>
              <a:rPr kumimoji="0" lang="tr-T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CD43: </a:t>
            </a:r>
            <a:r>
              <a:rPr kumimoji="0"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 105-120 </a:t>
            </a:r>
            <a:r>
              <a:rPr kumimoji="0" lang="en-US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kDa</a:t>
            </a:r>
            <a:r>
              <a:rPr kumimoji="0" lang="tr-T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 ağırlığında </a:t>
            </a:r>
            <a:r>
              <a:rPr kumimoji="0" lang="tr-TR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membran</a:t>
            </a:r>
            <a:r>
              <a:rPr kumimoji="0" lang="tr-T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 </a:t>
            </a:r>
            <a:r>
              <a:rPr kumimoji="0" lang="tr-TR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cs typeface="Arial" charset="0"/>
              </a:rPr>
              <a:t>glikoprotein</a:t>
            </a:r>
            <a:endParaRPr kumimoji="0" lang="en-US" sz="2000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  <a:cs typeface="Arial" charset="0"/>
            </a:endParaRPr>
          </a:p>
        </p:txBody>
      </p:sp>
      <p:sp>
        <p:nvSpPr>
          <p:cNvPr id="321541" name="Rectangle 5"/>
          <p:cNvSpPr>
            <a:spLocks noChangeArrowheads="1"/>
          </p:cNvSpPr>
          <p:nvPr/>
        </p:nvSpPr>
        <p:spPr bwMode="auto">
          <a:xfrm>
            <a:off x="395288" y="581025"/>
            <a:ext cx="74898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kumimoji="0" lang="tr-TR" sz="3600" dirty="0" err="1">
                <a:solidFill>
                  <a:schemeClr val="tx2"/>
                </a:solidFill>
                <a:latin typeface="+mn-lt"/>
                <a:cs typeface="Arial" charset="0"/>
              </a:rPr>
              <a:t>HKH’nin</a:t>
            </a:r>
            <a:r>
              <a:rPr kumimoji="0" lang="tr-TR" sz="3600" dirty="0">
                <a:solidFill>
                  <a:schemeClr val="tx2"/>
                </a:solidFill>
                <a:latin typeface="+mn-lt"/>
                <a:cs typeface="Arial" charset="0"/>
              </a:rPr>
              <a:t> kimlik numarası</a:t>
            </a:r>
            <a:r>
              <a:rPr kumimoji="0" lang="en-US" sz="3600" dirty="0">
                <a:solidFill>
                  <a:schemeClr val="tx2"/>
                </a:solidFill>
                <a:latin typeface="+mn-lt"/>
                <a:cs typeface="Arial" charset="0"/>
              </a:rPr>
              <a:t> </a:t>
            </a:r>
            <a:r>
              <a:rPr kumimoji="0" lang="tr-TR" sz="3600" dirty="0">
                <a:solidFill>
                  <a:schemeClr val="tx2"/>
                </a:solidFill>
                <a:latin typeface="+mn-lt"/>
                <a:cs typeface="Arial" charset="0"/>
              </a:rPr>
              <a:t>:</a:t>
            </a:r>
            <a:r>
              <a:rPr kumimoji="0" lang="en-US" sz="3600" dirty="0">
                <a:solidFill>
                  <a:schemeClr val="tx2"/>
                </a:solidFill>
                <a:latin typeface="+mn-lt"/>
                <a:cs typeface="Arial" charset="0"/>
              </a:rPr>
              <a:t> CD 34 </a:t>
            </a:r>
            <a:endParaRPr kumimoji="0" lang="tr-TR" sz="3600" dirty="0">
              <a:solidFill>
                <a:schemeClr val="tx2"/>
              </a:solidFill>
              <a:latin typeface="+mn-lt"/>
              <a:cs typeface="Arial" charset="0"/>
            </a:endParaRPr>
          </a:p>
        </p:txBody>
      </p:sp>
      <p:pic>
        <p:nvPicPr>
          <p:cNvPr id="321543" name="Picture 5" descr="micro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346" y="2502713"/>
            <a:ext cx="2475820" cy="17564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1545" name="Rectangle 9"/>
          <p:cNvSpPr>
            <a:spLocks noChangeArrowheads="1"/>
          </p:cNvSpPr>
          <p:nvPr/>
        </p:nvSpPr>
        <p:spPr bwMode="auto">
          <a:xfrm>
            <a:off x="652486" y="1838744"/>
            <a:ext cx="138531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CD 34</a:t>
            </a:r>
            <a:r>
              <a:rPr kumimoji="0" lang="tr-TR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+</a:t>
            </a:r>
          </a:p>
        </p:txBody>
      </p:sp>
      <p:pic>
        <p:nvPicPr>
          <p:cNvPr id="321538" name="Picture 3" descr="cd34molec"/>
          <p:cNvPicPr>
            <a:picLocks noChangeAspect="1" noChangeArrowheads="1"/>
          </p:cNvPicPr>
          <p:nvPr/>
        </p:nvPicPr>
        <p:blipFill>
          <a:blip r:embed="rId4">
            <a:lum bright="18000" contras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346" y="4467726"/>
            <a:ext cx="2475821" cy="19812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s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63" y="4467726"/>
            <a:ext cx="5134703" cy="1981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657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5" name="Picture 2" descr="Donall Thom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0" y="1816768"/>
            <a:ext cx="5049838" cy="305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64694" y="4975225"/>
            <a:ext cx="28384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pl-PL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The Nobel Prize, 1990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pl-PL" sz="2000" dirty="0">
                <a:latin typeface="+mn-lt"/>
                <a:ea typeface="+mn-ea"/>
                <a:cs typeface="+mn-cs"/>
              </a:rPr>
              <a:t>E. Donnall Thomas 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960438" y="5402263"/>
            <a:ext cx="72802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tr-TR" sz="2000" dirty="0" smtClean="0">
              <a:latin typeface="+mn-lt"/>
              <a:ea typeface="+mn-ea"/>
              <a:cs typeface="+mn-cs"/>
            </a:endParaRP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000" dirty="0" err="1" smtClean="0">
                <a:latin typeface="+mn-lt"/>
                <a:ea typeface="+mn-ea"/>
                <a:cs typeface="+mn-cs"/>
              </a:rPr>
              <a:t>HKH’leri</a:t>
            </a:r>
            <a:r>
              <a:rPr lang="tr-TR" sz="2000" dirty="0" smtClean="0">
                <a:latin typeface="+mn-lt"/>
                <a:ea typeface="+mn-ea"/>
                <a:cs typeface="+mn-cs"/>
              </a:rPr>
              <a:t> ilk defa lösemili bir hastada başarı ile uygulamıştır. </a:t>
            </a:r>
            <a:endParaRPr lang="pl-PL" sz="2000" dirty="0">
              <a:latin typeface="+mn-lt"/>
              <a:ea typeface="+mn-ea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800" i="1" dirty="0">
                <a:latin typeface="+mn-lt"/>
                <a:ea typeface="+mn-ea"/>
                <a:cs typeface="+mn-cs"/>
              </a:rPr>
              <a:t>Thomas ED,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Lochte</a:t>
            </a:r>
            <a:r>
              <a:rPr lang="pl-PL" sz="800" i="1" dirty="0">
                <a:latin typeface="+mn-lt"/>
                <a:ea typeface="+mn-ea"/>
                <a:cs typeface="+mn-cs"/>
              </a:rPr>
              <a:t> HL, Lu WC,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Ferrebee</a:t>
            </a:r>
            <a:r>
              <a:rPr lang="pl-PL" sz="800" i="1" dirty="0">
                <a:latin typeface="+mn-lt"/>
                <a:ea typeface="+mn-ea"/>
                <a:cs typeface="+mn-cs"/>
              </a:rPr>
              <a:t> JW.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Intravenous</a:t>
            </a:r>
            <a:r>
              <a:rPr lang="pl-PL" sz="800" i="1" dirty="0">
                <a:latin typeface="+mn-lt"/>
                <a:ea typeface="+mn-ea"/>
                <a:cs typeface="+mn-cs"/>
              </a:rPr>
              <a:t>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infusion</a:t>
            </a:r>
            <a:r>
              <a:rPr lang="pl-PL" sz="800" i="1" dirty="0">
                <a:latin typeface="+mn-lt"/>
                <a:ea typeface="+mn-ea"/>
                <a:cs typeface="+mn-cs"/>
              </a:rPr>
              <a:t> of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bone</a:t>
            </a:r>
            <a:r>
              <a:rPr lang="pl-PL" sz="800" i="1" dirty="0">
                <a:latin typeface="+mn-lt"/>
                <a:ea typeface="+mn-ea"/>
                <a:cs typeface="+mn-cs"/>
              </a:rPr>
              <a:t>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marrow</a:t>
            </a:r>
            <a:r>
              <a:rPr lang="pl-PL" sz="800" i="1" dirty="0">
                <a:latin typeface="+mn-lt"/>
                <a:ea typeface="+mn-ea"/>
                <a:cs typeface="+mn-cs"/>
              </a:rPr>
              <a:t> in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patients</a:t>
            </a:r>
            <a:r>
              <a:rPr lang="pl-PL" sz="800" i="1" dirty="0">
                <a:latin typeface="+mn-lt"/>
                <a:ea typeface="+mn-ea"/>
                <a:cs typeface="+mn-cs"/>
              </a:rPr>
              <a:t>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receiving</a:t>
            </a:r>
            <a:r>
              <a:rPr lang="pl-PL" sz="800" i="1" dirty="0">
                <a:latin typeface="+mn-lt"/>
                <a:ea typeface="+mn-ea"/>
                <a:cs typeface="+mn-cs"/>
              </a:rPr>
              <a:t>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radiation</a:t>
            </a:r>
            <a:r>
              <a:rPr lang="pl-PL" sz="800" i="1" dirty="0">
                <a:latin typeface="+mn-lt"/>
                <a:ea typeface="+mn-ea"/>
                <a:cs typeface="+mn-cs"/>
              </a:rPr>
              <a:t> and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chemotherapy</a:t>
            </a:r>
            <a:r>
              <a:rPr lang="pl-PL" sz="800" i="1" dirty="0">
                <a:latin typeface="+mn-lt"/>
                <a:ea typeface="+mn-ea"/>
                <a:cs typeface="+mn-cs"/>
              </a:rPr>
              <a:t>. N. </a:t>
            </a:r>
            <a:r>
              <a:rPr lang="pl-PL" sz="800" i="1" dirty="0" err="1">
                <a:latin typeface="+mn-lt"/>
                <a:ea typeface="+mn-ea"/>
                <a:cs typeface="+mn-cs"/>
              </a:rPr>
              <a:t>Engl</a:t>
            </a:r>
            <a:r>
              <a:rPr lang="pl-PL" sz="800" i="1" dirty="0">
                <a:latin typeface="+mn-lt"/>
                <a:ea typeface="+mn-ea"/>
                <a:cs typeface="+mn-cs"/>
              </a:rPr>
              <a:t>. J. Med. 1957; 257: 491</a:t>
            </a:r>
            <a:r>
              <a:rPr lang="pl-PL" sz="1400" i="1" dirty="0"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92163" y="39688"/>
            <a:ext cx="7570787" cy="1412875"/>
          </a:xfrm>
        </p:spPr>
        <p:txBody>
          <a:bodyPr/>
          <a:lstStyle/>
          <a:p>
            <a:pPr eaLnBrk="1" hangingPunct="1"/>
            <a:r>
              <a:rPr lang="tr-TR" sz="4400" dirty="0" err="1" smtClean="0">
                <a:latin typeface="Candara" charset="0"/>
              </a:rPr>
              <a:t>HKH’leri</a:t>
            </a:r>
            <a:r>
              <a:rPr lang="tr-TR" sz="4400" dirty="0" smtClean="0">
                <a:latin typeface="Candara" charset="0"/>
              </a:rPr>
              <a:t> klinik kullanımı</a:t>
            </a:r>
            <a:endParaRPr lang="en-US" sz="4400" dirty="0">
              <a:latin typeface="Candara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4400" dirty="0" err="1" smtClean="0">
                <a:latin typeface="Candara" charset="0"/>
              </a:rPr>
              <a:t>HKH’leri</a:t>
            </a:r>
            <a:r>
              <a:rPr lang="tr-TR" sz="4400" dirty="0" smtClean="0">
                <a:latin typeface="Candara" charset="0"/>
              </a:rPr>
              <a:t> klinik kullanımı</a:t>
            </a:r>
            <a:endParaRPr lang="en-US" sz="4400" dirty="0">
              <a:latin typeface="Candar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 algn="just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/>
            </a:pPr>
            <a:r>
              <a:rPr lang="tr-TR" dirty="0" smtClean="0"/>
              <a:t>HKH nakli  için esas </a:t>
            </a:r>
            <a:r>
              <a:rPr lang="tr-TR" dirty="0" err="1" smtClean="0"/>
              <a:t>endikasyonlar</a:t>
            </a:r>
            <a:r>
              <a:rPr lang="en-US" dirty="0" smtClean="0"/>
              <a:t>:</a:t>
            </a:r>
            <a:endParaRPr lang="en-US" dirty="0"/>
          </a:p>
          <a:p>
            <a:pPr algn="just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charset="2"/>
              <a:buChar char="ü"/>
              <a:defRPr/>
            </a:pPr>
            <a:r>
              <a:rPr lang="en-US" dirty="0" err="1" smtClean="0"/>
              <a:t>Hematopo</a:t>
            </a:r>
            <a:r>
              <a:rPr lang="tr-TR" dirty="0" smtClean="0"/>
              <a:t>etik kanserler </a:t>
            </a:r>
            <a:r>
              <a:rPr lang="en-US" sz="2200" dirty="0" smtClean="0"/>
              <a:t>(</a:t>
            </a:r>
            <a:r>
              <a:rPr lang="tr-TR" sz="2200" dirty="0" smtClean="0"/>
              <a:t>lösemi-</a:t>
            </a:r>
            <a:r>
              <a:rPr lang="tr-TR" sz="2200" dirty="0" err="1" smtClean="0"/>
              <a:t>lenfoma</a:t>
            </a:r>
            <a:r>
              <a:rPr lang="tr-TR" sz="2200" dirty="0" smtClean="0"/>
              <a:t>-</a:t>
            </a:r>
            <a:r>
              <a:rPr lang="tr-TR" sz="2200" dirty="0" err="1" smtClean="0"/>
              <a:t>myeloma</a:t>
            </a:r>
            <a:r>
              <a:rPr lang="tr-TR" sz="2200" dirty="0" smtClean="0"/>
              <a:t>)</a:t>
            </a:r>
            <a:endParaRPr lang="en-US" sz="2200" dirty="0"/>
          </a:p>
          <a:p>
            <a:pPr algn="just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charset="2"/>
              <a:buChar char="ü"/>
              <a:defRPr/>
            </a:pPr>
            <a:r>
              <a:rPr lang="tr-TR" dirty="0" smtClean="0"/>
              <a:t>Hematopoetik Dışı kanserlerde yüksek doz tedavi</a:t>
            </a:r>
          </a:p>
          <a:p>
            <a:pPr algn="just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charset="2"/>
              <a:buChar char="ü"/>
              <a:defRPr/>
            </a:pPr>
            <a:r>
              <a:rPr lang="tr-TR" dirty="0" smtClean="0"/>
              <a:t>Genetik ve/veya kazanılmış kemik iliği hastalıkları : </a:t>
            </a:r>
            <a:r>
              <a:rPr lang="tr-TR" dirty="0" err="1" smtClean="0"/>
              <a:t>aplastik</a:t>
            </a:r>
            <a:r>
              <a:rPr lang="tr-TR" dirty="0" smtClean="0"/>
              <a:t> anemi, </a:t>
            </a:r>
            <a:r>
              <a:rPr lang="tr-TR" dirty="0" err="1" smtClean="0"/>
              <a:t>talasemiler</a:t>
            </a:r>
            <a:r>
              <a:rPr lang="tr-TR" dirty="0" smtClean="0"/>
              <a:t>, orak hücre hastalığında</a:t>
            </a:r>
            <a:endParaRPr lang="en-US" sz="2200" dirty="0"/>
          </a:p>
          <a:p>
            <a:pPr algn="just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charset="2"/>
              <a:buChar char="ü"/>
              <a:defRPr/>
            </a:pPr>
            <a:r>
              <a:rPr lang="tr-TR" dirty="0" smtClean="0"/>
              <a:t>Artan sıklıkta </a:t>
            </a:r>
            <a:r>
              <a:rPr lang="tr-TR" dirty="0" err="1" smtClean="0"/>
              <a:t>otoimmün</a:t>
            </a:r>
            <a:r>
              <a:rPr lang="tr-TR" dirty="0" smtClean="0"/>
              <a:t> hastalıklarda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7893" y="1560851"/>
            <a:ext cx="4013659" cy="50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2" descr="http://www.pathophys.org/wp-content/uploads/2012/11/Graph-draft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23084" y="2066195"/>
            <a:ext cx="4920916" cy="3173086"/>
          </a:xfrm>
          <a:prstGeom prst="rect">
            <a:avLst/>
          </a:prstGeom>
          <a:noFill/>
        </p:spPr>
      </p:pic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Hematopoez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8425" name="Rectangle 9"/>
          <p:cNvSpPr>
            <a:spLocks noChangeArrowheads="1"/>
          </p:cNvSpPr>
          <p:nvPr/>
        </p:nvSpPr>
        <p:spPr bwMode="auto">
          <a:xfrm>
            <a:off x="-60160" y="3332760"/>
            <a:ext cx="394636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endParaRPr kumimoji="0" lang="tr-TR" sz="2000" dirty="0">
              <a:latin typeface="Calibri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tr-TR" sz="2000" b="1" dirty="0" err="1" smtClean="0">
                <a:solidFill>
                  <a:srgbClr val="00B0F0"/>
                </a:solidFill>
                <a:latin typeface="Calibri" pitchFamily="34" charset="0"/>
              </a:rPr>
              <a:t>Fetal</a:t>
            </a:r>
            <a:r>
              <a:rPr lang="tr-TR" sz="2000" b="1" dirty="0" smtClean="0">
                <a:solidFill>
                  <a:srgbClr val="00B0F0"/>
                </a:solidFill>
                <a:latin typeface="Calibri" pitchFamily="34" charset="0"/>
              </a:rPr>
              <a:t> KC </a:t>
            </a:r>
            <a:r>
              <a:rPr kumimoji="0" lang="tr-TR" sz="2000" dirty="0" err="1" smtClean="0">
                <a:latin typeface="Calibri" pitchFamily="34" charset="0"/>
              </a:rPr>
              <a:t>Gestasyonun</a:t>
            </a:r>
            <a:r>
              <a:rPr kumimoji="0" lang="tr-TR" sz="2000" dirty="0" smtClean="0">
                <a:latin typeface="Calibri" pitchFamily="34" charset="0"/>
              </a:rPr>
              <a:t> </a:t>
            </a:r>
            <a:r>
              <a:rPr kumimoji="0" lang="tr-TR" sz="2000" dirty="0">
                <a:latin typeface="Calibri" pitchFamily="34" charset="0"/>
              </a:rPr>
              <a:t>6. Haftasından itibaren </a:t>
            </a:r>
            <a:r>
              <a:rPr kumimoji="0" lang="tr-TR" sz="2000" dirty="0" smtClean="0">
                <a:latin typeface="Calibri" pitchFamily="34" charset="0"/>
              </a:rPr>
              <a:t>esas </a:t>
            </a:r>
            <a:r>
              <a:rPr kumimoji="0" lang="tr-TR" sz="2000" dirty="0">
                <a:latin typeface="Calibri" pitchFamily="34" charset="0"/>
              </a:rPr>
              <a:t>kan üretimini üstlenir, </a:t>
            </a:r>
            <a:endParaRPr kumimoji="0" lang="tr-TR" sz="2000" dirty="0" smtClean="0">
              <a:latin typeface="Calibri" pitchFamily="34" charset="0"/>
            </a:endParaRPr>
          </a:p>
        </p:txBody>
      </p:sp>
      <p:sp>
        <p:nvSpPr>
          <p:cNvPr id="188426" name="Rectangle 10"/>
          <p:cNvSpPr>
            <a:spLocks noChangeArrowheads="1"/>
          </p:cNvSpPr>
          <p:nvPr/>
        </p:nvSpPr>
        <p:spPr bwMode="auto">
          <a:xfrm>
            <a:off x="-108288" y="4760496"/>
            <a:ext cx="9252288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None/>
            </a:pPr>
            <a:endParaRPr lang="tr-TR" sz="2000" dirty="0">
              <a:latin typeface="Calibri" pitchFamily="34" charset="0"/>
            </a:endParaRP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None/>
            </a:pPr>
            <a:endParaRPr kumimoji="0" lang="tr-TR" sz="2000" dirty="0">
              <a:latin typeface="Calibri" pitchFamily="34" charset="0"/>
            </a:endParaRP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kumimoji="0" lang="tr-TR" sz="2000" dirty="0" err="1">
                <a:latin typeface="Calibri" pitchFamily="34" charset="0"/>
              </a:rPr>
              <a:t>Gestasyonun</a:t>
            </a:r>
            <a:r>
              <a:rPr kumimoji="0" lang="tr-TR" sz="2000" dirty="0">
                <a:latin typeface="Calibri" pitchFamily="34" charset="0"/>
              </a:rPr>
              <a:t> 6. Ayından itibaren yaşam boyu </a:t>
            </a:r>
            <a:r>
              <a:rPr kumimoji="0" lang="tr-TR" sz="2000" dirty="0" err="1">
                <a:latin typeface="Calibri" pitchFamily="34" charset="0"/>
              </a:rPr>
              <a:t>primer</a:t>
            </a:r>
            <a:r>
              <a:rPr kumimoji="0" lang="tr-TR" sz="2000" dirty="0">
                <a:latin typeface="Calibri" pitchFamily="34" charset="0"/>
              </a:rPr>
              <a:t> kan üretim merkezi olan </a:t>
            </a:r>
            <a:r>
              <a:rPr kumimoji="0" lang="tr-TR" sz="2000" b="1" dirty="0" smtClean="0">
                <a:solidFill>
                  <a:srgbClr val="00B0F0"/>
                </a:solidFill>
                <a:latin typeface="Calibri" pitchFamily="34" charset="0"/>
              </a:rPr>
              <a:t>Kemik İliği </a:t>
            </a:r>
            <a:r>
              <a:rPr kumimoji="0" lang="tr-TR" sz="2000" dirty="0">
                <a:latin typeface="Calibri" pitchFamily="34" charset="0"/>
              </a:rPr>
              <a:t>esas kan yapım merkezi olarak </a:t>
            </a:r>
            <a:r>
              <a:rPr kumimoji="0" lang="tr-TR" sz="2000" dirty="0" smtClean="0">
                <a:latin typeface="Calibri" pitchFamily="34" charset="0"/>
              </a:rPr>
              <a:t>kontrolü  </a:t>
            </a:r>
            <a:r>
              <a:rPr kumimoji="0" lang="tr-TR" sz="2000" dirty="0">
                <a:latin typeface="Calibri" pitchFamily="34" charset="0"/>
              </a:rPr>
              <a:t>ele alır. </a:t>
            </a:r>
            <a:endParaRPr kumimoji="0" lang="en-US" sz="2000" dirty="0">
              <a:latin typeface="Calibri" pitchFamily="34" charset="0"/>
            </a:endParaRP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60851"/>
            <a:ext cx="4419600" cy="2438400"/>
          </a:xfrm>
        </p:spPr>
        <p:txBody>
          <a:bodyPr/>
          <a:lstStyle/>
          <a:p>
            <a:pPr lvl="1">
              <a:lnSpc>
                <a:spcPct val="19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tr-TR" sz="2000" dirty="0" smtClean="0">
                <a:latin typeface="Calibri" pitchFamily="34" charset="0"/>
              </a:rPr>
              <a:t>Fertilizasyonun </a:t>
            </a:r>
            <a:r>
              <a:rPr lang="tr-TR" sz="2000" dirty="0">
                <a:latin typeface="Calibri" pitchFamily="34" charset="0"/>
              </a:rPr>
              <a:t>19. Gününde </a:t>
            </a:r>
            <a:r>
              <a:rPr lang="tr-TR" sz="2000" dirty="0" err="1" smtClean="0">
                <a:latin typeface="Calibri" pitchFamily="34" charset="0"/>
              </a:rPr>
              <a:t>eritropoez</a:t>
            </a:r>
            <a:r>
              <a:rPr lang="tr-TR" sz="2000" dirty="0" smtClean="0">
                <a:latin typeface="Calibri" pitchFamily="34" charset="0"/>
              </a:rPr>
              <a:t> embriyonun                </a:t>
            </a:r>
            <a:r>
              <a:rPr lang="tr-TR" sz="2000" b="1" dirty="0" smtClean="0">
                <a:solidFill>
                  <a:srgbClr val="00B0F0"/>
                </a:solidFill>
                <a:latin typeface="Calibri" pitchFamily="34" charset="0"/>
              </a:rPr>
              <a:t>Yolk </a:t>
            </a:r>
            <a:r>
              <a:rPr lang="tr-TR" sz="2000" b="1" dirty="0">
                <a:solidFill>
                  <a:srgbClr val="00B0F0"/>
                </a:solidFill>
                <a:latin typeface="Calibri" pitchFamily="34" charset="0"/>
              </a:rPr>
              <a:t>kesesi</a:t>
            </a:r>
            <a:r>
              <a:rPr lang="tr-TR" sz="2000" dirty="0">
                <a:latin typeface="Calibri" pitchFamily="34" charset="0"/>
              </a:rPr>
              <a:t>nde </a:t>
            </a:r>
            <a:r>
              <a:rPr lang="tr-TR" sz="2000" dirty="0" err="1" smtClean="0">
                <a:latin typeface="Calibri" pitchFamily="34" charset="0"/>
              </a:rPr>
              <a:t>fetal</a:t>
            </a:r>
            <a:r>
              <a:rPr lang="tr-TR" sz="2000" dirty="0" smtClean="0">
                <a:latin typeface="Calibri" pitchFamily="34" charset="0"/>
              </a:rPr>
              <a:t> </a:t>
            </a:r>
            <a:r>
              <a:rPr lang="tr-TR" sz="2000" dirty="0">
                <a:latin typeface="Calibri" pitchFamily="34" charset="0"/>
              </a:rPr>
              <a:t>hemoglobin </a:t>
            </a:r>
            <a:r>
              <a:rPr lang="tr-TR" sz="2000" dirty="0" smtClean="0">
                <a:latin typeface="Calibri" pitchFamily="34" charset="0"/>
              </a:rPr>
              <a:t>üretimiyle  başlar</a:t>
            </a:r>
            <a:r>
              <a:rPr lang="tr-TR" sz="2000" dirty="0">
                <a:latin typeface="Calibri" pitchFamily="34" charset="0"/>
              </a:rPr>
              <a:t>.</a:t>
            </a:r>
          </a:p>
        </p:txBody>
      </p:sp>
      <p:sp>
        <p:nvSpPr>
          <p:cNvPr id="22" name="21 Dikdörtgen"/>
          <p:cNvSpPr/>
          <p:nvPr/>
        </p:nvSpPr>
        <p:spPr>
          <a:xfrm>
            <a:off x="192507" y="5239281"/>
            <a:ext cx="6893212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55000"/>
            </a:pPr>
            <a:r>
              <a:rPr lang="tr-TR" sz="2000" dirty="0" smtClean="0">
                <a:latin typeface="Calibri" pitchFamily="34" charset="0"/>
              </a:rPr>
              <a:t>bu arada lökosit ve trombosit  </a:t>
            </a:r>
            <a:r>
              <a:rPr lang="tr-TR" sz="2000" dirty="0" err="1" smtClean="0">
                <a:latin typeface="Calibri" pitchFamily="34" charset="0"/>
              </a:rPr>
              <a:t>üretimide</a:t>
            </a:r>
            <a:r>
              <a:rPr lang="tr-TR" sz="2000" dirty="0" smtClean="0">
                <a:latin typeface="Calibri" pitchFamily="34" charset="0"/>
              </a:rPr>
              <a:t> başlatılır. </a:t>
            </a:r>
            <a:endParaRPr lang="tr-TR" sz="2000" dirty="0">
              <a:latin typeface="Calibri" pitchFamily="34" charset="0"/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4883058" y="2382338"/>
            <a:ext cx="41069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050" dirty="0" smtClean="0">
                <a:latin typeface="Calibri" pitchFamily="34" charset="0"/>
              </a:rPr>
              <a:t>19. </a:t>
            </a:r>
          </a:p>
          <a:p>
            <a:pPr algn="ctr"/>
            <a:r>
              <a:rPr lang="tr-TR" sz="1050" dirty="0" smtClean="0">
                <a:latin typeface="Calibri" pitchFamily="34" charset="0"/>
              </a:rPr>
              <a:t>Gün</a:t>
            </a:r>
            <a:endParaRPr lang="tr-TR" sz="1050" dirty="0"/>
          </a:p>
        </p:txBody>
      </p:sp>
      <p:sp>
        <p:nvSpPr>
          <p:cNvPr id="10" name="9 Dikdörtgen"/>
          <p:cNvSpPr/>
          <p:nvPr/>
        </p:nvSpPr>
        <p:spPr>
          <a:xfrm>
            <a:off x="5547145" y="2509296"/>
            <a:ext cx="58541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050" dirty="0" smtClean="0">
                <a:latin typeface="Calibri" pitchFamily="34" charset="0"/>
              </a:rPr>
              <a:t>6.Hafta</a:t>
            </a:r>
            <a:endParaRPr lang="tr-TR" sz="1050" dirty="0"/>
          </a:p>
        </p:txBody>
      </p:sp>
      <p:sp>
        <p:nvSpPr>
          <p:cNvPr id="11" name="10 Dikdörtgen"/>
          <p:cNvSpPr/>
          <p:nvPr/>
        </p:nvSpPr>
        <p:spPr>
          <a:xfrm>
            <a:off x="7253351" y="2543920"/>
            <a:ext cx="110959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050" dirty="0" smtClean="0">
                <a:latin typeface="Calibri" pitchFamily="34" charset="0"/>
              </a:rPr>
              <a:t>6. AY &gt; &gt; &gt; &gt; &gt; &gt;  </a:t>
            </a:r>
            <a:endParaRPr lang="tr-TR" sz="1050" dirty="0"/>
          </a:p>
        </p:txBody>
      </p:sp>
    </p:spTree>
    <p:extLst>
      <p:ext uri="{BB962C8B-B14F-4D97-AF65-F5344CB8AC3E}">
        <p14:creationId xmlns="" xmlns:p14="http://schemas.microsoft.com/office/powerpoint/2010/main" val="34934007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25905" y="381000"/>
            <a:ext cx="7010400" cy="762000"/>
          </a:xfrm>
          <a:noFill/>
          <a:ln/>
        </p:spPr>
        <p:txBody>
          <a:bodyPr/>
          <a:lstStyle/>
          <a:p>
            <a:r>
              <a:rPr lang="tr-TR" sz="4000" dirty="0">
                <a:solidFill>
                  <a:schemeClr val="tx1"/>
                </a:solidFill>
              </a:rPr>
              <a:t>Hematopoez (Kan yapımı)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83631"/>
            <a:ext cx="8686800" cy="5334000"/>
          </a:xfrm>
          <a:noFill/>
          <a:ln/>
        </p:spPr>
        <p:txBody>
          <a:bodyPr/>
          <a:lstStyle/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endParaRPr lang="tr-TR" sz="2000" dirty="0">
              <a:latin typeface="Calibri" pitchFamily="34" charset="0"/>
            </a:endParaRPr>
          </a:p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r>
              <a:rPr lang="tr-TR" sz="2000" dirty="0">
                <a:latin typeface="Calibri" pitchFamily="34" charset="0"/>
              </a:rPr>
              <a:t>Tüm kan hücreleri </a:t>
            </a:r>
            <a:r>
              <a:rPr lang="en-CA" sz="2000" dirty="0">
                <a:latin typeface="Calibri" pitchFamily="34" charset="0"/>
              </a:rPr>
              <a:t> </a:t>
            </a:r>
            <a:r>
              <a:rPr lang="tr-TR" sz="2000" dirty="0" smtClean="0">
                <a:latin typeface="Calibri" pitchFamily="34" charset="0"/>
              </a:rPr>
              <a:t>ortak </a:t>
            </a:r>
            <a:r>
              <a:rPr lang="en-CA" sz="2000" i="1" dirty="0" err="1" smtClean="0">
                <a:latin typeface="Calibri" pitchFamily="34" charset="0"/>
              </a:rPr>
              <a:t>pluri</a:t>
            </a:r>
            <a:r>
              <a:rPr lang="tr-TR" sz="2000" i="1" dirty="0" smtClean="0">
                <a:latin typeface="Calibri" pitchFamily="34" charset="0"/>
              </a:rPr>
              <a:t>-multipotent Kök </a:t>
            </a:r>
            <a:r>
              <a:rPr lang="tr-TR" sz="2000" i="1" dirty="0">
                <a:latin typeface="Calibri" pitchFamily="34" charset="0"/>
              </a:rPr>
              <a:t>Hücreden </a:t>
            </a:r>
            <a:r>
              <a:rPr lang="tr-TR" sz="2000" dirty="0">
                <a:latin typeface="Calibri" pitchFamily="34" charset="0"/>
              </a:rPr>
              <a:t>oluşur</a:t>
            </a:r>
          </a:p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r>
              <a:rPr lang="tr-TR" sz="2000" dirty="0">
                <a:latin typeface="Calibri" pitchFamily="34" charset="0"/>
              </a:rPr>
              <a:t>Puliripotent Kök Hücreler Kemik İliğinde </a:t>
            </a:r>
            <a:r>
              <a:rPr lang="tr-TR" sz="2000" dirty="0" err="1">
                <a:latin typeface="Calibri" pitchFamily="34" charset="0"/>
              </a:rPr>
              <a:t>Myeloid</a:t>
            </a:r>
            <a:r>
              <a:rPr lang="tr-TR" sz="2000" dirty="0">
                <a:latin typeface="Calibri" pitchFamily="34" charset="0"/>
              </a:rPr>
              <a:t> Dizi veya </a:t>
            </a:r>
            <a:r>
              <a:rPr lang="tr-TR" sz="2000" dirty="0" err="1">
                <a:latin typeface="Calibri" pitchFamily="34" charset="0"/>
              </a:rPr>
              <a:t>Lenfoid</a:t>
            </a:r>
            <a:r>
              <a:rPr lang="tr-TR" sz="2000" dirty="0">
                <a:latin typeface="Calibri" pitchFamily="34" charset="0"/>
              </a:rPr>
              <a:t>  Dizi hücrelerine dönüşmeye  yönlendirilir.</a:t>
            </a:r>
            <a:endParaRPr lang="en-CA" sz="2000" dirty="0">
              <a:latin typeface="Calibri" pitchFamily="34" charset="0"/>
            </a:endParaRPr>
          </a:p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r>
              <a:rPr lang="tr-TR" sz="2000" dirty="0">
                <a:latin typeface="Calibri" pitchFamily="34" charset="0"/>
              </a:rPr>
              <a:t>Multipotent M</a:t>
            </a:r>
            <a:r>
              <a:rPr lang="en-CA" sz="2000" dirty="0" err="1">
                <a:latin typeface="Calibri" pitchFamily="34" charset="0"/>
              </a:rPr>
              <a:t>yeloid</a:t>
            </a:r>
            <a:r>
              <a:rPr lang="en-CA" sz="2000" dirty="0">
                <a:latin typeface="Calibri" pitchFamily="34" charset="0"/>
              </a:rPr>
              <a:t> </a:t>
            </a:r>
            <a:r>
              <a:rPr lang="tr-TR" sz="2000" dirty="0">
                <a:latin typeface="Calibri" pitchFamily="34" charset="0"/>
              </a:rPr>
              <a:t>kök hücreler</a:t>
            </a:r>
            <a:r>
              <a:rPr lang="en-CA" sz="2000" dirty="0">
                <a:latin typeface="Calibri" pitchFamily="34" charset="0"/>
              </a:rPr>
              <a:t> </a:t>
            </a:r>
            <a:r>
              <a:rPr lang="tr-TR" sz="2000" dirty="0">
                <a:latin typeface="Calibri" pitchFamily="34" charset="0"/>
              </a:rPr>
              <a:t>tüm </a:t>
            </a:r>
            <a:r>
              <a:rPr lang="en-CA" sz="2000" i="1" dirty="0">
                <a:latin typeface="Calibri" pitchFamily="34" charset="0"/>
              </a:rPr>
              <a:t> myeloid </a:t>
            </a:r>
            <a:r>
              <a:rPr lang="tr-TR" sz="2000" i="1" dirty="0">
                <a:latin typeface="Calibri" pitchFamily="34" charset="0"/>
              </a:rPr>
              <a:t>dizi</a:t>
            </a:r>
            <a:r>
              <a:rPr lang="en-CA" sz="2000" i="1" dirty="0">
                <a:latin typeface="Calibri" pitchFamily="34" charset="0"/>
              </a:rPr>
              <a:t> </a:t>
            </a:r>
            <a:r>
              <a:rPr lang="tr-TR" sz="2000" i="1" dirty="0">
                <a:latin typeface="Calibri" pitchFamily="34" charset="0"/>
              </a:rPr>
              <a:t>hücrelerini </a:t>
            </a:r>
            <a:r>
              <a:rPr lang="en-CA" sz="2000" i="1" dirty="0">
                <a:latin typeface="Calibri" pitchFamily="34" charset="0"/>
              </a:rPr>
              <a:t>– </a:t>
            </a:r>
            <a:r>
              <a:rPr lang="tr-TR" sz="2000" dirty="0" smtClean="0">
                <a:latin typeface="Calibri" pitchFamily="34" charset="0"/>
              </a:rPr>
              <a:t>eritrosit, </a:t>
            </a:r>
            <a:r>
              <a:rPr lang="tr-TR" sz="2000" dirty="0" err="1" smtClean="0">
                <a:latin typeface="Calibri" pitchFamily="34" charset="0"/>
              </a:rPr>
              <a:t>granülosit</a:t>
            </a:r>
            <a:r>
              <a:rPr lang="tr-TR" sz="2000" dirty="0" smtClean="0">
                <a:latin typeface="Calibri" pitchFamily="34" charset="0"/>
              </a:rPr>
              <a:t> </a:t>
            </a:r>
            <a:r>
              <a:rPr lang="en-CA" sz="2000" dirty="0" smtClean="0">
                <a:latin typeface="Calibri" pitchFamily="34" charset="0"/>
              </a:rPr>
              <a:t>(</a:t>
            </a:r>
            <a:r>
              <a:rPr lang="tr-TR" sz="2000" dirty="0" err="1" smtClean="0">
                <a:latin typeface="Calibri" pitchFamily="34" charset="0"/>
              </a:rPr>
              <a:t>nötrofil</a:t>
            </a:r>
            <a:r>
              <a:rPr lang="tr-TR" sz="2000" dirty="0" smtClean="0">
                <a:latin typeface="Calibri" pitchFamily="34" charset="0"/>
              </a:rPr>
              <a:t>, </a:t>
            </a:r>
            <a:r>
              <a:rPr lang="tr-TR" sz="2000" dirty="0" err="1" smtClean="0">
                <a:latin typeface="Calibri" pitchFamily="34" charset="0"/>
              </a:rPr>
              <a:t>eozinofil</a:t>
            </a:r>
            <a:r>
              <a:rPr lang="tr-TR" sz="2000" dirty="0" smtClean="0">
                <a:latin typeface="Calibri" pitchFamily="34" charset="0"/>
              </a:rPr>
              <a:t>, bazofil</a:t>
            </a:r>
            <a:r>
              <a:rPr lang="en-CA" sz="2000" dirty="0" smtClean="0">
                <a:latin typeface="Calibri" pitchFamily="34" charset="0"/>
              </a:rPr>
              <a:t>), </a:t>
            </a:r>
            <a:r>
              <a:rPr lang="tr-TR" sz="2000" dirty="0" err="1" smtClean="0">
                <a:latin typeface="Calibri" pitchFamily="34" charset="0"/>
              </a:rPr>
              <a:t>monosit</a:t>
            </a:r>
            <a:r>
              <a:rPr lang="tr-TR" sz="2000" dirty="0" smtClean="0">
                <a:latin typeface="Calibri" pitchFamily="34" charset="0"/>
              </a:rPr>
              <a:t> ve </a:t>
            </a:r>
            <a:r>
              <a:rPr lang="tr-TR" sz="2000" dirty="0" err="1" smtClean="0">
                <a:latin typeface="Calibri" pitchFamily="34" charset="0"/>
              </a:rPr>
              <a:t>plateletleri</a:t>
            </a:r>
            <a:r>
              <a:rPr lang="tr-TR" sz="2000" dirty="0" smtClean="0">
                <a:latin typeface="Calibri" pitchFamily="34" charset="0"/>
              </a:rPr>
              <a:t> oluşturur</a:t>
            </a:r>
            <a:r>
              <a:rPr lang="tr-TR" sz="2000" dirty="0">
                <a:latin typeface="Calibri" pitchFamily="34" charset="0"/>
              </a:rPr>
              <a:t>.</a:t>
            </a:r>
            <a:endParaRPr lang="en-CA" sz="2000" dirty="0">
              <a:latin typeface="Calibri" pitchFamily="34" charset="0"/>
            </a:endParaRPr>
          </a:p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r>
              <a:rPr lang="tr-TR" sz="2000" dirty="0">
                <a:latin typeface="Calibri" pitchFamily="34" charset="0"/>
              </a:rPr>
              <a:t>Multipotent </a:t>
            </a:r>
            <a:r>
              <a:rPr lang="tr-TR" sz="2000" dirty="0" err="1">
                <a:latin typeface="Calibri" pitchFamily="34" charset="0"/>
              </a:rPr>
              <a:t>Lenfoid</a:t>
            </a:r>
            <a:r>
              <a:rPr lang="tr-TR" sz="2000" dirty="0">
                <a:latin typeface="Calibri" pitchFamily="34" charset="0"/>
              </a:rPr>
              <a:t> kök hücreler </a:t>
            </a:r>
            <a:r>
              <a:rPr lang="tr-TR" sz="2000" dirty="0" err="1">
                <a:latin typeface="Calibri" pitchFamily="34" charset="0"/>
              </a:rPr>
              <a:t>lenfoid</a:t>
            </a:r>
            <a:r>
              <a:rPr lang="tr-TR" sz="2000" dirty="0">
                <a:latin typeface="Calibri" pitchFamily="34" charset="0"/>
              </a:rPr>
              <a:t> dizi hücrelerine</a:t>
            </a:r>
            <a:r>
              <a:rPr lang="en-CA" sz="2000" dirty="0">
                <a:latin typeface="Calibri" pitchFamily="34" charset="0"/>
              </a:rPr>
              <a:t> </a:t>
            </a:r>
            <a:r>
              <a:rPr lang="tr-TR" sz="2000" dirty="0">
                <a:latin typeface="Calibri" pitchFamily="34" charset="0"/>
              </a:rPr>
              <a:t>(</a:t>
            </a:r>
            <a:r>
              <a:rPr lang="en-CA" sz="2000" dirty="0">
                <a:latin typeface="Calibri" pitchFamily="34" charset="0"/>
              </a:rPr>
              <a:t>B </a:t>
            </a:r>
            <a:r>
              <a:rPr lang="tr-TR" sz="2000" dirty="0">
                <a:latin typeface="Calibri" pitchFamily="34" charset="0"/>
              </a:rPr>
              <a:t>ve </a:t>
            </a:r>
            <a:r>
              <a:rPr lang="en-CA" sz="2000" dirty="0">
                <a:latin typeface="Calibri" pitchFamily="34" charset="0"/>
              </a:rPr>
              <a:t> T</a:t>
            </a:r>
            <a:r>
              <a:rPr lang="tr-TR" sz="2000" dirty="0">
                <a:latin typeface="Calibri" pitchFamily="34" charset="0"/>
              </a:rPr>
              <a:t>lenfositler) dönüşür</a:t>
            </a:r>
            <a:endParaRPr lang="en-CA" sz="2000" dirty="0">
              <a:latin typeface="Calibri" pitchFamily="34" charset="0"/>
            </a:endParaRPr>
          </a:p>
          <a:p>
            <a:pPr marL="609600" indent="-609600">
              <a:buClr>
                <a:srgbClr val="0F097F"/>
              </a:buClr>
              <a:buSzTx/>
              <a:buFont typeface="Wingdings" pitchFamily="2" charset="2"/>
              <a:buAutoNum type="arabicPeriod"/>
            </a:pPr>
            <a:r>
              <a:rPr lang="tr-TR" sz="2000" dirty="0">
                <a:latin typeface="Calibri" pitchFamily="34" charset="0"/>
              </a:rPr>
              <a:t>Kemik  iliğinde toplanan  Hematopoetik Kök Hücreler hastalarda </a:t>
            </a:r>
            <a:r>
              <a:rPr lang="tr-TR" sz="2000" dirty="0" err="1">
                <a:latin typeface="Calibri" pitchFamily="34" charset="0"/>
              </a:rPr>
              <a:t>hematopoezin</a:t>
            </a:r>
            <a:r>
              <a:rPr lang="tr-TR" sz="2000" dirty="0">
                <a:latin typeface="Calibri" pitchFamily="34" charset="0"/>
              </a:rPr>
              <a:t> tam restorasyonunu yapabilir. </a:t>
            </a:r>
          </a:p>
        </p:txBody>
      </p:sp>
    </p:spTree>
    <p:extLst>
      <p:ext uri="{BB962C8B-B14F-4D97-AF65-F5344CB8AC3E}">
        <p14:creationId xmlns="" xmlns:p14="http://schemas.microsoft.com/office/powerpoint/2010/main" val="411981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154" name="Group 2"/>
          <p:cNvGrpSpPr>
            <a:grpSpLocks/>
          </p:cNvGrpSpPr>
          <p:nvPr/>
        </p:nvGrpSpPr>
        <p:grpSpPr bwMode="auto">
          <a:xfrm>
            <a:off x="304800" y="2425700"/>
            <a:ext cx="2174876" cy="1173163"/>
            <a:chOff x="249" y="1615"/>
            <a:chExt cx="1370" cy="739"/>
          </a:xfrm>
        </p:grpSpPr>
        <p:grpSp>
          <p:nvGrpSpPr>
            <p:cNvPr id="305155" name="Group 3"/>
            <p:cNvGrpSpPr>
              <a:grpSpLocks/>
            </p:cNvGrpSpPr>
            <p:nvPr/>
          </p:nvGrpSpPr>
          <p:grpSpPr bwMode="auto">
            <a:xfrm>
              <a:off x="385" y="1706"/>
              <a:ext cx="286" cy="270"/>
              <a:chOff x="436" y="1014"/>
              <a:chExt cx="286" cy="270"/>
            </a:xfrm>
          </p:grpSpPr>
          <p:sp>
            <p:nvSpPr>
              <p:cNvPr id="305156" name="Freeform 4" descr="Granite"/>
              <p:cNvSpPr>
                <a:spLocks/>
              </p:cNvSpPr>
              <p:nvPr/>
            </p:nvSpPr>
            <p:spPr bwMode="auto">
              <a:xfrm rot="5124292">
                <a:off x="471" y="1051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57" name="Freeform 5"/>
              <p:cNvSpPr>
                <a:spLocks/>
              </p:cNvSpPr>
              <p:nvPr/>
            </p:nvSpPr>
            <p:spPr bwMode="auto">
              <a:xfrm>
                <a:off x="436" y="1014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305158" name="Group 6"/>
            <p:cNvGrpSpPr>
              <a:grpSpLocks/>
            </p:cNvGrpSpPr>
            <p:nvPr/>
          </p:nvGrpSpPr>
          <p:grpSpPr bwMode="auto">
            <a:xfrm>
              <a:off x="1156" y="1706"/>
              <a:ext cx="286" cy="270"/>
              <a:chOff x="1222" y="777"/>
              <a:chExt cx="286" cy="270"/>
            </a:xfrm>
          </p:grpSpPr>
          <p:sp>
            <p:nvSpPr>
              <p:cNvPr id="305159" name="Freeform 7" descr="Granite"/>
              <p:cNvSpPr>
                <a:spLocks/>
              </p:cNvSpPr>
              <p:nvPr/>
            </p:nvSpPr>
            <p:spPr bwMode="auto">
              <a:xfrm rot="3645729">
                <a:off x="1256" y="806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60" name="Freeform 8"/>
              <p:cNvSpPr>
                <a:spLocks/>
              </p:cNvSpPr>
              <p:nvPr/>
            </p:nvSpPr>
            <p:spPr bwMode="auto">
              <a:xfrm>
                <a:off x="1222" y="777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305161" name="Text Box 9"/>
            <p:cNvSpPr txBox="1">
              <a:spLocks noChangeArrowheads="1"/>
            </p:cNvSpPr>
            <p:nvPr/>
          </p:nvSpPr>
          <p:spPr bwMode="auto">
            <a:xfrm>
              <a:off x="249" y="2160"/>
              <a:ext cx="137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0" lang="tr-TR" sz="1400" dirty="0" smtClean="0">
                  <a:latin typeface="Arial" charset="0"/>
                </a:rPr>
                <a:t>Hematopoetik Kök Hücre</a:t>
              </a:r>
              <a:endParaRPr kumimoji="0" lang="en-US" sz="1400" dirty="0">
                <a:latin typeface="Arial" charset="0"/>
              </a:endParaRPr>
            </a:p>
          </p:txBody>
        </p:sp>
        <p:sp>
          <p:nvSpPr>
            <p:cNvPr id="305162" name="Line 10"/>
            <p:cNvSpPr>
              <a:spLocks noChangeShapeType="1"/>
            </p:cNvSpPr>
            <p:nvPr/>
          </p:nvSpPr>
          <p:spPr bwMode="auto">
            <a:xfrm>
              <a:off x="793" y="1842"/>
              <a:ext cx="2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63" name="AutoShape 11"/>
            <p:cNvSpPr>
              <a:spLocks noChangeArrowheads="1"/>
            </p:cNvSpPr>
            <p:nvPr/>
          </p:nvSpPr>
          <p:spPr bwMode="auto">
            <a:xfrm rot="5400000" flipV="1">
              <a:off x="135" y="1775"/>
              <a:ext cx="545" cy="226"/>
            </a:xfrm>
            <a:prstGeom prst="curvedDownArrow">
              <a:avLst>
                <a:gd name="adj1" fmla="val 21369"/>
                <a:gd name="adj2" fmla="val 69599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305164" name="Group 12"/>
          <p:cNvGrpSpPr>
            <a:grpSpLocks/>
          </p:cNvGrpSpPr>
          <p:nvPr/>
        </p:nvGrpSpPr>
        <p:grpSpPr bwMode="auto">
          <a:xfrm>
            <a:off x="2249488" y="3144838"/>
            <a:ext cx="4643438" cy="3516312"/>
            <a:chOff x="1474" y="1933"/>
            <a:chExt cx="2925" cy="2215"/>
          </a:xfrm>
        </p:grpSpPr>
        <p:grpSp>
          <p:nvGrpSpPr>
            <p:cNvPr id="305165" name="Group 13"/>
            <p:cNvGrpSpPr>
              <a:grpSpLocks/>
            </p:cNvGrpSpPr>
            <p:nvPr/>
          </p:nvGrpSpPr>
          <p:grpSpPr bwMode="auto">
            <a:xfrm>
              <a:off x="1927" y="2478"/>
              <a:ext cx="318" cy="315"/>
              <a:chOff x="436" y="1014"/>
              <a:chExt cx="286" cy="270"/>
            </a:xfrm>
          </p:grpSpPr>
          <p:sp>
            <p:nvSpPr>
              <p:cNvPr id="305166" name="Freeform 14" descr="Granite"/>
              <p:cNvSpPr>
                <a:spLocks/>
              </p:cNvSpPr>
              <p:nvPr/>
            </p:nvSpPr>
            <p:spPr bwMode="auto">
              <a:xfrm rot="5124292">
                <a:off x="471" y="1051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67" name="Freeform 15"/>
              <p:cNvSpPr>
                <a:spLocks/>
              </p:cNvSpPr>
              <p:nvPr/>
            </p:nvSpPr>
            <p:spPr bwMode="auto">
              <a:xfrm>
                <a:off x="436" y="1014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305168" name="Line 16"/>
            <p:cNvSpPr>
              <a:spLocks noChangeShapeType="1"/>
            </p:cNvSpPr>
            <p:nvPr/>
          </p:nvSpPr>
          <p:spPr bwMode="auto">
            <a:xfrm flipV="1">
              <a:off x="2290" y="2251"/>
              <a:ext cx="363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69" name="Line 17"/>
            <p:cNvSpPr>
              <a:spLocks noChangeShapeType="1"/>
            </p:cNvSpPr>
            <p:nvPr/>
          </p:nvSpPr>
          <p:spPr bwMode="auto">
            <a:xfrm>
              <a:off x="2290" y="2704"/>
              <a:ext cx="363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0" name="Line 18"/>
            <p:cNvSpPr>
              <a:spLocks noChangeShapeType="1"/>
            </p:cNvSpPr>
            <p:nvPr/>
          </p:nvSpPr>
          <p:spPr bwMode="auto">
            <a:xfrm flipV="1">
              <a:off x="2290" y="2568"/>
              <a:ext cx="363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1" name="Line 19"/>
            <p:cNvSpPr>
              <a:spLocks noChangeShapeType="1"/>
            </p:cNvSpPr>
            <p:nvPr/>
          </p:nvSpPr>
          <p:spPr bwMode="auto">
            <a:xfrm>
              <a:off x="2290" y="2795"/>
              <a:ext cx="363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2" name="Line 20"/>
            <p:cNvSpPr>
              <a:spLocks noChangeShapeType="1"/>
            </p:cNvSpPr>
            <p:nvPr/>
          </p:nvSpPr>
          <p:spPr bwMode="auto">
            <a:xfrm>
              <a:off x="2290" y="2886"/>
              <a:ext cx="363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3" name="Line 21"/>
            <p:cNvSpPr>
              <a:spLocks noChangeShapeType="1"/>
            </p:cNvSpPr>
            <p:nvPr/>
          </p:nvSpPr>
          <p:spPr bwMode="auto">
            <a:xfrm>
              <a:off x="2290" y="2976"/>
              <a:ext cx="363" cy="7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305174" name="Group 22"/>
            <p:cNvGrpSpPr>
              <a:grpSpLocks/>
            </p:cNvGrpSpPr>
            <p:nvPr/>
          </p:nvGrpSpPr>
          <p:grpSpPr bwMode="auto">
            <a:xfrm>
              <a:off x="2699" y="2024"/>
              <a:ext cx="1700" cy="2124"/>
              <a:chOff x="2699" y="2024"/>
              <a:chExt cx="1700" cy="2124"/>
            </a:xfrm>
          </p:grpSpPr>
          <p:grpSp>
            <p:nvGrpSpPr>
              <p:cNvPr id="305175" name="Group 23"/>
              <p:cNvGrpSpPr>
                <a:grpSpLocks/>
              </p:cNvGrpSpPr>
              <p:nvPr/>
            </p:nvGrpSpPr>
            <p:grpSpPr bwMode="auto">
              <a:xfrm>
                <a:off x="2699" y="2024"/>
                <a:ext cx="1653" cy="310"/>
                <a:chOff x="2699" y="1570"/>
                <a:chExt cx="1653" cy="310"/>
              </a:xfrm>
            </p:grpSpPr>
            <p:grpSp>
              <p:nvGrpSpPr>
                <p:cNvPr id="305176" name="Group 24"/>
                <p:cNvGrpSpPr>
                  <a:grpSpLocks/>
                </p:cNvGrpSpPr>
                <p:nvPr/>
              </p:nvGrpSpPr>
              <p:grpSpPr bwMode="auto">
                <a:xfrm>
                  <a:off x="2699" y="1570"/>
                  <a:ext cx="318" cy="310"/>
                  <a:chOff x="1153" y="432"/>
                  <a:chExt cx="280" cy="265"/>
                </a:xfrm>
              </p:grpSpPr>
              <p:sp>
                <p:nvSpPr>
                  <p:cNvPr id="305177" name="Freeform 25" descr="Granite"/>
                  <p:cNvSpPr>
                    <a:spLocks/>
                  </p:cNvSpPr>
                  <p:nvPr/>
                </p:nvSpPr>
                <p:spPr bwMode="auto">
                  <a:xfrm>
                    <a:off x="1166" y="454"/>
                    <a:ext cx="230" cy="224"/>
                  </a:xfrm>
                  <a:custGeom>
                    <a:avLst/>
                    <a:gdLst>
                      <a:gd name="T0" fmla="*/ 230 w 230"/>
                      <a:gd name="T1" fmla="*/ 114 h 239"/>
                      <a:gd name="T2" fmla="*/ 183 w 230"/>
                      <a:gd name="T3" fmla="*/ 16 h 239"/>
                      <a:gd name="T4" fmla="*/ 74 w 230"/>
                      <a:gd name="T5" fmla="*/ 16 h 239"/>
                      <a:gd name="T6" fmla="*/ 32 w 230"/>
                      <a:gd name="T7" fmla="*/ 81 h 239"/>
                      <a:gd name="T8" fmla="*/ 19 w 230"/>
                      <a:gd name="T9" fmla="*/ 152 h 239"/>
                      <a:gd name="T10" fmla="*/ 146 w 230"/>
                      <a:gd name="T11" fmla="*/ 234 h 239"/>
                      <a:gd name="T12" fmla="*/ 230 w 230"/>
                      <a:gd name="T13" fmla="*/ 114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30" h="239">
                        <a:moveTo>
                          <a:pt x="230" y="114"/>
                        </a:moveTo>
                        <a:cubicBezTo>
                          <a:pt x="230" y="78"/>
                          <a:pt x="209" y="32"/>
                          <a:pt x="183" y="16"/>
                        </a:cubicBezTo>
                        <a:cubicBezTo>
                          <a:pt x="157" y="0"/>
                          <a:pt x="99" y="5"/>
                          <a:pt x="74" y="16"/>
                        </a:cubicBezTo>
                        <a:cubicBezTo>
                          <a:pt x="22" y="49"/>
                          <a:pt x="41" y="58"/>
                          <a:pt x="32" y="81"/>
                        </a:cubicBezTo>
                        <a:cubicBezTo>
                          <a:pt x="23" y="104"/>
                          <a:pt x="0" y="127"/>
                          <a:pt x="19" y="152"/>
                        </a:cubicBezTo>
                        <a:cubicBezTo>
                          <a:pt x="15" y="191"/>
                          <a:pt x="110" y="239"/>
                          <a:pt x="146" y="234"/>
                        </a:cubicBezTo>
                        <a:cubicBezTo>
                          <a:pt x="214" y="234"/>
                          <a:pt x="230" y="151"/>
                          <a:pt x="230" y="114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78" name="Freeform 26"/>
                  <p:cNvSpPr>
                    <a:spLocks/>
                  </p:cNvSpPr>
                  <p:nvPr/>
                </p:nvSpPr>
                <p:spPr bwMode="auto">
                  <a:xfrm rot="8588556">
                    <a:off x="1153" y="432"/>
                    <a:ext cx="280" cy="265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179" name="Group 27"/>
                <p:cNvGrpSpPr>
                  <a:grpSpLocks/>
                </p:cNvGrpSpPr>
                <p:nvPr/>
              </p:nvGrpSpPr>
              <p:grpSpPr bwMode="auto">
                <a:xfrm>
                  <a:off x="3470" y="1570"/>
                  <a:ext cx="286" cy="270"/>
                  <a:chOff x="4103" y="1943"/>
                  <a:chExt cx="286" cy="270"/>
                </a:xfrm>
              </p:grpSpPr>
              <p:sp>
                <p:nvSpPr>
                  <p:cNvPr id="305180" name="Freeform 28"/>
                  <p:cNvSpPr>
                    <a:spLocks/>
                  </p:cNvSpPr>
                  <p:nvPr/>
                </p:nvSpPr>
                <p:spPr bwMode="auto">
                  <a:xfrm>
                    <a:off x="4103" y="1943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4">
                      <a:alphaModFix amt="59000"/>
                    </a:blip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1" name="Freeform 29"/>
                  <p:cNvSpPr>
                    <a:spLocks/>
                  </p:cNvSpPr>
                  <p:nvPr/>
                </p:nvSpPr>
                <p:spPr bwMode="auto">
                  <a:xfrm>
                    <a:off x="4103" y="1943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FF">
                      <a:alpha val="16000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2" name="Freeform 30" descr="Purple mesh"/>
                  <p:cNvSpPr>
                    <a:spLocks/>
                  </p:cNvSpPr>
                  <p:nvPr/>
                </p:nvSpPr>
                <p:spPr bwMode="auto">
                  <a:xfrm>
                    <a:off x="4150" y="1979"/>
                    <a:ext cx="206" cy="176"/>
                  </a:xfrm>
                  <a:custGeom>
                    <a:avLst/>
                    <a:gdLst>
                      <a:gd name="T0" fmla="*/ 129 w 206"/>
                      <a:gd name="T1" fmla="*/ 78 h 176"/>
                      <a:gd name="T2" fmla="*/ 159 w 206"/>
                      <a:gd name="T3" fmla="*/ 99 h 176"/>
                      <a:gd name="T4" fmla="*/ 191 w 206"/>
                      <a:gd name="T5" fmla="*/ 95 h 176"/>
                      <a:gd name="T6" fmla="*/ 204 w 206"/>
                      <a:gd name="T7" fmla="*/ 60 h 176"/>
                      <a:gd name="T8" fmla="*/ 180 w 206"/>
                      <a:gd name="T9" fmla="*/ 23 h 176"/>
                      <a:gd name="T10" fmla="*/ 156 w 206"/>
                      <a:gd name="T11" fmla="*/ 17 h 176"/>
                      <a:gd name="T12" fmla="*/ 122 w 206"/>
                      <a:gd name="T13" fmla="*/ 38 h 176"/>
                      <a:gd name="T14" fmla="*/ 108 w 206"/>
                      <a:gd name="T15" fmla="*/ 72 h 176"/>
                      <a:gd name="T16" fmla="*/ 105 w 206"/>
                      <a:gd name="T17" fmla="*/ 18 h 176"/>
                      <a:gd name="T18" fmla="*/ 71 w 206"/>
                      <a:gd name="T19" fmla="*/ 11 h 176"/>
                      <a:gd name="T20" fmla="*/ 45 w 206"/>
                      <a:gd name="T21" fmla="*/ 24 h 176"/>
                      <a:gd name="T22" fmla="*/ 29 w 206"/>
                      <a:gd name="T23" fmla="*/ 44 h 176"/>
                      <a:gd name="T24" fmla="*/ 89 w 206"/>
                      <a:gd name="T25" fmla="*/ 77 h 176"/>
                      <a:gd name="T26" fmla="*/ 33 w 206"/>
                      <a:gd name="T27" fmla="*/ 87 h 176"/>
                      <a:gd name="T28" fmla="*/ 3 w 206"/>
                      <a:gd name="T29" fmla="*/ 110 h 176"/>
                      <a:gd name="T30" fmla="*/ 29 w 206"/>
                      <a:gd name="T31" fmla="*/ 158 h 176"/>
                      <a:gd name="T32" fmla="*/ 65 w 206"/>
                      <a:gd name="T33" fmla="*/ 174 h 176"/>
                      <a:gd name="T34" fmla="*/ 84 w 206"/>
                      <a:gd name="T35" fmla="*/ 156 h 176"/>
                      <a:gd name="T36" fmla="*/ 80 w 206"/>
                      <a:gd name="T37" fmla="*/ 123 h 176"/>
                      <a:gd name="T38" fmla="*/ 71 w 206"/>
                      <a:gd name="T39" fmla="*/ 95 h 176"/>
                      <a:gd name="T40" fmla="*/ 110 w 206"/>
                      <a:gd name="T41" fmla="*/ 126 h 176"/>
                      <a:gd name="T42" fmla="*/ 131 w 206"/>
                      <a:gd name="T43" fmla="*/ 123 h 176"/>
                      <a:gd name="T44" fmla="*/ 137 w 206"/>
                      <a:gd name="T45" fmla="*/ 102 h 176"/>
                      <a:gd name="T46" fmla="*/ 129 w 206"/>
                      <a:gd name="T47" fmla="*/ 78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06" h="176">
                        <a:moveTo>
                          <a:pt x="129" y="78"/>
                        </a:moveTo>
                        <a:cubicBezTo>
                          <a:pt x="139" y="84"/>
                          <a:pt x="146" y="102"/>
                          <a:pt x="159" y="99"/>
                        </a:cubicBezTo>
                        <a:cubicBezTo>
                          <a:pt x="172" y="96"/>
                          <a:pt x="176" y="107"/>
                          <a:pt x="191" y="95"/>
                        </a:cubicBezTo>
                        <a:cubicBezTo>
                          <a:pt x="206" y="83"/>
                          <a:pt x="202" y="70"/>
                          <a:pt x="204" y="60"/>
                        </a:cubicBezTo>
                        <a:cubicBezTo>
                          <a:pt x="206" y="50"/>
                          <a:pt x="190" y="28"/>
                          <a:pt x="180" y="23"/>
                        </a:cubicBezTo>
                        <a:cubicBezTo>
                          <a:pt x="176" y="15"/>
                          <a:pt x="162" y="24"/>
                          <a:pt x="156" y="17"/>
                        </a:cubicBezTo>
                        <a:cubicBezTo>
                          <a:pt x="141" y="19"/>
                          <a:pt x="133" y="29"/>
                          <a:pt x="122" y="38"/>
                        </a:cubicBezTo>
                        <a:cubicBezTo>
                          <a:pt x="124" y="55"/>
                          <a:pt x="128" y="69"/>
                          <a:pt x="108" y="72"/>
                        </a:cubicBezTo>
                        <a:cubicBezTo>
                          <a:pt x="94" y="65"/>
                          <a:pt x="117" y="36"/>
                          <a:pt x="105" y="18"/>
                        </a:cubicBezTo>
                        <a:cubicBezTo>
                          <a:pt x="93" y="0"/>
                          <a:pt x="80" y="9"/>
                          <a:pt x="71" y="11"/>
                        </a:cubicBezTo>
                        <a:cubicBezTo>
                          <a:pt x="62" y="13"/>
                          <a:pt x="54" y="22"/>
                          <a:pt x="45" y="24"/>
                        </a:cubicBezTo>
                        <a:cubicBezTo>
                          <a:pt x="40" y="27"/>
                          <a:pt x="32" y="39"/>
                          <a:pt x="29" y="44"/>
                        </a:cubicBezTo>
                        <a:cubicBezTo>
                          <a:pt x="32" y="84"/>
                          <a:pt x="44" y="75"/>
                          <a:pt x="89" y="77"/>
                        </a:cubicBezTo>
                        <a:cubicBezTo>
                          <a:pt x="91" y="91"/>
                          <a:pt x="40" y="86"/>
                          <a:pt x="33" y="87"/>
                        </a:cubicBezTo>
                        <a:cubicBezTo>
                          <a:pt x="23" y="89"/>
                          <a:pt x="12" y="87"/>
                          <a:pt x="3" y="110"/>
                        </a:cubicBezTo>
                        <a:cubicBezTo>
                          <a:pt x="0" y="135"/>
                          <a:pt x="6" y="135"/>
                          <a:pt x="29" y="158"/>
                        </a:cubicBezTo>
                        <a:cubicBezTo>
                          <a:pt x="37" y="166"/>
                          <a:pt x="41" y="176"/>
                          <a:pt x="65" y="174"/>
                        </a:cubicBezTo>
                        <a:cubicBezTo>
                          <a:pt x="89" y="172"/>
                          <a:pt x="82" y="164"/>
                          <a:pt x="84" y="156"/>
                        </a:cubicBezTo>
                        <a:cubicBezTo>
                          <a:pt x="86" y="145"/>
                          <a:pt x="82" y="132"/>
                          <a:pt x="80" y="123"/>
                        </a:cubicBezTo>
                        <a:cubicBezTo>
                          <a:pt x="86" y="125"/>
                          <a:pt x="66" y="92"/>
                          <a:pt x="71" y="95"/>
                        </a:cubicBezTo>
                        <a:cubicBezTo>
                          <a:pt x="76" y="102"/>
                          <a:pt x="101" y="124"/>
                          <a:pt x="110" y="126"/>
                        </a:cubicBezTo>
                        <a:cubicBezTo>
                          <a:pt x="119" y="130"/>
                          <a:pt x="123" y="128"/>
                          <a:pt x="131" y="123"/>
                        </a:cubicBezTo>
                        <a:cubicBezTo>
                          <a:pt x="132" y="116"/>
                          <a:pt x="135" y="109"/>
                          <a:pt x="137" y="102"/>
                        </a:cubicBezTo>
                        <a:cubicBezTo>
                          <a:pt x="133" y="83"/>
                          <a:pt x="137" y="91"/>
                          <a:pt x="129" y="78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183" name="Line 31"/>
                <p:cNvSpPr>
                  <a:spLocks noChangeShapeType="1"/>
                </p:cNvSpPr>
                <p:nvPr/>
              </p:nvSpPr>
              <p:spPr bwMode="auto">
                <a:xfrm>
                  <a:off x="3061" y="1707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184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3878" y="1616"/>
                  <a:ext cx="474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tr-TR" sz="1400" dirty="0" err="1" smtClean="0">
                      <a:latin typeface="Arial" charset="0"/>
                    </a:rPr>
                    <a:t>Nötrofil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185" name="Group 33"/>
              <p:cNvGrpSpPr>
                <a:grpSpLocks/>
              </p:cNvGrpSpPr>
              <p:nvPr/>
            </p:nvGrpSpPr>
            <p:grpSpPr bwMode="auto">
              <a:xfrm>
                <a:off x="2699" y="2387"/>
                <a:ext cx="1700" cy="316"/>
                <a:chOff x="2699" y="2024"/>
                <a:chExt cx="1700" cy="316"/>
              </a:xfrm>
            </p:grpSpPr>
            <p:grpSp>
              <p:nvGrpSpPr>
                <p:cNvPr id="305186" name="Group 34"/>
                <p:cNvGrpSpPr>
                  <a:grpSpLocks/>
                </p:cNvGrpSpPr>
                <p:nvPr/>
              </p:nvGrpSpPr>
              <p:grpSpPr bwMode="auto">
                <a:xfrm>
                  <a:off x="2699" y="2024"/>
                  <a:ext cx="318" cy="316"/>
                  <a:chOff x="1222" y="777"/>
                  <a:chExt cx="286" cy="270"/>
                </a:xfrm>
              </p:grpSpPr>
              <p:sp>
                <p:nvSpPr>
                  <p:cNvPr id="305187" name="Freeform 35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8" name="Freeform 36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189" name="Group 37"/>
                <p:cNvGrpSpPr>
                  <a:grpSpLocks/>
                </p:cNvGrpSpPr>
                <p:nvPr/>
              </p:nvGrpSpPr>
              <p:grpSpPr bwMode="auto">
                <a:xfrm>
                  <a:off x="3470" y="2024"/>
                  <a:ext cx="286" cy="270"/>
                  <a:chOff x="2336" y="890"/>
                  <a:chExt cx="286" cy="270"/>
                </a:xfrm>
              </p:grpSpPr>
              <p:sp>
                <p:nvSpPr>
                  <p:cNvPr id="305190" name="Freeform 38"/>
                  <p:cNvSpPr>
                    <a:spLocks/>
                  </p:cNvSpPr>
                  <p:nvPr/>
                </p:nvSpPr>
                <p:spPr bwMode="auto">
                  <a:xfrm>
                    <a:off x="2336" y="890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4">
                      <a:alphaModFix amt="59000"/>
                    </a:blip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1" name="Freeform 39"/>
                  <p:cNvSpPr>
                    <a:spLocks/>
                  </p:cNvSpPr>
                  <p:nvPr/>
                </p:nvSpPr>
                <p:spPr bwMode="auto">
                  <a:xfrm>
                    <a:off x="2336" y="890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16000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2" name="Freeform 40"/>
                  <p:cNvSpPr>
                    <a:spLocks/>
                  </p:cNvSpPr>
                  <p:nvPr/>
                </p:nvSpPr>
                <p:spPr bwMode="auto">
                  <a:xfrm>
                    <a:off x="2381" y="935"/>
                    <a:ext cx="202" cy="180"/>
                  </a:xfrm>
                  <a:custGeom>
                    <a:avLst/>
                    <a:gdLst>
                      <a:gd name="T0" fmla="*/ 110 w 202"/>
                      <a:gd name="T1" fmla="*/ 35 h 180"/>
                      <a:gd name="T2" fmla="*/ 121 w 202"/>
                      <a:gd name="T3" fmla="*/ 105 h 180"/>
                      <a:gd name="T4" fmla="*/ 146 w 202"/>
                      <a:gd name="T5" fmla="*/ 126 h 180"/>
                      <a:gd name="T6" fmla="*/ 185 w 202"/>
                      <a:gd name="T7" fmla="*/ 114 h 180"/>
                      <a:gd name="T8" fmla="*/ 188 w 202"/>
                      <a:gd name="T9" fmla="*/ 108 h 180"/>
                      <a:gd name="T10" fmla="*/ 193 w 202"/>
                      <a:gd name="T11" fmla="*/ 105 h 180"/>
                      <a:gd name="T12" fmla="*/ 202 w 202"/>
                      <a:gd name="T13" fmla="*/ 83 h 180"/>
                      <a:gd name="T14" fmla="*/ 173 w 202"/>
                      <a:gd name="T15" fmla="*/ 17 h 180"/>
                      <a:gd name="T16" fmla="*/ 134 w 202"/>
                      <a:gd name="T17" fmla="*/ 0 h 180"/>
                      <a:gd name="T18" fmla="*/ 107 w 202"/>
                      <a:gd name="T19" fmla="*/ 12 h 180"/>
                      <a:gd name="T20" fmla="*/ 55 w 202"/>
                      <a:gd name="T21" fmla="*/ 27 h 180"/>
                      <a:gd name="T22" fmla="*/ 32 w 202"/>
                      <a:gd name="T23" fmla="*/ 35 h 180"/>
                      <a:gd name="T24" fmla="*/ 20 w 202"/>
                      <a:gd name="T25" fmla="*/ 48 h 180"/>
                      <a:gd name="T26" fmla="*/ 10 w 202"/>
                      <a:gd name="T27" fmla="*/ 66 h 180"/>
                      <a:gd name="T28" fmla="*/ 19 w 202"/>
                      <a:gd name="T29" fmla="*/ 152 h 180"/>
                      <a:gd name="T30" fmla="*/ 34 w 202"/>
                      <a:gd name="T31" fmla="*/ 168 h 180"/>
                      <a:gd name="T32" fmla="*/ 64 w 202"/>
                      <a:gd name="T33" fmla="*/ 174 h 180"/>
                      <a:gd name="T34" fmla="*/ 112 w 202"/>
                      <a:gd name="T35" fmla="*/ 162 h 180"/>
                      <a:gd name="T36" fmla="*/ 101 w 202"/>
                      <a:gd name="T37" fmla="*/ 143 h 180"/>
                      <a:gd name="T38" fmla="*/ 89 w 202"/>
                      <a:gd name="T39" fmla="*/ 114 h 180"/>
                      <a:gd name="T40" fmla="*/ 94 w 202"/>
                      <a:gd name="T41" fmla="*/ 50 h 180"/>
                      <a:gd name="T42" fmla="*/ 104 w 202"/>
                      <a:gd name="T43" fmla="*/ 39 h 180"/>
                      <a:gd name="T44" fmla="*/ 110 w 202"/>
                      <a:gd name="T45" fmla="*/ 35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2" h="180">
                        <a:moveTo>
                          <a:pt x="110" y="35"/>
                        </a:moveTo>
                        <a:cubicBezTo>
                          <a:pt x="106" y="59"/>
                          <a:pt x="105" y="84"/>
                          <a:pt x="121" y="105"/>
                        </a:cubicBezTo>
                        <a:cubicBezTo>
                          <a:pt x="124" y="118"/>
                          <a:pt x="134" y="125"/>
                          <a:pt x="146" y="126"/>
                        </a:cubicBezTo>
                        <a:cubicBezTo>
                          <a:pt x="160" y="124"/>
                          <a:pt x="173" y="123"/>
                          <a:pt x="185" y="114"/>
                        </a:cubicBezTo>
                        <a:cubicBezTo>
                          <a:pt x="186" y="112"/>
                          <a:pt x="187" y="110"/>
                          <a:pt x="188" y="108"/>
                        </a:cubicBezTo>
                        <a:cubicBezTo>
                          <a:pt x="189" y="107"/>
                          <a:pt x="192" y="107"/>
                          <a:pt x="193" y="105"/>
                        </a:cubicBezTo>
                        <a:cubicBezTo>
                          <a:pt x="197" y="98"/>
                          <a:pt x="197" y="90"/>
                          <a:pt x="202" y="83"/>
                        </a:cubicBezTo>
                        <a:cubicBezTo>
                          <a:pt x="199" y="64"/>
                          <a:pt x="192" y="28"/>
                          <a:pt x="173" y="17"/>
                        </a:cubicBezTo>
                        <a:cubicBezTo>
                          <a:pt x="165" y="2"/>
                          <a:pt x="150" y="2"/>
                          <a:pt x="134" y="0"/>
                        </a:cubicBezTo>
                        <a:cubicBezTo>
                          <a:pt x="118" y="2"/>
                          <a:pt x="116" y="0"/>
                          <a:pt x="107" y="12"/>
                        </a:cubicBezTo>
                        <a:cubicBezTo>
                          <a:pt x="115" y="31"/>
                          <a:pt x="64" y="26"/>
                          <a:pt x="55" y="27"/>
                        </a:cubicBezTo>
                        <a:cubicBezTo>
                          <a:pt x="47" y="30"/>
                          <a:pt x="40" y="31"/>
                          <a:pt x="32" y="35"/>
                        </a:cubicBezTo>
                        <a:cubicBezTo>
                          <a:pt x="28" y="41"/>
                          <a:pt x="23" y="41"/>
                          <a:pt x="20" y="48"/>
                        </a:cubicBezTo>
                        <a:cubicBezTo>
                          <a:pt x="19" y="55"/>
                          <a:pt x="14" y="60"/>
                          <a:pt x="10" y="66"/>
                        </a:cubicBezTo>
                        <a:cubicBezTo>
                          <a:pt x="0" y="95"/>
                          <a:pt x="8" y="125"/>
                          <a:pt x="19" y="152"/>
                        </a:cubicBezTo>
                        <a:cubicBezTo>
                          <a:pt x="20" y="160"/>
                          <a:pt x="26" y="167"/>
                          <a:pt x="34" y="168"/>
                        </a:cubicBezTo>
                        <a:cubicBezTo>
                          <a:pt x="44" y="173"/>
                          <a:pt x="52" y="173"/>
                          <a:pt x="64" y="174"/>
                        </a:cubicBezTo>
                        <a:cubicBezTo>
                          <a:pt x="86" y="172"/>
                          <a:pt x="103" y="180"/>
                          <a:pt x="112" y="162"/>
                        </a:cubicBezTo>
                        <a:cubicBezTo>
                          <a:pt x="113" y="153"/>
                          <a:pt x="109" y="147"/>
                          <a:pt x="101" y="143"/>
                        </a:cubicBezTo>
                        <a:cubicBezTo>
                          <a:pt x="96" y="133"/>
                          <a:pt x="93" y="124"/>
                          <a:pt x="89" y="114"/>
                        </a:cubicBezTo>
                        <a:cubicBezTo>
                          <a:pt x="86" y="94"/>
                          <a:pt x="81" y="67"/>
                          <a:pt x="94" y="50"/>
                        </a:cubicBezTo>
                        <a:cubicBezTo>
                          <a:pt x="95" y="43"/>
                          <a:pt x="99" y="43"/>
                          <a:pt x="104" y="39"/>
                        </a:cubicBezTo>
                        <a:cubicBezTo>
                          <a:pt x="108" y="31"/>
                          <a:pt x="105" y="30"/>
                          <a:pt x="110" y="35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61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3" name="Freeform 41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62" y="107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4" name="Freeform 42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7" y="1117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5" name="Freeform 43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7" y="107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6" name="Freeform 44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472" y="102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7" name="Freeform 45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426" y="935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8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2473" y="1121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199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2554" y="1086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0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994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1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2357" y="1037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2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2444" y="903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3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2493" y="1094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25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4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2498" y="1062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5" name="Freeform 53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31" y="102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06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2408" y="986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41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7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2372" y="1069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41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8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2475" y="902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9" name="Freeform 57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0" y="95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10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2456" y="1110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1" name="Freeform 59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26" y="96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12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2469" y="1095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3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2386" y="1064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4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925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5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2459" y="910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6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2486" y="1119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7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1019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8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2404" y="1033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9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2477" y="998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0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2543" y="931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1" name="Freeform 69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62" y="949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22" name="Oval 70"/>
                  <p:cNvSpPr>
                    <a:spLocks noChangeArrowheads="1"/>
                  </p:cNvSpPr>
                  <p:nvPr/>
                </p:nvSpPr>
                <p:spPr bwMode="auto">
                  <a:xfrm>
                    <a:off x="2501" y="1024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3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2497" y="1004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4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2571" y="1021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5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2586" y="1008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26" name="Line 74"/>
                <p:cNvSpPr>
                  <a:spLocks noChangeShapeType="1"/>
                </p:cNvSpPr>
                <p:nvPr/>
              </p:nvSpPr>
              <p:spPr bwMode="auto">
                <a:xfrm>
                  <a:off x="3061" y="2161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27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3856" y="2054"/>
                  <a:ext cx="543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err="1" smtClean="0">
                      <a:latin typeface="Arial" charset="0"/>
                    </a:rPr>
                    <a:t>Eo</a:t>
                  </a:r>
                  <a:r>
                    <a:rPr kumimoji="0" lang="tr-TR" sz="1400" dirty="0" err="1" smtClean="0">
                      <a:latin typeface="Arial" charset="0"/>
                    </a:rPr>
                    <a:t>zinofil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228" name="Group 76"/>
              <p:cNvGrpSpPr>
                <a:grpSpLocks/>
              </p:cNvGrpSpPr>
              <p:nvPr/>
            </p:nvGrpSpPr>
            <p:grpSpPr bwMode="auto">
              <a:xfrm>
                <a:off x="2699" y="2750"/>
                <a:ext cx="1635" cy="323"/>
                <a:chOff x="2699" y="2478"/>
                <a:chExt cx="1635" cy="323"/>
              </a:xfrm>
            </p:grpSpPr>
            <p:grpSp>
              <p:nvGrpSpPr>
                <p:cNvPr id="305229" name="Group 77"/>
                <p:cNvGrpSpPr>
                  <a:grpSpLocks/>
                </p:cNvGrpSpPr>
                <p:nvPr/>
              </p:nvGrpSpPr>
              <p:grpSpPr bwMode="auto">
                <a:xfrm rot="5195004">
                  <a:off x="2692" y="2485"/>
                  <a:ext cx="323" cy="310"/>
                  <a:chOff x="1222" y="777"/>
                  <a:chExt cx="286" cy="270"/>
                </a:xfrm>
              </p:grpSpPr>
              <p:sp>
                <p:nvSpPr>
                  <p:cNvPr id="305230" name="Freeform 78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1" name="Freeform 79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232" name="Group 80"/>
                <p:cNvGrpSpPr>
                  <a:grpSpLocks/>
                </p:cNvGrpSpPr>
                <p:nvPr/>
              </p:nvGrpSpPr>
              <p:grpSpPr bwMode="auto">
                <a:xfrm>
                  <a:off x="3470" y="2523"/>
                  <a:ext cx="286" cy="270"/>
                  <a:chOff x="3288" y="798"/>
                  <a:chExt cx="286" cy="270"/>
                </a:xfrm>
              </p:grpSpPr>
              <p:sp>
                <p:nvSpPr>
                  <p:cNvPr id="305233" name="Freeform 81" descr="Granite"/>
                  <p:cNvSpPr>
                    <a:spLocks/>
                  </p:cNvSpPr>
                  <p:nvPr/>
                </p:nvSpPr>
                <p:spPr bwMode="auto">
                  <a:xfrm>
                    <a:off x="3288" y="798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4" name="Freeform 82"/>
                  <p:cNvSpPr>
                    <a:spLocks/>
                  </p:cNvSpPr>
                  <p:nvPr/>
                </p:nvSpPr>
                <p:spPr bwMode="auto">
                  <a:xfrm>
                    <a:off x="3288" y="798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333399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5" name="Freeform 83" descr="Purple mesh"/>
                  <p:cNvSpPr>
                    <a:spLocks/>
                  </p:cNvSpPr>
                  <p:nvPr/>
                </p:nvSpPr>
                <p:spPr bwMode="auto">
                  <a:xfrm>
                    <a:off x="3334" y="844"/>
                    <a:ext cx="202" cy="180"/>
                  </a:xfrm>
                  <a:custGeom>
                    <a:avLst/>
                    <a:gdLst>
                      <a:gd name="T0" fmla="*/ 110 w 202"/>
                      <a:gd name="T1" fmla="*/ 35 h 180"/>
                      <a:gd name="T2" fmla="*/ 121 w 202"/>
                      <a:gd name="T3" fmla="*/ 105 h 180"/>
                      <a:gd name="T4" fmla="*/ 146 w 202"/>
                      <a:gd name="T5" fmla="*/ 126 h 180"/>
                      <a:gd name="T6" fmla="*/ 185 w 202"/>
                      <a:gd name="T7" fmla="*/ 114 h 180"/>
                      <a:gd name="T8" fmla="*/ 188 w 202"/>
                      <a:gd name="T9" fmla="*/ 108 h 180"/>
                      <a:gd name="T10" fmla="*/ 193 w 202"/>
                      <a:gd name="T11" fmla="*/ 105 h 180"/>
                      <a:gd name="T12" fmla="*/ 202 w 202"/>
                      <a:gd name="T13" fmla="*/ 83 h 180"/>
                      <a:gd name="T14" fmla="*/ 173 w 202"/>
                      <a:gd name="T15" fmla="*/ 17 h 180"/>
                      <a:gd name="T16" fmla="*/ 134 w 202"/>
                      <a:gd name="T17" fmla="*/ 0 h 180"/>
                      <a:gd name="T18" fmla="*/ 107 w 202"/>
                      <a:gd name="T19" fmla="*/ 12 h 180"/>
                      <a:gd name="T20" fmla="*/ 55 w 202"/>
                      <a:gd name="T21" fmla="*/ 27 h 180"/>
                      <a:gd name="T22" fmla="*/ 32 w 202"/>
                      <a:gd name="T23" fmla="*/ 35 h 180"/>
                      <a:gd name="T24" fmla="*/ 20 w 202"/>
                      <a:gd name="T25" fmla="*/ 48 h 180"/>
                      <a:gd name="T26" fmla="*/ 10 w 202"/>
                      <a:gd name="T27" fmla="*/ 66 h 180"/>
                      <a:gd name="T28" fmla="*/ 19 w 202"/>
                      <a:gd name="T29" fmla="*/ 152 h 180"/>
                      <a:gd name="T30" fmla="*/ 34 w 202"/>
                      <a:gd name="T31" fmla="*/ 168 h 180"/>
                      <a:gd name="T32" fmla="*/ 64 w 202"/>
                      <a:gd name="T33" fmla="*/ 174 h 180"/>
                      <a:gd name="T34" fmla="*/ 112 w 202"/>
                      <a:gd name="T35" fmla="*/ 162 h 180"/>
                      <a:gd name="T36" fmla="*/ 101 w 202"/>
                      <a:gd name="T37" fmla="*/ 143 h 180"/>
                      <a:gd name="T38" fmla="*/ 89 w 202"/>
                      <a:gd name="T39" fmla="*/ 114 h 180"/>
                      <a:gd name="T40" fmla="*/ 94 w 202"/>
                      <a:gd name="T41" fmla="*/ 50 h 180"/>
                      <a:gd name="T42" fmla="*/ 104 w 202"/>
                      <a:gd name="T43" fmla="*/ 39 h 180"/>
                      <a:gd name="T44" fmla="*/ 110 w 202"/>
                      <a:gd name="T45" fmla="*/ 35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2" h="180">
                        <a:moveTo>
                          <a:pt x="110" y="35"/>
                        </a:moveTo>
                        <a:cubicBezTo>
                          <a:pt x="106" y="59"/>
                          <a:pt x="105" y="84"/>
                          <a:pt x="121" y="105"/>
                        </a:cubicBezTo>
                        <a:cubicBezTo>
                          <a:pt x="124" y="118"/>
                          <a:pt x="134" y="125"/>
                          <a:pt x="146" y="126"/>
                        </a:cubicBezTo>
                        <a:cubicBezTo>
                          <a:pt x="160" y="124"/>
                          <a:pt x="173" y="123"/>
                          <a:pt x="185" y="114"/>
                        </a:cubicBezTo>
                        <a:cubicBezTo>
                          <a:pt x="186" y="112"/>
                          <a:pt x="187" y="110"/>
                          <a:pt x="188" y="108"/>
                        </a:cubicBezTo>
                        <a:cubicBezTo>
                          <a:pt x="189" y="107"/>
                          <a:pt x="192" y="107"/>
                          <a:pt x="193" y="105"/>
                        </a:cubicBezTo>
                        <a:cubicBezTo>
                          <a:pt x="197" y="98"/>
                          <a:pt x="197" y="90"/>
                          <a:pt x="202" y="83"/>
                        </a:cubicBezTo>
                        <a:cubicBezTo>
                          <a:pt x="199" y="64"/>
                          <a:pt x="192" y="28"/>
                          <a:pt x="173" y="17"/>
                        </a:cubicBezTo>
                        <a:cubicBezTo>
                          <a:pt x="165" y="2"/>
                          <a:pt x="150" y="2"/>
                          <a:pt x="134" y="0"/>
                        </a:cubicBezTo>
                        <a:cubicBezTo>
                          <a:pt x="118" y="2"/>
                          <a:pt x="116" y="0"/>
                          <a:pt x="107" y="12"/>
                        </a:cubicBezTo>
                        <a:cubicBezTo>
                          <a:pt x="115" y="31"/>
                          <a:pt x="64" y="26"/>
                          <a:pt x="55" y="27"/>
                        </a:cubicBezTo>
                        <a:cubicBezTo>
                          <a:pt x="47" y="30"/>
                          <a:pt x="40" y="31"/>
                          <a:pt x="32" y="35"/>
                        </a:cubicBezTo>
                        <a:cubicBezTo>
                          <a:pt x="28" y="41"/>
                          <a:pt x="23" y="41"/>
                          <a:pt x="20" y="48"/>
                        </a:cubicBezTo>
                        <a:cubicBezTo>
                          <a:pt x="19" y="55"/>
                          <a:pt x="14" y="60"/>
                          <a:pt x="10" y="66"/>
                        </a:cubicBezTo>
                        <a:cubicBezTo>
                          <a:pt x="0" y="95"/>
                          <a:pt x="8" y="125"/>
                          <a:pt x="19" y="152"/>
                        </a:cubicBezTo>
                        <a:cubicBezTo>
                          <a:pt x="20" y="160"/>
                          <a:pt x="26" y="167"/>
                          <a:pt x="34" y="168"/>
                        </a:cubicBezTo>
                        <a:cubicBezTo>
                          <a:pt x="44" y="173"/>
                          <a:pt x="52" y="173"/>
                          <a:pt x="64" y="174"/>
                        </a:cubicBezTo>
                        <a:cubicBezTo>
                          <a:pt x="86" y="172"/>
                          <a:pt x="103" y="180"/>
                          <a:pt x="112" y="162"/>
                        </a:cubicBezTo>
                        <a:cubicBezTo>
                          <a:pt x="113" y="153"/>
                          <a:pt x="109" y="147"/>
                          <a:pt x="101" y="143"/>
                        </a:cubicBezTo>
                        <a:cubicBezTo>
                          <a:pt x="96" y="133"/>
                          <a:pt x="93" y="124"/>
                          <a:pt x="89" y="114"/>
                        </a:cubicBezTo>
                        <a:cubicBezTo>
                          <a:pt x="86" y="94"/>
                          <a:pt x="81" y="67"/>
                          <a:pt x="94" y="50"/>
                        </a:cubicBezTo>
                        <a:cubicBezTo>
                          <a:pt x="95" y="43"/>
                          <a:pt x="99" y="43"/>
                          <a:pt x="104" y="39"/>
                        </a:cubicBezTo>
                        <a:cubicBezTo>
                          <a:pt x="108" y="31"/>
                          <a:pt x="105" y="30"/>
                          <a:pt x="110" y="35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6" name="Freeform 84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515" y="98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7" name="Freeform 85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3" y="1018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8" name="Freeform 8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0" y="98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9" name="Freeform 87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69" y="83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0" name="Freeform 88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01" y="827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71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1" name="Freeform 89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1" y="81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2" name="Freeform 90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7" y="102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3" name="Freeform 9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527" y="94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4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3311" y="930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5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3405" y="102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6" name="Oval 94"/>
                  <p:cNvSpPr>
                    <a:spLocks noChangeArrowheads="1"/>
                  </p:cNvSpPr>
                  <p:nvPr/>
                </p:nvSpPr>
                <p:spPr bwMode="auto">
                  <a:xfrm>
                    <a:off x="3427" y="103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7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3527" y="96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8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99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9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3494" y="1019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0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3379" y="820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1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3335" y="85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2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3325" y="87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3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3301" y="94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4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3399" y="81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5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3526" y="87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6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3451" y="81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7" name="Oval 105"/>
                  <p:cNvSpPr>
                    <a:spLocks noChangeArrowheads="1"/>
                  </p:cNvSpPr>
                  <p:nvPr/>
                </p:nvSpPr>
                <p:spPr bwMode="auto">
                  <a:xfrm>
                    <a:off x="3344" y="988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8" name="Oval 106"/>
                  <p:cNvSpPr>
                    <a:spLocks noChangeArrowheads="1"/>
                  </p:cNvSpPr>
                  <p:nvPr/>
                </p:nvSpPr>
                <p:spPr bwMode="auto">
                  <a:xfrm>
                    <a:off x="3349" y="99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9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3501" y="83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0" name="Oval 108"/>
                  <p:cNvSpPr>
                    <a:spLocks noChangeArrowheads="1"/>
                  </p:cNvSpPr>
                  <p:nvPr/>
                </p:nvSpPr>
                <p:spPr bwMode="auto">
                  <a:xfrm>
                    <a:off x="3542" y="94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1" name="Freeform 109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15" y="96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2" name="Freeform 110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47" y="99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3" name="Freeform 11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7" y="96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4" name="Freeform 112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93" y="965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5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3314" y="898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64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6" name="Oval 114"/>
                  <p:cNvSpPr>
                    <a:spLocks noChangeArrowheads="1"/>
                  </p:cNvSpPr>
                  <p:nvPr/>
                </p:nvSpPr>
                <p:spPr bwMode="auto">
                  <a:xfrm>
                    <a:off x="3486" y="100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7" name="Oval 115"/>
                  <p:cNvSpPr>
                    <a:spLocks noChangeArrowheads="1"/>
                  </p:cNvSpPr>
                  <p:nvPr/>
                </p:nvSpPr>
                <p:spPr bwMode="auto">
                  <a:xfrm>
                    <a:off x="3540" y="910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8" name="Freeform 11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07" y="918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9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3338" y="95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0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3490" y="91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1" name="Oval 119"/>
                  <p:cNvSpPr>
                    <a:spLocks noChangeArrowheads="1"/>
                  </p:cNvSpPr>
                  <p:nvPr/>
                </p:nvSpPr>
                <p:spPr bwMode="auto">
                  <a:xfrm>
                    <a:off x="3387" y="96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2" name="Oval 120"/>
                  <p:cNvSpPr>
                    <a:spLocks noChangeArrowheads="1"/>
                  </p:cNvSpPr>
                  <p:nvPr/>
                </p:nvSpPr>
                <p:spPr bwMode="auto">
                  <a:xfrm>
                    <a:off x="3522" y="88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3" name="Freeform 12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11" y="94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74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3448" y="95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5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91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6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3430" y="976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7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3387" y="850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8" name="Freeform 12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87" y="101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79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416" y="83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0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426" y="889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1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328" y="90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2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90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3" name="Freeform 13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8" y="959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84" name="Freeform 132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0" y="82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85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3452" y="85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86" name="Line 134"/>
                <p:cNvSpPr>
                  <a:spLocks noChangeShapeType="1"/>
                </p:cNvSpPr>
                <p:nvPr/>
              </p:nvSpPr>
              <p:spPr bwMode="auto">
                <a:xfrm>
                  <a:off x="3061" y="2615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87" name="Text Box 135"/>
                <p:cNvSpPr txBox="1">
                  <a:spLocks noChangeArrowheads="1"/>
                </p:cNvSpPr>
                <p:nvPr/>
              </p:nvSpPr>
              <p:spPr bwMode="auto">
                <a:xfrm>
                  <a:off x="3878" y="2523"/>
                  <a:ext cx="456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Ba</a:t>
                  </a:r>
                  <a:r>
                    <a:rPr kumimoji="0" lang="tr-TR" sz="1400" dirty="0" err="1" smtClean="0">
                      <a:latin typeface="Arial" charset="0"/>
                    </a:rPr>
                    <a:t>zofil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288" name="Group 136"/>
              <p:cNvGrpSpPr>
                <a:grpSpLocks/>
              </p:cNvGrpSpPr>
              <p:nvPr/>
            </p:nvGrpSpPr>
            <p:grpSpPr bwMode="auto">
              <a:xfrm>
                <a:off x="2699" y="3113"/>
                <a:ext cx="1690" cy="315"/>
                <a:chOff x="2699" y="2931"/>
                <a:chExt cx="1690" cy="315"/>
              </a:xfrm>
            </p:grpSpPr>
            <p:grpSp>
              <p:nvGrpSpPr>
                <p:cNvPr id="305289" name="Group 137"/>
                <p:cNvGrpSpPr>
                  <a:grpSpLocks/>
                </p:cNvGrpSpPr>
                <p:nvPr/>
              </p:nvGrpSpPr>
              <p:grpSpPr bwMode="auto">
                <a:xfrm rot="8996137">
                  <a:off x="2699" y="2931"/>
                  <a:ext cx="326" cy="310"/>
                  <a:chOff x="1222" y="777"/>
                  <a:chExt cx="286" cy="270"/>
                </a:xfrm>
              </p:grpSpPr>
              <p:sp>
                <p:nvSpPr>
                  <p:cNvPr id="305290" name="Freeform 138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1" name="Freeform 139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292" name="Group 140"/>
                <p:cNvGrpSpPr>
                  <a:grpSpLocks/>
                </p:cNvGrpSpPr>
                <p:nvPr/>
              </p:nvGrpSpPr>
              <p:grpSpPr bwMode="auto">
                <a:xfrm>
                  <a:off x="3470" y="2976"/>
                  <a:ext cx="286" cy="270"/>
                  <a:chOff x="1506" y="1121"/>
                  <a:chExt cx="286" cy="270"/>
                </a:xfrm>
              </p:grpSpPr>
              <p:sp>
                <p:nvSpPr>
                  <p:cNvPr id="305293" name="Freeform 141" descr="Purple mesh"/>
                  <p:cNvSpPr>
                    <a:spLocks/>
                  </p:cNvSpPr>
                  <p:nvPr/>
                </p:nvSpPr>
                <p:spPr bwMode="auto">
                  <a:xfrm>
                    <a:off x="1578" y="1144"/>
                    <a:ext cx="203" cy="216"/>
                  </a:xfrm>
                  <a:custGeom>
                    <a:avLst/>
                    <a:gdLst>
                      <a:gd name="T0" fmla="*/ 183 w 203"/>
                      <a:gd name="T1" fmla="*/ 103 h 216"/>
                      <a:gd name="T2" fmla="*/ 140 w 203"/>
                      <a:gd name="T3" fmla="*/ 43 h 216"/>
                      <a:gd name="T4" fmla="*/ 111 w 203"/>
                      <a:gd name="T5" fmla="*/ 4 h 216"/>
                      <a:gd name="T6" fmla="*/ 30 w 203"/>
                      <a:gd name="T7" fmla="*/ 19 h 216"/>
                      <a:gd name="T8" fmla="*/ 6 w 203"/>
                      <a:gd name="T9" fmla="*/ 75 h 216"/>
                      <a:gd name="T10" fmla="*/ 39 w 203"/>
                      <a:gd name="T11" fmla="*/ 105 h 216"/>
                      <a:gd name="T12" fmla="*/ 44 w 203"/>
                      <a:gd name="T13" fmla="*/ 125 h 216"/>
                      <a:gd name="T14" fmla="*/ 29 w 203"/>
                      <a:gd name="T15" fmla="*/ 147 h 216"/>
                      <a:gd name="T16" fmla="*/ 8 w 203"/>
                      <a:gd name="T17" fmla="*/ 179 h 216"/>
                      <a:gd name="T18" fmla="*/ 75 w 203"/>
                      <a:gd name="T19" fmla="*/ 214 h 216"/>
                      <a:gd name="T20" fmla="*/ 185 w 203"/>
                      <a:gd name="T21" fmla="*/ 167 h 216"/>
                      <a:gd name="T22" fmla="*/ 183 w 203"/>
                      <a:gd name="T23" fmla="*/ 103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03" h="216">
                        <a:moveTo>
                          <a:pt x="183" y="103"/>
                        </a:moveTo>
                        <a:cubicBezTo>
                          <a:pt x="176" y="74"/>
                          <a:pt x="152" y="60"/>
                          <a:pt x="140" y="43"/>
                        </a:cubicBezTo>
                        <a:cubicBezTo>
                          <a:pt x="128" y="26"/>
                          <a:pt x="129" y="8"/>
                          <a:pt x="111" y="4"/>
                        </a:cubicBezTo>
                        <a:cubicBezTo>
                          <a:pt x="93" y="0"/>
                          <a:pt x="47" y="7"/>
                          <a:pt x="30" y="19"/>
                        </a:cubicBezTo>
                        <a:cubicBezTo>
                          <a:pt x="13" y="31"/>
                          <a:pt x="4" y="61"/>
                          <a:pt x="6" y="75"/>
                        </a:cubicBezTo>
                        <a:cubicBezTo>
                          <a:pt x="8" y="89"/>
                          <a:pt x="33" y="97"/>
                          <a:pt x="39" y="105"/>
                        </a:cubicBezTo>
                        <a:cubicBezTo>
                          <a:pt x="45" y="113"/>
                          <a:pt x="46" y="118"/>
                          <a:pt x="44" y="125"/>
                        </a:cubicBezTo>
                        <a:cubicBezTo>
                          <a:pt x="42" y="132"/>
                          <a:pt x="35" y="138"/>
                          <a:pt x="29" y="147"/>
                        </a:cubicBezTo>
                        <a:cubicBezTo>
                          <a:pt x="23" y="156"/>
                          <a:pt x="0" y="168"/>
                          <a:pt x="8" y="179"/>
                        </a:cubicBezTo>
                        <a:cubicBezTo>
                          <a:pt x="16" y="190"/>
                          <a:pt x="46" y="216"/>
                          <a:pt x="75" y="214"/>
                        </a:cubicBezTo>
                        <a:cubicBezTo>
                          <a:pt x="102" y="210"/>
                          <a:pt x="166" y="182"/>
                          <a:pt x="185" y="167"/>
                        </a:cubicBezTo>
                        <a:cubicBezTo>
                          <a:pt x="203" y="148"/>
                          <a:pt x="190" y="132"/>
                          <a:pt x="183" y="103"/>
                        </a:cubicBezTo>
                        <a:close/>
                      </a:path>
                    </a:pathLst>
                  </a:custGeom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4" name="Freeform 142"/>
                  <p:cNvSpPr>
                    <a:spLocks/>
                  </p:cNvSpPr>
                  <p:nvPr/>
                </p:nvSpPr>
                <p:spPr bwMode="auto">
                  <a:xfrm>
                    <a:off x="1506" y="1121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5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1544" y="1278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41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96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1569" y="1239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14999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97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1544" y="1207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41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98" name="Line 146"/>
                <p:cNvSpPr>
                  <a:spLocks noChangeShapeType="1"/>
                </p:cNvSpPr>
                <p:nvPr/>
              </p:nvSpPr>
              <p:spPr bwMode="auto">
                <a:xfrm>
                  <a:off x="3061" y="3069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99" name="Text Box 147"/>
                <p:cNvSpPr txBox="1">
                  <a:spLocks noChangeArrowheads="1"/>
                </p:cNvSpPr>
                <p:nvPr/>
              </p:nvSpPr>
              <p:spPr bwMode="auto">
                <a:xfrm>
                  <a:off x="3878" y="2976"/>
                  <a:ext cx="51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Mono</a:t>
                  </a:r>
                  <a:r>
                    <a:rPr kumimoji="0" lang="tr-TR" sz="1400" dirty="0" smtClean="0">
                      <a:latin typeface="Arial" charset="0"/>
                    </a:rPr>
                    <a:t>sit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300" name="Group 148"/>
              <p:cNvGrpSpPr>
                <a:grpSpLocks/>
              </p:cNvGrpSpPr>
              <p:nvPr/>
            </p:nvGrpSpPr>
            <p:grpSpPr bwMode="auto">
              <a:xfrm>
                <a:off x="2699" y="3475"/>
                <a:ext cx="1672" cy="316"/>
                <a:chOff x="2699" y="3385"/>
                <a:chExt cx="1672" cy="316"/>
              </a:xfrm>
            </p:grpSpPr>
            <p:grpSp>
              <p:nvGrpSpPr>
                <p:cNvPr id="305301" name="Group 149"/>
                <p:cNvGrpSpPr>
                  <a:grpSpLocks/>
                </p:cNvGrpSpPr>
                <p:nvPr/>
              </p:nvGrpSpPr>
              <p:grpSpPr bwMode="auto">
                <a:xfrm>
                  <a:off x="2699" y="3385"/>
                  <a:ext cx="318" cy="316"/>
                  <a:chOff x="1222" y="777"/>
                  <a:chExt cx="286" cy="270"/>
                </a:xfrm>
              </p:grpSpPr>
              <p:sp>
                <p:nvSpPr>
                  <p:cNvPr id="305302" name="Freeform 150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303" name="Freeform 151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304" name="Group 152"/>
                <p:cNvGrpSpPr>
                  <a:grpSpLocks/>
                </p:cNvGrpSpPr>
                <p:nvPr/>
              </p:nvGrpSpPr>
              <p:grpSpPr bwMode="auto">
                <a:xfrm>
                  <a:off x="3470" y="3475"/>
                  <a:ext cx="331" cy="184"/>
                  <a:chOff x="3531" y="2976"/>
                  <a:chExt cx="331" cy="184"/>
                </a:xfrm>
              </p:grpSpPr>
              <p:grpSp>
                <p:nvGrpSpPr>
                  <p:cNvPr id="305305" name="Group 153"/>
                  <p:cNvGrpSpPr>
                    <a:grpSpLocks/>
                  </p:cNvGrpSpPr>
                  <p:nvPr/>
                </p:nvGrpSpPr>
                <p:grpSpPr bwMode="auto">
                  <a:xfrm>
                    <a:off x="3531" y="3024"/>
                    <a:ext cx="48" cy="45"/>
                    <a:chOff x="4377" y="845"/>
                    <a:chExt cx="154" cy="181"/>
                  </a:xfrm>
                </p:grpSpPr>
                <p:sp>
                  <p:nvSpPr>
                    <p:cNvPr id="305306" name="Freeform 154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377" y="845"/>
                      <a:ext cx="154" cy="181"/>
                    </a:xfrm>
                    <a:custGeom>
                      <a:avLst/>
                      <a:gdLst>
                        <a:gd name="T0" fmla="*/ 58 w 154"/>
                        <a:gd name="T1" fmla="*/ 3 h 179"/>
                        <a:gd name="T2" fmla="*/ 28 w 154"/>
                        <a:gd name="T3" fmla="*/ 33 h 179"/>
                        <a:gd name="T4" fmla="*/ 0 w 154"/>
                        <a:gd name="T5" fmla="*/ 93 h 179"/>
                        <a:gd name="T6" fmla="*/ 56 w 154"/>
                        <a:gd name="T7" fmla="*/ 171 h 179"/>
                        <a:gd name="T8" fmla="*/ 116 w 154"/>
                        <a:gd name="T9" fmla="*/ 161 h 179"/>
                        <a:gd name="T10" fmla="*/ 142 w 154"/>
                        <a:gd name="T11" fmla="*/ 99 h 179"/>
                        <a:gd name="T12" fmla="*/ 132 w 154"/>
                        <a:gd name="T13" fmla="*/ 39 h 179"/>
                        <a:gd name="T14" fmla="*/ 118 w 154"/>
                        <a:gd name="T15" fmla="*/ 27 h 179"/>
                        <a:gd name="T16" fmla="*/ 58 w 154"/>
                        <a:gd name="T17" fmla="*/ 3 h 1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54" h="179">
                          <a:moveTo>
                            <a:pt x="58" y="3"/>
                          </a:moveTo>
                          <a:cubicBezTo>
                            <a:pt x="45" y="9"/>
                            <a:pt x="37" y="22"/>
                            <a:pt x="28" y="33"/>
                          </a:cubicBezTo>
                          <a:cubicBezTo>
                            <a:pt x="21" y="53"/>
                            <a:pt x="10" y="74"/>
                            <a:pt x="0" y="93"/>
                          </a:cubicBezTo>
                          <a:cubicBezTo>
                            <a:pt x="2" y="152"/>
                            <a:pt x="0" y="163"/>
                            <a:pt x="56" y="171"/>
                          </a:cubicBezTo>
                          <a:cubicBezTo>
                            <a:pt x="81" y="179"/>
                            <a:pt x="97" y="167"/>
                            <a:pt x="116" y="161"/>
                          </a:cubicBezTo>
                          <a:cubicBezTo>
                            <a:pt x="130" y="142"/>
                            <a:pt x="128" y="117"/>
                            <a:pt x="142" y="99"/>
                          </a:cubicBezTo>
                          <a:cubicBezTo>
                            <a:pt x="149" y="79"/>
                            <a:pt x="154" y="50"/>
                            <a:pt x="132" y="39"/>
                          </a:cubicBezTo>
                          <a:cubicBezTo>
                            <a:pt x="129" y="31"/>
                            <a:pt x="126" y="30"/>
                            <a:pt x="118" y="27"/>
                          </a:cubicBezTo>
                          <a:cubicBezTo>
                            <a:pt x="104" y="0"/>
                            <a:pt x="87" y="1"/>
                            <a:pt x="58" y="3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7000"/>
                      </a:blip>
                      <a:srcRect/>
                      <a:tile tx="0" ty="0" sx="100000" sy="100000" flip="none" algn="tl"/>
                    </a:blip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07" name="Freeform 155"/>
                    <p:cNvSpPr>
                      <a:spLocks/>
                    </p:cNvSpPr>
                    <p:nvPr/>
                  </p:nvSpPr>
                  <p:spPr bwMode="auto">
                    <a:xfrm>
                      <a:off x="4377" y="845"/>
                      <a:ext cx="154" cy="179"/>
                    </a:xfrm>
                    <a:custGeom>
                      <a:avLst/>
                      <a:gdLst>
                        <a:gd name="T0" fmla="*/ 58 w 154"/>
                        <a:gd name="T1" fmla="*/ 3 h 179"/>
                        <a:gd name="T2" fmla="*/ 28 w 154"/>
                        <a:gd name="T3" fmla="*/ 33 h 179"/>
                        <a:gd name="T4" fmla="*/ 0 w 154"/>
                        <a:gd name="T5" fmla="*/ 93 h 179"/>
                        <a:gd name="T6" fmla="*/ 56 w 154"/>
                        <a:gd name="T7" fmla="*/ 171 h 179"/>
                        <a:gd name="T8" fmla="*/ 116 w 154"/>
                        <a:gd name="T9" fmla="*/ 161 h 179"/>
                        <a:gd name="T10" fmla="*/ 142 w 154"/>
                        <a:gd name="T11" fmla="*/ 99 h 179"/>
                        <a:gd name="T12" fmla="*/ 132 w 154"/>
                        <a:gd name="T13" fmla="*/ 39 h 179"/>
                        <a:gd name="T14" fmla="*/ 118 w 154"/>
                        <a:gd name="T15" fmla="*/ 27 h 179"/>
                        <a:gd name="T16" fmla="*/ 58 w 154"/>
                        <a:gd name="T17" fmla="*/ 3 h 1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54" h="179">
                          <a:moveTo>
                            <a:pt x="58" y="3"/>
                          </a:moveTo>
                          <a:cubicBezTo>
                            <a:pt x="45" y="9"/>
                            <a:pt x="37" y="22"/>
                            <a:pt x="28" y="33"/>
                          </a:cubicBezTo>
                          <a:cubicBezTo>
                            <a:pt x="21" y="53"/>
                            <a:pt x="10" y="74"/>
                            <a:pt x="0" y="93"/>
                          </a:cubicBezTo>
                          <a:cubicBezTo>
                            <a:pt x="2" y="152"/>
                            <a:pt x="0" y="163"/>
                            <a:pt x="56" y="171"/>
                          </a:cubicBezTo>
                          <a:cubicBezTo>
                            <a:pt x="81" y="179"/>
                            <a:pt x="97" y="167"/>
                            <a:pt x="116" y="161"/>
                          </a:cubicBezTo>
                          <a:cubicBezTo>
                            <a:pt x="130" y="142"/>
                            <a:pt x="128" y="117"/>
                            <a:pt x="142" y="99"/>
                          </a:cubicBezTo>
                          <a:cubicBezTo>
                            <a:pt x="149" y="79"/>
                            <a:pt x="154" y="50"/>
                            <a:pt x="132" y="39"/>
                          </a:cubicBezTo>
                          <a:cubicBezTo>
                            <a:pt x="129" y="31"/>
                            <a:pt x="126" y="30"/>
                            <a:pt x="118" y="27"/>
                          </a:cubicBezTo>
                          <a:cubicBezTo>
                            <a:pt x="104" y="0"/>
                            <a:pt x="87" y="1"/>
                            <a:pt x="58" y="3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08" name="Group 156"/>
                  <p:cNvGrpSpPr>
                    <a:grpSpLocks/>
                  </p:cNvGrpSpPr>
                  <p:nvPr/>
                </p:nvGrpSpPr>
                <p:grpSpPr bwMode="auto">
                  <a:xfrm>
                    <a:off x="3615" y="3028"/>
                    <a:ext cx="74" cy="80"/>
                    <a:chOff x="4604" y="890"/>
                    <a:chExt cx="115" cy="139"/>
                  </a:xfrm>
                </p:grpSpPr>
                <p:sp>
                  <p:nvSpPr>
                    <p:cNvPr id="305309" name="Freeform 157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2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0" name="Freeform 158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1" name="Group 159"/>
                  <p:cNvGrpSpPr>
                    <a:grpSpLocks/>
                  </p:cNvGrpSpPr>
                  <p:nvPr/>
                </p:nvGrpSpPr>
                <p:grpSpPr bwMode="auto">
                  <a:xfrm rot="-4287911">
                    <a:off x="3785" y="3008"/>
                    <a:ext cx="73" cy="80"/>
                    <a:chOff x="4921" y="663"/>
                    <a:chExt cx="115" cy="139"/>
                  </a:xfrm>
                </p:grpSpPr>
                <p:sp>
                  <p:nvSpPr>
                    <p:cNvPr id="305312" name="Freeform 160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3" name="Freeform 161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4" name="Group 162"/>
                  <p:cNvGrpSpPr>
                    <a:grpSpLocks/>
                  </p:cNvGrpSpPr>
                  <p:nvPr/>
                </p:nvGrpSpPr>
                <p:grpSpPr bwMode="auto">
                  <a:xfrm>
                    <a:off x="3557" y="3107"/>
                    <a:ext cx="43" cy="31"/>
                    <a:chOff x="4558" y="1117"/>
                    <a:chExt cx="68" cy="55"/>
                  </a:xfrm>
                </p:grpSpPr>
                <p:sp>
                  <p:nvSpPr>
                    <p:cNvPr id="305315" name="Freeform 163"/>
                    <p:cNvSpPr>
                      <a:spLocks/>
                    </p:cNvSpPr>
                    <p:nvPr/>
                  </p:nvSpPr>
                  <p:spPr bwMode="auto">
                    <a:xfrm>
                      <a:off x="4558" y="1117"/>
                      <a:ext cx="68" cy="55"/>
                    </a:xfrm>
                    <a:custGeom>
                      <a:avLst/>
                      <a:gdLst>
                        <a:gd name="T0" fmla="*/ 0 w 68"/>
                        <a:gd name="T1" fmla="*/ 1 h 55"/>
                        <a:gd name="T2" fmla="*/ 2 w 68"/>
                        <a:gd name="T3" fmla="*/ 35 h 55"/>
                        <a:gd name="T4" fmla="*/ 22 w 68"/>
                        <a:gd name="T5" fmla="*/ 41 h 55"/>
                        <a:gd name="T6" fmla="*/ 38 w 68"/>
                        <a:gd name="T7" fmla="*/ 45 h 55"/>
                        <a:gd name="T8" fmla="*/ 64 w 68"/>
                        <a:gd name="T9" fmla="*/ 23 h 55"/>
                        <a:gd name="T10" fmla="*/ 68 w 68"/>
                        <a:gd name="T11" fmla="*/ 11 h 55"/>
                        <a:gd name="T12" fmla="*/ 64 w 68"/>
                        <a:gd name="T13" fmla="*/ 1 h 55"/>
                        <a:gd name="T14" fmla="*/ 46 w 68"/>
                        <a:gd name="T15" fmla="*/ 5 h 55"/>
                        <a:gd name="T16" fmla="*/ 0 w 68"/>
                        <a:gd name="T17" fmla="*/ 1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8" h="55">
                          <a:moveTo>
                            <a:pt x="0" y="1"/>
                          </a:moveTo>
                          <a:cubicBezTo>
                            <a:pt x="1" y="12"/>
                            <a:pt x="0" y="24"/>
                            <a:pt x="2" y="35"/>
                          </a:cubicBezTo>
                          <a:cubicBezTo>
                            <a:pt x="3" y="42"/>
                            <a:pt x="15" y="40"/>
                            <a:pt x="22" y="41"/>
                          </a:cubicBezTo>
                          <a:cubicBezTo>
                            <a:pt x="27" y="42"/>
                            <a:pt x="38" y="45"/>
                            <a:pt x="38" y="45"/>
                          </a:cubicBezTo>
                          <a:cubicBezTo>
                            <a:pt x="52" y="55"/>
                            <a:pt x="59" y="34"/>
                            <a:pt x="64" y="23"/>
                          </a:cubicBezTo>
                          <a:cubicBezTo>
                            <a:pt x="66" y="19"/>
                            <a:pt x="68" y="11"/>
                            <a:pt x="68" y="11"/>
                          </a:cubicBezTo>
                          <a:cubicBezTo>
                            <a:pt x="67" y="8"/>
                            <a:pt x="67" y="3"/>
                            <a:pt x="64" y="1"/>
                          </a:cubicBezTo>
                          <a:cubicBezTo>
                            <a:pt x="62" y="0"/>
                            <a:pt x="49" y="5"/>
                            <a:pt x="46" y="5"/>
                          </a:cubicBezTo>
                          <a:cubicBezTo>
                            <a:pt x="31" y="4"/>
                            <a:pt x="15" y="2"/>
                            <a:pt x="0" y="1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3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6" name="Freeform 164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558" y="1117"/>
                      <a:ext cx="68" cy="55"/>
                    </a:xfrm>
                    <a:custGeom>
                      <a:avLst/>
                      <a:gdLst>
                        <a:gd name="T0" fmla="*/ 0 w 68"/>
                        <a:gd name="T1" fmla="*/ 1 h 55"/>
                        <a:gd name="T2" fmla="*/ 2 w 68"/>
                        <a:gd name="T3" fmla="*/ 35 h 55"/>
                        <a:gd name="T4" fmla="*/ 22 w 68"/>
                        <a:gd name="T5" fmla="*/ 41 h 55"/>
                        <a:gd name="T6" fmla="*/ 38 w 68"/>
                        <a:gd name="T7" fmla="*/ 45 h 55"/>
                        <a:gd name="T8" fmla="*/ 64 w 68"/>
                        <a:gd name="T9" fmla="*/ 23 h 55"/>
                        <a:gd name="T10" fmla="*/ 68 w 68"/>
                        <a:gd name="T11" fmla="*/ 11 h 55"/>
                        <a:gd name="T12" fmla="*/ 64 w 68"/>
                        <a:gd name="T13" fmla="*/ 1 h 55"/>
                        <a:gd name="T14" fmla="*/ 46 w 68"/>
                        <a:gd name="T15" fmla="*/ 5 h 55"/>
                        <a:gd name="T16" fmla="*/ 0 w 68"/>
                        <a:gd name="T17" fmla="*/ 1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8" h="55">
                          <a:moveTo>
                            <a:pt x="0" y="1"/>
                          </a:moveTo>
                          <a:cubicBezTo>
                            <a:pt x="1" y="12"/>
                            <a:pt x="0" y="24"/>
                            <a:pt x="2" y="35"/>
                          </a:cubicBezTo>
                          <a:cubicBezTo>
                            <a:pt x="3" y="42"/>
                            <a:pt x="15" y="40"/>
                            <a:pt x="22" y="41"/>
                          </a:cubicBezTo>
                          <a:cubicBezTo>
                            <a:pt x="27" y="42"/>
                            <a:pt x="38" y="45"/>
                            <a:pt x="38" y="45"/>
                          </a:cubicBezTo>
                          <a:cubicBezTo>
                            <a:pt x="52" y="55"/>
                            <a:pt x="59" y="34"/>
                            <a:pt x="64" y="23"/>
                          </a:cubicBezTo>
                          <a:cubicBezTo>
                            <a:pt x="66" y="19"/>
                            <a:pt x="68" y="11"/>
                            <a:pt x="68" y="11"/>
                          </a:cubicBezTo>
                          <a:cubicBezTo>
                            <a:pt x="67" y="8"/>
                            <a:pt x="67" y="3"/>
                            <a:pt x="64" y="1"/>
                          </a:cubicBezTo>
                          <a:cubicBezTo>
                            <a:pt x="62" y="0"/>
                            <a:pt x="49" y="5"/>
                            <a:pt x="46" y="5"/>
                          </a:cubicBezTo>
                          <a:cubicBezTo>
                            <a:pt x="31" y="4"/>
                            <a:pt x="15" y="2"/>
                            <a:pt x="0" y="1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7" name="Group 165"/>
                  <p:cNvGrpSpPr>
                    <a:grpSpLocks/>
                  </p:cNvGrpSpPr>
                  <p:nvPr/>
                </p:nvGrpSpPr>
                <p:grpSpPr bwMode="auto">
                  <a:xfrm>
                    <a:off x="3615" y="2976"/>
                    <a:ext cx="84" cy="51"/>
                    <a:chOff x="4604" y="799"/>
                    <a:chExt cx="132" cy="89"/>
                  </a:xfrm>
                </p:grpSpPr>
                <p:sp>
                  <p:nvSpPr>
                    <p:cNvPr id="305318" name="Freeform 166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9" name="Freeform 167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0" name="Group 168"/>
                  <p:cNvGrpSpPr>
                    <a:grpSpLocks/>
                  </p:cNvGrpSpPr>
                  <p:nvPr/>
                </p:nvGrpSpPr>
                <p:grpSpPr bwMode="auto">
                  <a:xfrm rot="5400000">
                    <a:off x="3708" y="3101"/>
                    <a:ext cx="25" cy="37"/>
                    <a:chOff x="4921" y="663"/>
                    <a:chExt cx="115" cy="139"/>
                  </a:xfrm>
                </p:grpSpPr>
                <p:sp>
                  <p:nvSpPr>
                    <p:cNvPr id="305321" name="Freeform 169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2" name="Freeform 170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3" name="Group 171"/>
                  <p:cNvGrpSpPr>
                    <a:grpSpLocks/>
                  </p:cNvGrpSpPr>
                  <p:nvPr/>
                </p:nvGrpSpPr>
                <p:grpSpPr bwMode="auto">
                  <a:xfrm rot="12597165">
                    <a:off x="3673" y="3132"/>
                    <a:ext cx="28" cy="28"/>
                    <a:chOff x="4604" y="890"/>
                    <a:chExt cx="115" cy="139"/>
                  </a:xfrm>
                </p:grpSpPr>
                <p:sp>
                  <p:nvSpPr>
                    <p:cNvPr id="305324" name="Freeform 172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2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5" name="Freeform 173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6" name="Group 174"/>
                  <p:cNvGrpSpPr>
                    <a:grpSpLocks/>
                  </p:cNvGrpSpPr>
                  <p:nvPr/>
                </p:nvGrpSpPr>
                <p:grpSpPr bwMode="auto">
                  <a:xfrm rot="3080412">
                    <a:off x="3704" y="3026"/>
                    <a:ext cx="38" cy="42"/>
                    <a:chOff x="4604" y="799"/>
                    <a:chExt cx="132" cy="89"/>
                  </a:xfrm>
                </p:grpSpPr>
                <p:sp>
                  <p:nvSpPr>
                    <p:cNvPr id="305327" name="Freeform 175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3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8" name="Freeform 176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</p:grpSp>
            <p:sp>
              <p:nvSpPr>
                <p:cNvPr id="305329" name="Line 177"/>
                <p:cNvSpPr>
                  <a:spLocks noChangeShapeType="1"/>
                </p:cNvSpPr>
                <p:nvPr/>
              </p:nvSpPr>
              <p:spPr bwMode="auto">
                <a:xfrm>
                  <a:off x="3061" y="3523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330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3878" y="3430"/>
                  <a:ext cx="493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Platelet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331" name="Group 179"/>
              <p:cNvGrpSpPr>
                <a:grpSpLocks/>
              </p:cNvGrpSpPr>
              <p:nvPr/>
            </p:nvGrpSpPr>
            <p:grpSpPr bwMode="auto">
              <a:xfrm>
                <a:off x="2699" y="3793"/>
                <a:ext cx="1678" cy="355"/>
                <a:chOff x="2699" y="3793"/>
                <a:chExt cx="1678" cy="355"/>
              </a:xfrm>
            </p:grpSpPr>
            <p:grpSp>
              <p:nvGrpSpPr>
                <p:cNvPr id="305332" name="Group 180"/>
                <p:cNvGrpSpPr>
                  <a:grpSpLocks/>
                </p:cNvGrpSpPr>
                <p:nvPr/>
              </p:nvGrpSpPr>
              <p:grpSpPr bwMode="auto">
                <a:xfrm>
                  <a:off x="3470" y="3793"/>
                  <a:ext cx="396" cy="319"/>
                  <a:chOff x="3795" y="3067"/>
                  <a:chExt cx="396" cy="319"/>
                </a:xfrm>
              </p:grpSpPr>
              <p:grpSp>
                <p:nvGrpSpPr>
                  <p:cNvPr id="305333" name="Group 18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961" y="3067"/>
                    <a:ext cx="175" cy="175"/>
                    <a:chOff x="3799" y="3158"/>
                    <a:chExt cx="136" cy="136"/>
                  </a:xfrm>
                </p:grpSpPr>
                <p:sp>
                  <p:nvSpPr>
                    <p:cNvPr id="305334" name="Oval 1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35" name="Oval 1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36" name="Group 184"/>
                  <p:cNvGrpSpPr>
                    <a:grpSpLocks noChangeAspect="1"/>
                  </p:cNvGrpSpPr>
                  <p:nvPr/>
                </p:nvGrpSpPr>
                <p:grpSpPr bwMode="auto">
                  <a:xfrm rot="6594621">
                    <a:off x="3803" y="3203"/>
                    <a:ext cx="159" cy="175"/>
                    <a:chOff x="3799" y="3158"/>
                    <a:chExt cx="136" cy="136"/>
                  </a:xfrm>
                </p:grpSpPr>
                <p:sp>
                  <p:nvSpPr>
                    <p:cNvPr id="305337" name="Oval 1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38" name="Oval 1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39" name="Group 187"/>
                  <p:cNvGrpSpPr>
                    <a:grpSpLocks noChangeAspect="1"/>
                  </p:cNvGrpSpPr>
                  <p:nvPr/>
                </p:nvGrpSpPr>
                <p:grpSpPr bwMode="auto">
                  <a:xfrm rot="-2113055">
                    <a:off x="4013" y="3262"/>
                    <a:ext cx="178" cy="124"/>
                    <a:chOff x="3799" y="3158"/>
                    <a:chExt cx="136" cy="136"/>
                  </a:xfrm>
                </p:grpSpPr>
                <p:sp>
                  <p:nvSpPr>
                    <p:cNvPr id="305340" name="Oval 1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41" name="Oval 1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</p:grpSp>
            <p:grpSp>
              <p:nvGrpSpPr>
                <p:cNvPr id="305342" name="Group 190"/>
                <p:cNvGrpSpPr>
                  <a:grpSpLocks/>
                </p:cNvGrpSpPr>
                <p:nvPr/>
              </p:nvGrpSpPr>
              <p:grpSpPr bwMode="auto">
                <a:xfrm rot="8996137">
                  <a:off x="2699" y="3838"/>
                  <a:ext cx="326" cy="310"/>
                  <a:chOff x="1222" y="777"/>
                  <a:chExt cx="286" cy="270"/>
                </a:xfrm>
              </p:grpSpPr>
              <p:sp>
                <p:nvSpPr>
                  <p:cNvPr id="305343" name="Freeform 191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344" name="Freeform 192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345" name="Line 193"/>
                <p:cNvSpPr>
                  <a:spLocks noChangeShapeType="1"/>
                </p:cNvSpPr>
                <p:nvPr/>
              </p:nvSpPr>
              <p:spPr bwMode="auto">
                <a:xfrm>
                  <a:off x="3061" y="3977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346" name="Text Box 194"/>
                <p:cNvSpPr txBox="1">
                  <a:spLocks noChangeArrowheads="1"/>
                </p:cNvSpPr>
                <p:nvPr/>
              </p:nvSpPr>
              <p:spPr bwMode="auto">
                <a:xfrm>
                  <a:off x="3878" y="3884"/>
                  <a:ext cx="499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tr-TR" sz="1400" dirty="0" smtClean="0">
                      <a:latin typeface="Arial" charset="0"/>
                    </a:rPr>
                    <a:t>Eritrosit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</p:grpSp>
        <p:sp>
          <p:nvSpPr>
            <p:cNvPr id="305347" name="Text Box 195"/>
            <p:cNvSpPr txBox="1">
              <a:spLocks noChangeArrowheads="1"/>
            </p:cNvSpPr>
            <p:nvPr/>
          </p:nvSpPr>
          <p:spPr bwMode="auto">
            <a:xfrm>
              <a:off x="1837" y="2069"/>
              <a:ext cx="61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0" lang="en-US" sz="1400">
                  <a:latin typeface="Arial" charset="0"/>
                </a:rPr>
                <a:t>Myeloid</a:t>
              </a:r>
            </a:p>
            <a:p>
              <a:pPr algn="l"/>
              <a:r>
                <a:rPr kumimoji="0" lang="en-US" sz="1400">
                  <a:latin typeface="Arial" charset="0"/>
                </a:rPr>
                <a:t>progenitor</a:t>
              </a:r>
            </a:p>
          </p:txBody>
        </p:sp>
        <p:sp>
          <p:nvSpPr>
            <p:cNvPr id="305348" name="Line 196"/>
            <p:cNvSpPr>
              <a:spLocks noChangeShapeType="1"/>
            </p:cNvSpPr>
            <p:nvPr/>
          </p:nvSpPr>
          <p:spPr bwMode="auto">
            <a:xfrm>
              <a:off x="1474" y="1933"/>
              <a:ext cx="363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349" name="Line 197"/>
          <p:cNvSpPr>
            <a:spLocks noChangeShapeType="1"/>
          </p:cNvSpPr>
          <p:nvPr/>
        </p:nvSpPr>
        <p:spPr bwMode="auto">
          <a:xfrm flipV="1">
            <a:off x="2249488" y="1920875"/>
            <a:ext cx="5762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350" name="Oval 198"/>
          <p:cNvSpPr>
            <a:spLocks noChangeArrowheads="1"/>
          </p:cNvSpPr>
          <p:nvPr/>
        </p:nvSpPr>
        <p:spPr bwMode="auto">
          <a:xfrm>
            <a:off x="6210300" y="841375"/>
            <a:ext cx="1223963" cy="935038"/>
          </a:xfrm>
          <a:prstGeom prst="ellipse">
            <a:avLst/>
          </a:prstGeom>
          <a:gradFill rotWithShape="1">
            <a:gsLst>
              <a:gs pos="0">
                <a:srgbClr val="99FF66">
                  <a:gamma/>
                  <a:tint val="0"/>
                  <a:invGamma/>
                </a:srgbClr>
              </a:gs>
              <a:gs pos="100000">
                <a:srgbClr val="99FF66">
                  <a:alpha val="60001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305351" name="Group 199"/>
          <p:cNvGrpSpPr>
            <a:grpSpLocks/>
          </p:cNvGrpSpPr>
          <p:nvPr/>
        </p:nvGrpSpPr>
        <p:grpSpPr bwMode="auto">
          <a:xfrm>
            <a:off x="2968625" y="1489075"/>
            <a:ext cx="504825" cy="493713"/>
            <a:chOff x="1153" y="432"/>
            <a:chExt cx="280" cy="265"/>
          </a:xfrm>
        </p:grpSpPr>
        <p:sp>
          <p:nvSpPr>
            <p:cNvPr id="305352" name="Freeform 200" descr="Granite"/>
            <p:cNvSpPr>
              <a:spLocks/>
            </p:cNvSpPr>
            <p:nvPr/>
          </p:nvSpPr>
          <p:spPr bwMode="auto">
            <a:xfrm>
              <a:off x="1166" y="454"/>
              <a:ext cx="230" cy="224"/>
            </a:xfrm>
            <a:custGeom>
              <a:avLst/>
              <a:gdLst>
                <a:gd name="T0" fmla="*/ 230 w 230"/>
                <a:gd name="T1" fmla="*/ 114 h 239"/>
                <a:gd name="T2" fmla="*/ 183 w 230"/>
                <a:gd name="T3" fmla="*/ 16 h 239"/>
                <a:gd name="T4" fmla="*/ 74 w 230"/>
                <a:gd name="T5" fmla="*/ 16 h 239"/>
                <a:gd name="T6" fmla="*/ 32 w 230"/>
                <a:gd name="T7" fmla="*/ 81 h 239"/>
                <a:gd name="T8" fmla="*/ 19 w 230"/>
                <a:gd name="T9" fmla="*/ 152 h 239"/>
                <a:gd name="T10" fmla="*/ 146 w 230"/>
                <a:gd name="T11" fmla="*/ 234 h 239"/>
                <a:gd name="T12" fmla="*/ 230 w 230"/>
                <a:gd name="T13" fmla="*/ 11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239">
                  <a:moveTo>
                    <a:pt x="230" y="114"/>
                  </a:moveTo>
                  <a:cubicBezTo>
                    <a:pt x="230" y="78"/>
                    <a:pt x="209" y="32"/>
                    <a:pt x="183" y="16"/>
                  </a:cubicBezTo>
                  <a:cubicBezTo>
                    <a:pt x="157" y="0"/>
                    <a:pt x="99" y="5"/>
                    <a:pt x="74" y="16"/>
                  </a:cubicBezTo>
                  <a:cubicBezTo>
                    <a:pt x="22" y="49"/>
                    <a:pt x="41" y="58"/>
                    <a:pt x="32" y="81"/>
                  </a:cubicBezTo>
                  <a:cubicBezTo>
                    <a:pt x="23" y="104"/>
                    <a:pt x="0" y="127"/>
                    <a:pt x="19" y="152"/>
                  </a:cubicBezTo>
                  <a:cubicBezTo>
                    <a:pt x="15" y="191"/>
                    <a:pt x="110" y="239"/>
                    <a:pt x="146" y="234"/>
                  </a:cubicBezTo>
                  <a:cubicBezTo>
                    <a:pt x="214" y="234"/>
                    <a:pt x="230" y="151"/>
                    <a:pt x="230" y="114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53" name="Freeform 201"/>
            <p:cNvSpPr>
              <a:spLocks/>
            </p:cNvSpPr>
            <p:nvPr/>
          </p:nvSpPr>
          <p:spPr bwMode="auto">
            <a:xfrm rot="8588556">
              <a:off x="1153" y="432"/>
              <a:ext cx="280" cy="265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354" name="Text Box 202"/>
          <p:cNvSpPr txBox="1">
            <a:spLocks noChangeArrowheads="1"/>
          </p:cNvSpPr>
          <p:nvPr/>
        </p:nvSpPr>
        <p:spPr bwMode="auto">
          <a:xfrm>
            <a:off x="2825750" y="1992313"/>
            <a:ext cx="9810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>
                <a:latin typeface="Arial" charset="0"/>
              </a:rPr>
              <a:t>Lymphoid</a:t>
            </a:r>
          </a:p>
          <a:p>
            <a:pPr algn="l"/>
            <a:r>
              <a:rPr kumimoji="0" lang="en-US" sz="1400">
                <a:latin typeface="Arial" charset="0"/>
              </a:rPr>
              <a:t>progenitor</a:t>
            </a:r>
          </a:p>
        </p:txBody>
      </p:sp>
      <p:grpSp>
        <p:nvGrpSpPr>
          <p:cNvPr id="305355" name="Group 203"/>
          <p:cNvGrpSpPr>
            <a:grpSpLocks/>
          </p:cNvGrpSpPr>
          <p:nvPr/>
        </p:nvGrpSpPr>
        <p:grpSpPr bwMode="auto">
          <a:xfrm>
            <a:off x="5418138" y="1057275"/>
            <a:ext cx="298450" cy="315913"/>
            <a:chOff x="2574" y="1487"/>
            <a:chExt cx="188" cy="199"/>
          </a:xfrm>
        </p:grpSpPr>
        <p:sp>
          <p:nvSpPr>
            <p:cNvPr id="305356" name="Freeform 204"/>
            <p:cNvSpPr>
              <a:spLocks noChangeAspect="1"/>
            </p:cNvSpPr>
            <p:nvPr/>
          </p:nvSpPr>
          <p:spPr bwMode="auto">
            <a:xfrm rot="4808420">
              <a:off x="2568" y="1493"/>
              <a:ext cx="199" cy="188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57" name="Freeform 205" descr="Purple mesh"/>
            <p:cNvSpPr>
              <a:spLocks noChangeAspect="1"/>
            </p:cNvSpPr>
            <p:nvPr/>
          </p:nvSpPr>
          <p:spPr bwMode="auto">
            <a:xfrm rot="4808420">
              <a:off x="2585" y="1510"/>
              <a:ext cx="159" cy="15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5358" name="Group 206"/>
          <p:cNvGrpSpPr>
            <a:grpSpLocks/>
          </p:cNvGrpSpPr>
          <p:nvPr/>
        </p:nvGrpSpPr>
        <p:grpSpPr bwMode="auto">
          <a:xfrm>
            <a:off x="4194175" y="1849438"/>
            <a:ext cx="504825" cy="501650"/>
            <a:chOff x="1222" y="777"/>
            <a:chExt cx="286" cy="270"/>
          </a:xfrm>
        </p:grpSpPr>
        <p:sp>
          <p:nvSpPr>
            <p:cNvPr id="305359" name="Freeform 207" descr="Granite"/>
            <p:cNvSpPr>
              <a:spLocks/>
            </p:cNvSpPr>
            <p:nvPr/>
          </p:nvSpPr>
          <p:spPr bwMode="auto">
            <a:xfrm rot="3645729">
              <a:off x="1256" y="806"/>
              <a:ext cx="231" cy="226"/>
            </a:xfrm>
            <a:custGeom>
              <a:avLst/>
              <a:gdLst>
                <a:gd name="T0" fmla="*/ 215 w 297"/>
                <a:gd name="T1" fmla="*/ 28 h 262"/>
                <a:gd name="T2" fmla="*/ 79 w 297"/>
                <a:gd name="T3" fmla="*/ 16 h 262"/>
                <a:gd name="T4" fmla="*/ 0 w 297"/>
                <a:gd name="T5" fmla="*/ 128 h 262"/>
                <a:gd name="T6" fmla="*/ 81 w 297"/>
                <a:gd name="T7" fmla="*/ 251 h 262"/>
                <a:gd name="T8" fmla="*/ 247 w 297"/>
                <a:gd name="T9" fmla="*/ 194 h 262"/>
                <a:gd name="T10" fmla="*/ 215 w 297"/>
                <a:gd name="T11" fmla="*/ 2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" h="262">
                  <a:moveTo>
                    <a:pt x="215" y="28"/>
                  </a:moveTo>
                  <a:cubicBezTo>
                    <a:pt x="184" y="5"/>
                    <a:pt x="116" y="0"/>
                    <a:pt x="79" y="16"/>
                  </a:cubicBezTo>
                  <a:cubicBezTo>
                    <a:pt x="43" y="33"/>
                    <a:pt x="0" y="89"/>
                    <a:pt x="0" y="128"/>
                  </a:cubicBezTo>
                  <a:cubicBezTo>
                    <a:pt x="0" y="167"/>
                    <a:pt x="40" y="240"/>
                    <a:pt x="81" y="251"/>
                  </a:cubicBezTo>
                  <a:cubicBezTo>
                    <a:pt x="122" y="262"/>
                    <a:pt x="225" y="231"/>
                    <a:pt x="247" y="194"/>
                  </a:cubicBezTo>
                  <a:cubicBezTo>
                    <a:pt x="297" y="125"/>
                    <a:pt x="248" y="51"/>
                    <a:pt x="215" y="28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60" name="Freeform 208"/>
            <p:cNvSpPr>
              <a:spLocks/>
            </p:cNvSpPr>
            <p:nvPr/>
          </p:nvSpPr>
          <p:spPr bwMode="auto">
            <a:xfrm>
              <a:off x="1222" y="777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5361" name="Group 209"/>
          <p:cNvGrpSpPr>
            <a:grpSpLocks/>
          </p:cNvGrpSpPr>
          <p:nvPr/>
        </p:nvGrpSpPr>
        <p:grpSpPr bwMode="auto">
          <a:xfrm>
            <a:off x="7886700" y="966788"/>
            <a:ext cx="727075" cy="703262"/>
            <a:chOff x="5025" y="969"/>
            <a:chExt cx="458" cy="443"/>
          </a:xfrm>
        </p:grpSpPr>
        <p:grpSp>
          <p:nvGrpSpPr>
            <p:cNvPr id="305362" name="Group 210"/>
            <p:cNvGrpSpPr>
              <a:grpSpLocks/>
            </p:cNvGrpSpPr>
            <p:nvPr/>
          </p:nvGrpSpPr>
          <p:grpSpPr bwMode="auto">
            <a:xfrm rot="8055928">
              <a:off x="5115" y="1196"/>
              <a:ext cx="210" cy="222"/>
              <a:chOff x="3300" y="164"/>
              <a:chExt cx="240" cy="234"/>
            </a:xfrm>
          </p:grpSpPr>
          <p:sp>
            <p:nvSpPr>
              <p:cNvPr id="305363" name="Freeform 211"/>
              <p:cNvSpPr>
                <a:spLocks/>
              </p:cNvSpPr>
              <p:nvPr/>
            </p:nvSpPr>
            <p:spPr bwMode="auto">
              <a:xfrm>
                <a:off x="3300" y="164"/>
                <a:ext cx="238" cy="234"/>
              </a:xfrm>
              <a:custGeom>
                <a:avLst/>
                <a:gdLst>
                  <a:gd name="T0" fmla="*/ 223 w 238"/>
                  <a:gd name="T1" fmla="*/ 82 h 234"/>
                  <a:gd name="T2" fmla="*/ 40 w 238"/>
                  <a:gd name="T3" fmla="*/ 26 h 234"/>
                  <a:gd name="T4" fmla="*/ 20 w 238"/>
                  <a:gd name="T5" fmla="*/ 170 h 234"/>
                  <a:gd name="T6" fmla="*/ 135 w 238"/>
                  <a:gd name="T7" fmla="*/ 231 h 234"/>
                  <a:gd name="T8" fmla="*/ 223 w 238"/>
                  <a:gd name="T9" fmla="*/ 8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234">
                    <a:moveTo>
                      <a:pt x="223" y="82"/>
                    </a:moveTo>
                    <a:cubicBezTo>
                      <a:pt x="208" y="0"/>
                      <a:pt x="81" y="8"/>
                      <a:pt x="40" y="26"/>
                    </a:cubicBezTo>
                    <a:cubicBezTo>
                      <a:pt x="0" y="44"/>
                      <a:pt x="8" y="118"/>
                      <a:pt x="20" y="170"/>
                    </a:cubicBezTo>
                    <a:cubicBezTo>
                      <a:pt x="31" y="222"/>
                      <a:pt x="78" y="234"/>
                      <a:pt x="135" y="231"/>
                    </a:cubicBezTo>
                    <a:cubicBezTo>
                      <a:pt x="191" y="228"/>
                      <a:pt x="238" y="164"/>
                      <a:pt x="223" y="82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364" name="Oval 212"/>
              <p:cNvSpPr>
                <a:spLocks noChangeArrowheads="1"/>
              </p:cNvSpPr>
              <p:nvPr/>
            </p:nvSpPr>
            <p:spPr bwMode="auto">
              <a:xfrm>
                <a:off x="3300" y="172"/>
                <a:ext cx="240" cy="210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05365" name="Freeform 213" descr="Purple mesh"/>
              <p:cNvSpPr>
                <a:spLocks noChangeAspect="1"/>
              </p:cNvSpPr>
              <p:nvPr/>
            </p:nvSpPr>
            <p:spPr bwMode="auto">
              <a:xfrm rot="-4473221">
                <a:off x="3339" y="238"/>
                <a:ext cx="159" cy="152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305366" name="Group 214"/>
            <p:cNvGrpSpPr>
              <a:grpSpLocks/>
            </p:cNvGrpSpPr>
            <p:nvPr/>
          </p:nvGrpSpPr>
          <p:grpSpPr bwMode="auto">
            <a:xfrm rot="-2324191">
              <a:off x="5025" y="969"/>
              <a:ext cx="252" cy="232"/>
              <a:chOff x="3586" y="142"/>
              <a:chExt cx="290" cy="258"/>
            </a:xfrm>
          </p:grpSpPr>
          <p:sp>
            <p:nvSpPr>
              <p:cNvPr id="305367" name="Freeform 215"/>
              <p:cNvSpPr>
                <a:spLocks/>
              </p:cNvSpPr>
              <p:nvPr/>
            </p:nvSpPr>
            <p:spPr bwMode="auto">
              <a:xfrm>
                <a:off x="3586" y="142"/>
                <a:ext cx="290" cy="258"/>
              </a:xfrm>
              <a:custGeom>
                <a:avLst/>
                <a:gdLst>
                  <a:gd name="T0" fmla="*/ 272 w 290"/>
                  <a:gd name="T1" fmla="*/ 106 h 258"/>
                  <a:gd name="T2" fmla="*/ 112 w 290"/>
                  <a:gd name="T3" fmla="*/ 18 h 258"/>
                  <a:gd name="T4" fmla="*/ 14 w 290"/>
                  <a:gd name="T5" fmla="*/ 142 h 258"/>
                  <a:gd name="T6" fmla="*/ 166 w 290"/>
                  <a:gd name="T7" fmla="*/ 255 h 258"/>
                  <a:gd name="T8" fmla="*/ 272 w 290"/>
                  <a:gd name="T9" fmla="*/ 106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258">
                    <a:moveTo>
                      <a:pt x="272" y="106"/>
                    </a:moveTo>
                    <a:cubicBezTo>
                      <a:pt x="254" y="24"/>
                      <a:pt x="160" y="0"/>
                      <a:pt x="112" y="18"/>
                    </a:cubicBezTo>
                    <a:cubicBezTo>
                      <a:pt x="64" y="36"/>
                      <a:pt x="0" y="90"/>
                      <a:pt x="14" y="142"/>
                    </a:cubicBezTo>
                    <a:cubicBezTo>
                      <a:pt x="28" y="194"/>
                      <a:pt x="98" y="258"/>
                      <a:pt x="166" y="255"/>
                    </a:cubicBezTo>
                    <a:cubicBezTo>
                      <a:pt x="234" y="252"/>
                      <a:pt x="290" y="188"/>
                      <a:pt x="272" y="106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368" name="Oval 216"/>
              <p:cNvSpPr>
                <a:spLocks noChangeArrowheads="1"/>
              </p:cNvSpPr>
              <p:nvPr/>
            </p:nvSpPr>
            <p:spPr bwMode="auto">
              <a:xfrm>
                <a:off x="3614" y="170"/>
                <a:ext cx="240" cy="210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05369" name="Freeform 217" descr="Purple mesh"/>
              <p:cNvSpPr>
                <a:spLocks noChangeAspect="1"/>
              </p:cNvSpPr>
              <p:nvPr/>
            </p:nvSpPr>
            <p:spPr bwMode="auto">
              <a:xfrm rot="-4473221">
                <a:off x="3662" y="220"/>
                <a:ext cx="159" cy="184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305370" name="Group 218"/>
            <p:cNvGrpSpPr>
              <a:grpSpLocks/>
            </p:cNvGrpSpPr>
            <p:nvPr/>
          </p:nvGrpSpPr>
          <p:grpSpPr bwMode="auto">
            <a:xfrm rot="5191906">
              <a:off x="5251" y="1059"/>
              <a:ext cx="266" cy="199"/>
              <a:chOff x="3778" y="529"/>
              <a:chExt cx="280" cy="209"/>
            </a:xfrm>
          </p:grpSpPr>
          <p:sp>
            <p:nvSpPr>
              <p:cNvPr id="305371" name="Freeform 219"/>
              <p:cNvSpPr>
                <a:spLocks/>
              </p:cNvSpPr>
              <p:nvPr/>
            </p:nvSpPr>
            <p:spPr bwMode="auto">
              <a:xfrm>
                <a:off x="3812" y="529"/>
                <a:ext cx="224" cy="209"/>
              </a:xfrm>
              <a:custGeom>
                <a:avLst/>
                <a:gdLst>
                  <a:gd name="T0" fmla="*/ 207 w 224"/>
                  <a:gd name="T1" fmla="*/ 73 h 209"/>
                  <a:gd name="T2" fmla="*/ 72 w 224"/>
                  <a:gd name="T3" fmla="*/ 9 h 209"/>
                  <a:gd name="T4" fmla="*/ 2 w 224"/>
                  <a:gd name="T5" fmla="*/ 105 h 209"/>
                  <a:gd name="T6" fmla="*/ 107 w 224"/>
                  <a:gd name="T7" fmla="*/ 206 h 209"/>
                  <a:gd name="T8" fmla="*/ 207 w 224"/>
                  <a:gd name="T9" fmla="*/ 73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209">
                    <a:moveTo>
                      <a:pt x="207" y="73"/>
                    </a:moveTo>
                    <a:cubicBezTo>
                      <a:pt x="190" y="0"/>
                      <a:pt x="108" y="4"/>
                      <a:pt x="72" y="9"/>
                    </a:cubicBezTo>
                    <a:cubicBezTo>
                      <a:pt x="36" y="14"/>
                      <a:pt x="0" y="61"/>
                      <a:pt x="2" y="105"/>
                    </a:cubicBezTo>
                    <a:cubicBezTo>
                      <a:pt x="4" y="149"/>
                      <a:pt x="43" y="209"/>
                      <a:pt x="107" y="206"/>
                    </a:cubicBezTo>
                    <a:cubicBezTo>
                      <a:pt x="171" y="204"/>
                      <a:pt x="224" y="147"/>
                      <a:pt x="207" y="73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372" name="Oval 220"/>
              <p:cNvSpPr>
                <a:spLocks noChangeArrowheads="1"/>
              </p:cNvSpPr>
              <p:nvPr/>
            </p:nvSpPr>
            <p:spPr bwMode="auto">
              <a:xfrm>
                <a:off x="3778" y="536"/>
                <a:ext cx="280" cy="186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05373" name="Freeform 221" descr="Purple mesh"/>
              <p:cNvSpPr>
                <a:spLocks noChangeAspect="1"/>
              </p:cNvSpPr>
              <p:nvPr/>
            </p:nvSpPr>
            <p:spPr bwMode="auto">
              <a:xfrm rot="-4473221">
                <a:off x="3839" y="574"/>
                <a:ext cx="159" cy="166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grpSp>
        <p:nvGrpSpPr>
          <p:cNvPr id="305374" name="Group 222"/>
          <p:cNvGrpSpPr>
            <a:grpSpLocks/>
          </p:cNvGrpSpPr>
          <p:nvPr/>
        </p:nvGrpSpPr>
        <p:grpSpPr bwMode="auto">
          <a:xfrm rot="5195004">
            <a:off x="4183856" y="994569"/>
            <a:ext cx="512763" cy="492125"/>
            <a:chOff x="1222" y="777"/>
            <a:chExt cx="286" cy="270"/>
          </a:xfrm>
        </p:grpSpPr>
        <p:sp>
          <p:nvSpPr>
            <p:cNvPr id="305375" name="Freeform 223" descr="Granite"/>
            <p:cNvSpPr>
              <a:spLocks/>
            </p:cNvSpPr>
            <p:nvPr/>
          </p:nvSpPr>
          <p:spPr bwMode="auto">
            <a:xfrm rot="3645729">
              <a:off x="1256" y="806"/>
              <a:ext cx="231" cy="226"/>
            </a:xfrm>
            <a:custGeom>
              <a:avLst/>
              <a:gdLst>
                <a:gd name="T0" fmla="*/ 215 w 297"/>
                <a:gd name="T1" fmla="*/ 28 h 262"/>
                <a:gd name="T2" fmla="*/ 79 w 297"/>
                <a:gd name="T3" fmla="*/ 16 h 262"/>
                <a:gd name="T4" fmla="*/ 0 w 297"/>
                <a:gd name="T5" fmla="*/ 128 h 262"/>
                <a:gd name="T6" fmla="*/ 81 w 297"/>
                <a:gd name="T7" fmla="*/ 251 h 262"/>
                <a:gd name="T8" fmla="*/ 247 w 297"/>
                <a:gd name="T9" fmla="*/ 194 h 262"/>
                <a:gd name="T10" fmla="*/ 215 w 297"/>
                <a:gd name="T11" fmla="*/ 2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" h="262">
                  <a:moveTo>
                    <a:pt x="215" y="28"/>
                  </a:moveTo>
                  <a:cubicBezTo>
                    <a:pt x="184" y="5"/>
                    <a:pt x="116" y="0"/>
                    <a:pt x="79" y="16"/>
                  </a:cubicBezTo>
                  <a:cubicBezTo>
                    <a:pt x="43" y="33"/>
                    <a:pt x="0" y="89"/>
                    <a:pt x="0" y="128"/>
                  </a:cubicBezTo>
                  <a:cubicBezTo>
                    <a:pt x="0" y="167"/>
                    <a:pt x="40" y="240"/>
                    <a:pt x="81" y="251"/>
                  </a:cubicBezTo>
                  <a:cubicBezTo>
                    <a:pt x="122" y="262"/>
                    <a:pt x="225" y="231"/>
                    <a:pt x="247" y="194"/>
                  </a:cubicBezTo>
                  <a:cubicBezTo>
                    <a:pt x="297" y="125"/>
                    <a:pt x="248" y="51"/>
                    <a:pt x="215" y="28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76" name="Freeform 224"/>
            <p:cNvSpPr>
              <a:spLocks/>
            </p:cNvSpPr>
            <p:nvPr/>
          </p:nvSpPr>
          <p:spPr bwMode="auto">
            <a:xfrm>
              <a:off x="1222" y="777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5377" name="Group 225"/>
          <p:cNvGrpSpPr>
            <a:grpSpLocks/>
          </p:cNvGrpSpPr>
          <p:nvPr/>
        </p:nvGrpSpPr>
        <p:grpSpPr bwMode="auto">
          <a:xfrm>
            <a:off x="6497638" y="912813"/>
            <a:ext cx="454025" cy="428625"/>
            <a:chOff x="5113" y="628"/>
            <a:chExt cx="286" cy="270"/>
          </a:xfrm>
        </p:grpSpPr>
        <p:sp>
          <p:nvSpPr>
            <p:cNvPr id="305378" name="Freeform 226"/>
            <p:cNvSpPr>
              <a:spLocks/>
            </p:cNvSpPr>
            <p:nvPr/>
          </p:nvSpPr>
          <p:spPr bwMode="auto">
            <a:xfrm rot="2646009">
              <a:off x="5113" y="628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5001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79" name="Freeform 227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chemeClr val="bg1"/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0" name="Freeform 228" descr="Granite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blipFill dpi="0" rotWithShape="1">
              <a:blip r:embed="rId3">
                <a:alphaModFix amt="51000"/>
              </a:blip>
              <a:srcRect/>
              <a:tile tx="0" ty="0" sx="100000" sy="100000" flip="none" algn="tl"/>
            </a:blip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1" name="Freeform 229"/>
            <p:cNvSpPr>
              <a:spLocks noChangeAspect="1"/>
            </p:cNvSpPr>
            <p:nvPr/>
          </p:nvSpPr>
          <p:spPr bwMode="auto">
            <a:xfrm rot="4808420">
              <a:off x="5225" y="677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2" name="Freeform 230"/>
            <p:cNvSpPr>
              <a:spLocks noChangeAspect="1"/>
            </p:cNvSpPr>
            <p:nvPr/>
          </p:nvSpPr>
          <p:spPr bwMode="auto">
            <a:xfrm rot="4808420">
              <a:off x="5169" y="772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3" name="Oval 231"/>
            <p:cNvSpPr>
              <a:spLocks noChangeArrowheads="1"/>
            </p:cNvSpPr>
            <p:nvPr/>
          </p:nvSpPr>
          <p:spPr bwMode="auto">
            <a:xfrm>
              <a:off x="5284" y="845"/>
              <a:ext cx="27" cy="27"/>
            </a:xfrm>
            <a:prstGeom prst="ellipse">
              <a:avLst/>
            </a:prstGeom>
            <a:solidFill>
              <a:srgbClr val="32015B">
                <a:alpha val="5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05384" name="Freeform 232"/>
            <p:cNvSpPr>
              <a:spLocks noChangeAspect="1"/>
            </p:cNvSpPr>
            <p:nvPr/>
          </p:nvSpPr>
          <p:spPr bwMode="auto">
            <a:xfrm rot="4808420">
              <a:off x="5343" y="744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5" name="Freeform 233"/>
            <p:cNvSpPr>
              <a:spLocks noChangeAspect="1"/>
            </p:cNvSpPr>
            <p:nvPr/>
          </p:nvSpPr>
          <p:spPr bwMode="auto">
            <a:xfrm rot="4808420">
              <a:off x="5290" y="678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6" name="Freeform 234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80">
                    <a:gamma/>
                    <a:tint val="0"/>
                    <a:invGamma/>
                    <a:alpha val="0"/>
                  </a:srgbClr>
                </a:gs>
                <a:gs pos="100000">
                  <a:srgbClr val="000080">
                    <a:alpha val="50000"/>
                  </a:srgbClr>
                </a:gs>
              </a:gsLst>
              <a:path path="rect">
                <a:fillToRect l="50000" t="50000" r="50000" b="50000"/>
              </a:path>
            </a:gra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5387" name="Group 235"/>
          <p:cNvGrpSpPr>
            <a:grpSpLocks/>
          </p:cNvGrpSpPr>
          <p:nvPr/>
        </p:nvGrpSpPr>
        <p:grpSpPr bwMode="auto">
          <a:xfrm rot="3817480">
            <a:off x="6800057" y="1259681"/>
            <a:ext cx="401638" cy="428625"/>
            <a:chOff x="5113" y="628"/>
            <a:chExt cx="286" cy="270"/>
          </a:xfrm>
        </p:grpSpPr>
        <p:sp>
          <p:nvSpPr>
            <p:cNvPr id="305388" name="Freeform 236"/>
            <p:cNvSpPr>
              <a:spLocks/>
            </p:cNvSpPr>
            <p:nvPr/>
          </p:nvSpPr>
          <p:spPr bwMode="auto">
            <a:xfrm rot="2646009">
              <a:off x="5113" y="628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5001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89" name="Freeform 237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chemeClr val="bg1"/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0" name="Freeform 238" descr="Granite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blipFill dpi="0" rotWithShape="1">
              <a:blip r:embed="rId3">
                <a:alphaModFix amt="51000"/>
              </a:blip>
              <a:srcRect/>
              <a:tile tx="0" ty="0" sx="100000" sy="100000" flip="none" algn="tl"/>
            </a:blip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1" name="Freeform 239"/>
            <p:cNvSpPr>
              <a:spLocks noChangeAspect="1"/>
            </p:cNvSpPr>
            <p:nvPr/>
          </p:nvSpPr>
          <p:spPr bwMode="auto">
            <a:xfrm rot="4808420">
              <a:off x="5225" y="677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2" name="Freeform 240"/>
            <p:cNvSpPr>
              <a:spLocks noChangeAspect="1"/>
            </p:cNvSpPr>
            <p:nvPr/>
          </p:nvSpPr>
          <p:spPr bwMode="auto">
            <a:xfrm rot="4808420">
              <a:off x="5169" y="772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3" name="Oval 241"/>
            <p:cNvSpPr>
              <a:spLocks noChangeArrowheads="1"/>
            </p:cNvSpPr>
            <p:nvPr/>
          </p:nvSpPr>
          <p:spPr bwMode="auto">
            <a:xfrm>
              <a:off x="5284" y="845"/>
              <a:ext cx="27" cy="27"/>
            </a:xfrm>
            <a:prstGeom prst="ellipse">
              <a:avLst/>
            </a:prstGeom>
            <a:solidFill>
              <a:srgbClr val="32015B">
                <a:alpha val="5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05394" name="Freeform 242"/>
            <p:cNvSpPr>
              <a:spLocks noChangeAspect="1"/>
            </p:cNvSpPr>
            <p:nvPr/>
          </p:nvSpPr>
          <p:spPr bwMode="auto">
            <a:xfrm rot="4808420">
              <a:off x="5343" y="744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5" name="Freeform 243"/>
            <p:cNvSpPr>
              <a:spLocks noChangeAspect="1"/>
            </p:cNvSpPr>
            <p:nvPr/>
          </p:nvSpPr>
          <p:spPr bwMode="auto">
            <a:xfrm rot="4808420">
              <a:off x="5290" y="678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96" name="Freeform 244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80">
                    <a:gamma/>
                    <a:tint val="0"/>
                    <a:invGamma/>
                    <a:alpha val="0"/>
                  </a:srgbClr>
                </a:gs>
                <a:gs pos="100000">
                  <a:srgbClr val="000080">
                    <a:alpha val="50000"/>
                  </a:srgbClr>
                </a:gs>
              </a:gsLst>
              <a:path path="rect">
                <a:fillToRect l="50000" t="50000" r="50000" b="50000"/>
              </a:path>
            </a:gra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397" name="Line 245"/>
          <p:cNvSpPr>
            <a:spLocks noChangeShapeType="1"/>
          </p:cNvSpPr>
          <p:nvPr/>
        </p:nvSpPr>
        <p:spPr bwMode="auto">
          <a:xfrm flipV="1">
            <a:off x="3544888" y="1417638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398" name="Line 246"/>
          <p:cNvSpPr>
            <a:spLocks noChangeShapeType="1"/>
          </p:cNvSpPr>
          <p:nvPr/>
        </p:nvSpPr>
        <p:spPr bwMode="auto">
          <a:xfrm>
            <a:off x="3544888" y="1776413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399" name="Line 247"/>
          <p:cNvSpPr>
            <a:spLocks noChangeShapeType="1"/>
          </p:cNvSpPr>
          <p:nvPr/>
        </p:nvSpPr>
        <p:spPr bwMode="auto">
          <a:xfrm>
            <a:off x="4768850" y="1200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400" name="Line 248"/>
          <p:cNvSpPr>
            <a:spLocks noChangeShapeType="1"/>
          </p:cNvSpPr>
          <p:nvPr/>
        </p:nvSpPr>
        <p:spPr bwMode="auto">
          <a:xfrm>
            <a:off x="4768850" y="2065338"/>
            <a:ext cx="172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401" name="Line 249"/>
          <p:cNvSpPr>
            <a:spLocks noChangeShapeType="1"/>
          </p:cNvSpPr>
          <p:nvPr/>
        </p:nvSpPr>
        <p:spPr bwMode="auto">
          <a:xfrm>
            <a:off x="5849938" y="12017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5402" name="Line 250"/>
          <p:cNvSpPr>
            <a:spLocks noChangeShapeType="1"/>
          </p:cNvSpPr>
          <p:nvPr/>
        </p:nvSpPr>
        <p:spPr bwMode="auto">
          <a:xfrm>
            <a:off x="7218363" y="12017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05403" name="Group 251"/>
          <p:cNvGrpSpPr>
            <a:grpSpLocks noChangeAspect="1"/>
          </p:cNvGrpSpPr>
          <p:nvPr/>
        </p:nvGrpSpPr>
        <p:grpSpPr bwMode="auto">
          <a:xfrm>
            <a:off x="6642100" y="1920875"/>
            <a:ext cx="315913" cy="298450"/>
            <a:chOff x="2854" y="1152"/>
            <a:chExt cx="286" cy="270"/>
          </a:xfrm>
        </p:grpSpPr>
        <p:sp>
          <p:nvSpPr>
            <p:cNvPr id="305404" name="Freeform 252"/>
            <p:cNvSpPr>
              <a:spLocks noChangeAspect="1"/>
            </p:cNvSpPr>
            <p:nvPr/>
          </p:nvSpPr>
          <p:spPr bwMode="auto">
            <a:xfrm>
              <a:off x="2854" y="1152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405" name="Freeform 253" descr="Purple mesh"/>
            <p:cNvSpPr>
              <a:spLocks noChangeAspect="1"/>
            </p:cNvSpPr>
            <p:nvPr/>
          </p:nvSpPr>
          <p:spPr bwMode="auto">
            <a:xfrm>
              <a:off x="2884" y="1182"/>
              <a:ext cx="229" cy="225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406" name="Text Box 254"/>
          <p:cNvSpPr txBox="1">
            <a:spLocks noChangeArrowheads="1"/>
          </p:cNvSpPr>
          <p:nvPr/>
        </p:nvSpPr>
        <p:spPr bwMode="auto">
          <a:xfrm>
            <a:off x="6210300" y="2208213"/>
            <a:ext cx="9105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 dirty="0" smtClean="0">
                <a:latin typeface="Arial" charset="0"/>
              </a:rPr>
              <a:t>T-l</a:t>
            </a:r>
            <a:r>
              <a:rPr kumimoji="0" lang="tr-TR" sz="1400" dirty="0" err="1" smtClean="0">
                <a:latin typeface="Arial" charset="0"/>
              </a:rPr>
              <a:t>enfosit</a:t>
            </a:r>
            <a:endParaRPr kumimoji="0" lang="en-US" sz="1400" dirty="0">
              <a:latin typeface="Arial" charset="0"/>
            </a:endParaRPr>
          </a:p>
        </p:txBody>
      </p:sp>
      <p:sp>
        <p:nvSpPr>
          <p:cNvPr id="305407" name="Text Box 255"/>
          <p:cNvSpPr txBox="1">
            <a:spLocks noChangeArrowheads="1"/>
          </p:cNvSpPr>
          <p:nvPr/>
        </p:nvSpPr>
        <p:spPr bwMode="auto">
          <a:xfrm>
            <a:off x="7794625" y="1704975"/>
            <a:ext cx="863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sz="1400" dirty="0">
                <a:latin typeface="Arial" charset="0"/>
              </a:rPr>
              <a:t>Plasma</a:t>
            </a:r>
          </a:p>
          <a:p>
            <a:r>
              <a:rPr kumimoji="0" lang="tr-TR" sz="1400" dirty="0" smtClean="0">
                <a:latin typeface="Arial" charset="0"/>
              </a:rPr>
              <a:t>hücreleri</a:t>
            </a:r>
            <a:endParaRPr kumimoji="0" lang="en-US" sz="1400" dirty="0">
              <a:latin typeface="Arial" charset="0"/>
            </a:endParaRPr>
          </a:p>
        </p:txBody>
      </p:sp>
      <p:sp>
        <p:nvSpPr>
          <p:cNvPr id="305408" name="Rectangle 256"/>
          <p:cNvSpPr>
            <a:spLocks noChangeArrowheads="1"/>
          </p:cNvSpPr>
          <p:nvPr/>
        </p:nvSpPr>
        <p:spPr bwMode="auto">
          <a:xfrm>
            <a:off x="5849938" y="1344613"/>
            <a:ext cx="287337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05409" name="Text Box 257"/>
          <p:cNvSpPr txBox="1">
            <a:spLocks noChangeArrowheads="1"/>
          </p:cNvSpPr>
          <p:nvPr/>
        </p:nvSpPr>
        <p:spPr bwMode="auto">
          <a:xfrm>
            <a:off x="5345113" y="1344613"/>
            <a:ext cx="93166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 dirty="0" smtClean="0">
                <a:latin typeface="Arial" charset="0"/>
              </a:rPr>
              <a:t>B-l</a:t>
            </a:r>
            <a:r>
              <a:rPr kumimoji="0" lang="tr-TR" sz="1400" dirty="0" err="1" smtClean="0">
                <a:latin typeface="Arial" charset="0"/>
              </a:rPr>
              <a:t>enfosit</a:t>
            </a:r>
            <a:endParaRPr kumimoji="0" lang="en-US" sz="1400" dirty="0">
              <a:latin typeface="Arial" charset="0"/>
            </a:endParaRPr>
          </a:p>
        </p:txBody>
      </p:sp>
      <p:sp>
        <p:nvSpPr>
          <p:cNvPr id="305410" name="Text Box 258"/>
          <p:cNvSpPr txBox="1">
            <a:spLocks noChangeArrowheads="1"/>
          </p:cNvSpPr>
          <p:nvPr/>
        </p:nvSpPr>
        <p:spPr bwMode="auto">
          <a:xfrm>
            <a:off x="5273675" y="768350"/>
            <a:ext cx="576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na</a:t>
            </a:r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ï</a:t>
            </a:r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ve</a:t>
            </a:r>
          </a:p>
        </p:txBody>
      </p:sp>
      <p:sp>
        <p:nvSpPr>
          <p:cNvPr id="305411" name="WordArt 259"/>
          <p:cNvSpPr>
            <a:spLocks noChangeArrowheads="1" noChangeShapeType="1" noTextEdit="1"/>
          </p:cNvSpPr>
          <p:nvPr/>
        </p:nvSpPr>
        <p:spPr bwMode="auto">
          <a:xfrm>
            <a:off x="6391754" y="684291"/>
            <a:ext cx="936625" cy="2857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1154350"/>
              </a:avLst>
            </a:prstTxWarp>
          </a:bodyPr>
          <a:lstStyle/>
          <a:p>
            <a:r>
              <a:rPr lang="tr-TR" sz="800" kern="10" dirty="0" err="1">
                <a:solidFill>
                  <a:srgbClr val="008000"/>
                </a:solidFill>
                <a:latin typeface="Arial Narrow"/>
              </a:rPr>
              <a:t>germinal</a:t>
            </a:r>
            <a:r>
              <a:rPr lang="tr-TR" sz="800" kern="10" dirty="0">
                <a:solidFill>
                  <a:srgbClr val="008000"/>
                </a:solidFill>
                <a:latin typeface="Arial Narrow"/>
              </a:rPr>
              <a:t> </a:t>
            </a:r>
            <a:r>
              <a:rPr lang="tr-TR" sz="800" kern="10" dirty="0" smtClean="0">
                <a:solidFill>
                  <a:srgbClr val="008000"/>
                </a:solidFill>
                <a:latin typeface="Arial Narrow"/>
              </a:rPr>
              <a:t>merkez</a:t>
            </a:r>
            <a:endParaRPr lang="tr-TR" sz="800" kern="10" dirty="0">
              <a:solidFill>
                <a:srgbClr val="008000"/>
              </a:solidFill>
              <a:latin typeface="Arial Narrow"/>
            </a:endParaRPr>
          </a:p>
        </p:txBody>
      </p:sp>
      <p:pic>
        <p:nvPicPr>
          <p:cNvPr id="305414" name="Picture 262" descr="s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3670850"/>
            <a:ext cx="1604211" cy="6802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5415" name="Rectangle 263"/>
          <p:cNvSpPr>
            <a:spLocks noChangeArrowheads="1"/>
          </p:cNvSpPr>
          <p:nvPr/>
        </p:nvSpPr>
        <p:spPr bwMode="auto">
          <a:xfrm>
            <a:off x="86609" y="40374"/>
            <a:ext cx="462814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2800" dirty="0">
                <a:latin typeface="+mn-lt"/>
              </a:rPr>
              <a:t>Hematopoez  (Kan yapımı)</a:t>
            </a:r>
            <a:endParaRPr kumimoji="0" lang="en-US" sz="2800" dirty="0">
              <a:latin typeface="+mn-lt"/>
            </a:endParaRPr>
          </a:p>
        </p:txBody>
      </p:sp>
      <p:sp>
        <p:nvSpPr>
          <p:cNvPr id="305416" name="Rectangle 264"/>
          <p:cNvSpPr>
            <a:spLocks noChangeArrowheads="1"/>
          </p:cNvSpPr>
          <p:nvPr/>
        </p:nvSpPr>
        <p:spPr bwMode="auto">
          <a:xfrm>
            <a:off x="7071709" y="5760273"/>
            <a:ext cx="1981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1600" dirty="0" err="1">
                <a:latin typeface="Calibri" pitchFamily="34" charset="0"/>
              </a:rPr>
              <a:t>Granülopoez</a:t>
            </a:r>
            <a:r>
              <a:rPr kumimoji="0" lang="tr-TR" sz="1600" dirty="0">
                <a:latin typeface="Calibri" pitchFamily="34" charset="0"/>
              </a:rPr>
              <a:t/>
            </a:r>
            <a:br>
              <a:rPr kumimoji="0" lang="tr-TR" sz="1600" dirty="0">
                <a:latin typeface="Calibri" pitchFamily="34" charset="0"/>
              </a:rPr>
            </a:br>
            <a:r>
              <a:rPr kumimoji="0" lang="tr-TR" sz="1600" dirty="0" err="1">
                <a:latin typeface="Calibri" pitchFamily="34" charset="0"/>
              </a:rPr>
              <a:t>Trombopoez</a:t>
            </a:r>
            <a:r>
              <a:rPr kumimoji="0" lang="tr-TR" sz="1600" dirty="0">
                <a:latin typeface="Calibri" pitchFamily="34" charset="0"/>
              </a:rPr>
              <a:t/>
            </a:r>
            <a:br>
              <a:rPr kumimoji="0" lang="tr-TR" sz="1600" dirty="0">
                <a:latin typeface="Calibri" pitchFamily="34" charset="0"/>
              </a:rPr>
            </a:br>
            <a:r>
              <a:rPr kumimoji="0" lang="tr-TR" sz="1600" dirty="0">
                <a:latin typeface="Calibri" pitchFamily="34" charset="0"/>
              </a:rPr>
              <a:t>Eritropoez</a:t>
            </a:r>
            <a:endParaRPr kumimoji="0" lang="en-US" sz="1600" dirty="0">
              <a:latin typeface="Calibri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1936" y="2030960"/>
            <a:ext cx="86273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dirty="0"/>
              <a:t>CD34+ </a:t>
            </a:r>
          </a:p>
        </p:txBody>
      </p:sp>
      <p:sp>
        <p:nvSpPr>
          <p:cNvPr id="264" name="263 Dikdörtgen"/>
          <p:cNvSpPr/>
          <p:nvPr/>
        </p:nvSpPr>
        <p:spPr>
          <a:xfrm>
            <a:off x="171936" y="1664772"/>
            <a:ext cx="1294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latin typeface="Calibri" pitchFamily="34" charset="0"/>
              </a:rPr>
              <a:t>Puliripotent</a:t>
            </a:r>
            <a:endParaRPr lang="tr-TR" dirty="0"/>
          </a:p>
        </p:txBody>
      </p:sp>
      <p:sp>
        <p:nvSpPr>
          <p:cNvPr id="265" name="264 Dikdörtgen"/>
          <p:cNvSpPr/>
          <p:nvPr/>
        </p:nvSpPr>
        <p:spPr>
          <a:xfrm>
            <a:off x="2545781" y="1168704"/>
            <a:ext cx="11888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 smtClean="0">
                <a:latin typeface="Calibri" pitchFamily="34" charset="0"/>
              </a:rPr>
              <a:t>Multipotent</a:t>
            </a:r>
            <a:endParaRPr lang="tr-TR" sz="1600" dirty="0"/>
          </a:p>
        </p:txBody>
      </p:sp>
      <p:sp>
        <p:nvSpPr>
          <p:cNvPr id="266" name="265 Dikdörtgen"/>
          <p:cNvSpPr/>
          <p:nvPr/>
        </p:nvSpPr>
        <p:spPr>
          <a:xfrm>
            <a:off x="2382220" y="4488028"/>
            <a:ext cx="11888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 smtClean="0">
                <a:latin typeface="Calibri" pitchFamily="34" charset="0"/>
              </a:rPr>
              <a:t>Multipotent</a:t>
            </a:r>
            <a:endParaRPr lang="tr-TR" sz="1600" dirty="0"/>
          </a:p>
        </p:txBody>
      </p:sp>
    </p:spTree>
    <p:extLst>
      <p:ext uri="{BB962C8B-B14F-4D97-AF65-F5344CB8AC3E}">
        <p14:creationId xmlns="" xmlns:p14="http://schemas.microsoft.com/office/powerpoint/2010/main" val="10128259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4" name="Picture 4" descr="photomicrograph-of-human-blood-smear-wrights-stain-platelets-erythrocytes-monocyte-neutrophils-lymphocy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342" y="1453095"/>
            <a:ext cx="5888705" cy="38173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05" name="Text Box 5"/>
          <p:cNvSpPr txBox="1">
            <a:spLocks noChangeArrowheads="1"/>
          </p:cNvSpPr>
          <p:nvPr/>
        </p:nvSpPr>
        <p:spPr bwMode="gray">
          <a:xfrm>
            <a:off x="1654342" y="4763878"/>
            <a:ext cx="5888705" cy="5632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spcBef>
                <a:spcPct val="50000"/>
              </a:spcBef>
            </a:pPr>
            <a:r>
              <a:rPr lang="tr-TR" dirty="0"/>
              <a:t>Periferik kan yayması</a:t>
            </a:r>
          </a:p>
        </p:txBody>
      </p:sp>
      <p:sp>
        <p:nvSpPr>
          <p:cNvPr id="307206" name="Text Box 6"/>
          <p:cNvSpPr txBox="1">
            <a:spLocks noChangeArrowheads="1"/>
          </p:cNvSpPr>
          <p:nvPr/>
        </p:nvSpPr>
        <p:spPr bwMode="gray">
          <a:xfrm>
            <a:off x="1736558" y="4421383"/>
            <a:ext cx="1726531" cy="4370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ct val="50000"/>
              </a:spcBef>
            </a:pPr>
            <a:r>
              <a:rPr lang="tr-TR" sz="2000" dirty="0" err="1"/>
              <a:t>Nötrofiller</a:t>
            </a:r>
            <a:endParaRPr lang="tr-TR" sz="2000" dirty="0"/>
          </a:p>
        </p:txBody>
      </p:sp>
      <p:sp>
        <p:nvSpPr>
          <p:cNvPr id="307207" name="Text Box 7"/>
          <p:cNvSpPr txBox="1">
            <a:spLocks noChangeArrowheads="1"/>
          </p:cNvSpPr>
          <p:nvPr/>
        </p:nvSpPr>
        <p:spPr bwMode="gray">
          <a:xfrm>
            <a:off x="4367463" y="4478466"/>
            <a:ext cx="1973179" cy="31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tr-TR" sz="2000"/>
              <a:t>Lenfositler</a:t>
            </a:r>
          </a:p>
        </p:txBody>
      </p:sp>
      <p:sp>
        <p:nvSpPr>
          <p:cNvPr id="307208" name="Text Box 8"/>
          <p:cNvSpPr txBox="1">
            <a:spLocks noChangeArrowheads="1"/>
          </p:cNvSpPr>
          <p:nvPr/>
        </p:nvSpPr>
        <p:spPr bwMode="gray">
          <a:xfrm>
            <a:off x="2065421" y="1555368"/>
            <a:ext cx="1726531" cy="297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/>
              <a:t>Trombositler</a:t>
            </a:r>
          </a:p>
        </p:txBody>
      </p:sp>
      <p:sp>
        <p:nvSpPr>
          <p:cNvPr id="307209" name="Text Box 9"/>
          <p:cNvSpPr txBox="1">
            <a:spLocks noChangeArrowheads="1"/>
          </p:cNvSpPr>
          <p:nvPr/>
        </p:nvSpPr>
        <p:spPr bwMode="gray">
          <a:xfrm>
            <a:off x="3874168" y="1567260"/>
            <a:ext cx="1890963" cy="297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/>
              <a:t>Eritrositler</a:t>
            </a:r>
          </a:p>
        </p:txBody>
      </p:sp>
      <p:sp>
        <p:nvSpPr>
          <p:cNvPr id="307210" name="Text Box 10"/>
          <p:cNvSpPr txBox="1">
            <a:spLocks noChangeArrowheads="1"/>
          </p:cNvSpPr>
          <p:nvPr/>
        </p:nvSpPr>
        <p:spPr bwMode="gray">
          <a:xfrm>
            <a:off x="5799218" y="1567260"/>
            <a:ext cx="1726531" cy="297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/>
              <a:t>Monositler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792163" y="39689"/>
            <a:ext cx="7810416" cy="1055186"/>
          </a:xfrm>
          <a:noFill/>
          <a:ln/>
        </p:spPr>
        <p:txBody>
          <a:bodyPr/>
          <a:lstStyle/>
          <a:p>
            <a:pPr algn="ctr"/>
            <a:r>
              <a:rPr lang="tr-TR" sz="3200" dirty="0">
                <a:solidFill>
                  <a:schemeClr val="tx1"/>
                </a:solidFill>
                <a:latin typeface="+mn-lt"/>
              </a:rPr>
              <a:t>Kan Hücreleri</a:t>
            </a:r>
            <a:endParaRPr lang="en-CA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77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Haemopo</a:t>
            </a:r>
            <a:r>
              <a:rPr lang="tr-TR" dirty="0" smtClean="0">
                <a:solidFill>
                  <a:schemeClr val="tx1"/>
                </a:solidFill>
              </a:rPr>
              <a:t>etik Büyüme Faktörleri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6 İçerik Yer Tutucusu" descr="1210756f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168" y="1816100"/>
            <a:ext cx="8217569" cy="4584700"/>
          </a:xfrm>
        </p:spPr>
      </p:pic>
      <p:sp>
        <p:nvSpPr>
          <p:cNvPr id="8" name="7 Dikdörtgen"/>
          <p:cNvSpPr/>
          <p:nvPr/>
        </p:nvSpPr>
        <p:spPr>
          <a:xfrm>
            <a:off x="4475747" y="2322095"/>
            <a:ext cx="445169" cy="180473"/>
          </a:xfrm>
          <a:prstGeom prst="rect">
            <a:avLst/>
          </a:prstGeom>
          <a:solidFill>
            <a:schemeClr val="accent4">
              <a:lumMod val="20000"/>
              <a:lumOff val="80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Dikdörtgen"/>
          <p:cNvSpPr/>
          <p:nvPr/>
        </p:nvSpPr>
        <p:spPr>
          <a:xfrm>
            <a:off x="5841336" y="2412331"/>
            <a:ext cx="445169" cy="180473"/>
          </a:xfrm>
          <a:prstGeom prst="rect">
            <a:avLst/>
          </a:prstGeom>
          <a:solidFill>
            <a:schemeClr val="accent4">
              <a:lumMod val="20000"/>
              <a:lumOff val="80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Dikdörtgen"/>
          <p:cNvSpPr/>
          <p:nvPr/>
        </p:nvSpPr>
        <p:spPr>
          <a:xfrm>
            <a:off x="3386893" y="3140244"/>
            <a:ext cx="445169" cy="180473"/>
          </a:xfrm>
          <a:prstGeom prst="rect">
            <a:avLst/>
          </a:prstGeom>
          <a:solidFill>
            <a:schemeClr val="accent4">
              <a:lumMod val="20000"/>
              <a:lumOff val="80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Dikdörtgen"/>
          <p:cNvSpPr/>
          <p:nvPr/>
        </p:nvSpPr>
        <p:spPr>
          <a:xfrm>
            <a:off x="7050490" y="4614115"/>
            <a:ext cx="445169" cy="180473"/>
          </a:xfrm>
          <a:prstGeom prst="rect">
            <a:avLst/>
          </a:prstGeom>
          <a:solidFill>
            <a:schemeClr val="accent4">
              <a:lumMod val="20000"/>
              <a:lumOff val="80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Dikdörtgen"/>
          <p:cNvSpPr/>
          <p:nvPr/>
        </p:nvSpPr>
        <p:spPr>
          <a:xfrm>
            <a:off x="3164308" y="4379494"/>
            <a:ext cx="445169" cy="180473"/>
          </a:xfrm>
          <a:prstGeom prst="rect">
            <a:avLst/>
          </a:prstGeom>
          <a:solidFill>
            <a:schemeClr val="accent4">
              <a:lumMod val="20000"/>
              <a:lumOff val="80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17 Dikdörtgen"/>
          <p:cNvSpPr/>
          <p:nvPr/>
        </p:nvSpPr>
        <p:spPr>
          <a:xfrm>
            <a:off x="2147629" y="4289257"/>
            <a:ext cx="445169" cy="180473"/>
          </a:xfrm>
          <a:prstGeom prst="rect">
            <a:avLst/>
          </a:prstGeom>
          <a:solidFill>
            <a:schemeClr val="accent4">
              <a:lumMod val="20000"/>
              <a:lumOff val="80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Dikdörtgen"/>
          <p:cNvSpPr/>
          <p:nvPr/>
        </p:nvSpPr>
        <p:spPr>
          <a:xfrm>
            <a:off x="4884820" y="4620127"/>
            <a:ext cx="445169" cy="180473"/>
          </a:xfrm>
          <a:prstGeom prst="rect">
            <a:avLst/>
          </a:prstGeom>
          <a:solidFill>
            <a:schemeClr val="accent4">
              <a:lumMod val="20000"/>
              <a:lumOff val="80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19 Dikdörtgen"/>
          <p:cNvSpPr/>
          <p:nvPr/>
        </p:nvSpPr>
        <p:spPr>
          <a:xfrm>
            <a:off x="3832062" y="4620127"/>
            <a:ext cx="445169" cy="180473"/>
          </a:xfrm>
          <a:prstGeom prst="rect">
            <a:avLst/>
          </a:prstGeom>
          <a:solidFill>
            <a:schemeClr val="accent4">
              <a:lumMod val="20000"/>
              <a:lumOff val="80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Dikdörtgen"/>
          <p:cNvSpPr/>
          <p:nvPr/>
        </p:nvSpPr>
        <p:spPr>
          <a:xfrm>
            <a:off x="5041230" y="4626132"/>
            <a:ext cx="445169" cy="180473"/>
          </a:xfrm>
          <a:prstGeom prst="rect">
            <a:avLst/>
          </a:prstGeom>
          <a:solidFill>
            <a:schemeClr val="accent4">
              <a:lumMod val="20000"/>
              <a:lumOff val="80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21 Dikdörtgen"/>
          <p:cNvSpPr/>
          <p:nvPr/>
        </p:nvSpPr>
        <p:spPr>
          <a:xfrm>
            <a:off x="5931554" y="4794580"/>
            <a:ext cx="445169" cy="180473"/>
          </a:xfrm>
          <a:prstGeom prst="rect">
            <a:avLst/>
          </a:prstGeom>
          <a:solidFill>
            <a:schemeClr val="accent4">
              <a:lumMod val="20000"/>
              <a:lumOff val="80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7140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Hem</a:t>
            </a:r>
            <a:r>
              <a:rPr lang="tr-TR" sz="4000" b="1" dirty="0" err="1" smtClean="0">
                <a:solidFill>
                  <a:schemeClr val="tx1"/>
                </a:solidFill>
              </a:rPr>
              <a:t>ato</a:t>
            </a:r>
            <a:r>
              <a:rPr lang="en-US" sz="4000" b="1" dirty="0" err="1" smtClean="0">
                <a:solidFill>
                  <a:schemeClr val="tx1"/>
                </a:solidFill>
              </a:rPr>
              <a:t>po</a:t>
            </a:r>
            <a:r>
              <a:rPr lang="tr-TR" sz="4000" b="1" dirty="0" smtClean="0">
                <a:solidFill>
                  <a:schemeClr val="tx1"/>
                </a:solidFill>
              </a:rPr>
              <a:t>etik Büyüme Faktörleri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497" y="1816773"/>
            <a:ext cx="5041232" cy="4953000"/>
          </a:xfrm>
        </p:spPr>
        <p:txBody>
          <a:bodyPr/>
          <a:lstStyle/>
          <a:p>
            <a:pPr marL="0" indent="0">
              <a:buNone/>
            </a:pPr>
            <a:r>
              <a:rPr lang="tr-TR" sz="1800" b="1" dirty="0" smtClean="0"/>
              <a:t>SC</a:t>
            </a:r>
            <a:r>
              <a:rPr lang="en-US" sz="1800" b="1" dirty="0" smtClean="0"/>
              <a:t>F</a:t>
            </a:r>
            <a:r>
              <a:rPr lang="tr-TR" sz="1800" b="1" dirty="0" smtClean="0"/>
              <a:t> /TPO                                                                      </a:t>
            </a:r>
            <a:r>
              <a:rPr lang="tr-TR" sz="1800" dirty="0" err="1" smtClean="0"/>
              <a:t>Hematopoesis</a:t>
            </a:r>
            <a:r>
              <a:rPr lang="tr-TR" sz="1800" dirty="0" smtClean="0"/>
              <a:t> uyaranı</a:t>
            </a:r>
            <a:endParaRPr lang="en-US" sz="1800" dirty="0"/>
          </a:p>
          <a:p>
            <a:pPr marL="0" indent="0">
              <a:buNone/>
            </a:pPr>
            <a:r>
              <a:rPr lang="tr-TR" sz="1800" b="1" dirty="0" smtClean="0"/>
              <a:t>IL-2 </a:t>
            </a:r>
            <a:r>
              <a:rPr lang="tr-TR" sz="1800" dirty="0" smtClean="0"/>
              <a:t>(T  hücre) ve </a:t>
            </a:r>
            <a:r>
              <a:rPr lang="tr-TR" sz="1800" b="1" dirty="0" smtClean="0"/>
              <a:t>IL4</a:t>
            </a:r>
            <a:r>
              <a:rPr lang="tr-TR" sz="1800" dirty="0" smtClean="0"/>
              <a:t> (B hücre)   </a:t>
            </a:r>
          </a:p>
          <a:p>
            <a:pPr marL="0" indent="0">
              <a:buNone/>
            </a:pPr>
            <a:r>
              <a:rPr lang="tr-TR" sz="1800" b="1" dirty="0" smtClean="0"/>
              <a:t>IL-7 :                                                                                    </a:t>
            </a:r>
            <a:r>
              <a:rPr lang="tr-TR" sz="1800" dirty="0" smtClean="0"/>
              <a:t>Lenfoid  seri uyaranı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tr-TR" sz="1800" b="1" dirty="0" smtClean="0"/>
              <a:t>IL-15</a:t>
            </a:r>
            <a:r>
              <a:rPr lang="tr-TR" sz="1800" dirty="0" smtClean="0"/>
              <a:t> (NK hücre)</a:t>
            </a:r>
          </a:p>
          <a:p>
            <a:pPr marL="685800" lvl="2" indent="0">
              <a:buNone/>
            </a:pPr>
            <a:endParaRPr lang="en-US" sz="18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463728" y="1816773"/>
            <a:ext cx="4680272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hangingPunct="0">
              <a:spcBef>
                <a:spcPts val="2400"/>
              </a:spcBef>
              <a:buClr>
                <a:srgbClr val="C1F944"/>
              </a:buClr>
              <a:defRPr/>
            </a:pPr>
            <a:r>
              <a:rPr lang="tr-TR" b="1" dirty="0" smtClean="0"/>
              <a:t>G</a:t>
            </a:r>
            <a:r>
              <a:rPr lang="en-US" b="1" dirty="0" smtClean="0"/>
              <a:t>M-CSF</a:t>
            </a:r>
            <a:r>
              <a:rPr lang="tr-TR" b="1" dirty="0" smtClean="0"/>
              <a:t>                                                                               </a:t>
            </a:r>
            <a:r>
              <a:rPr lang="tr-TR" dirty="0" smtClean="0"/>
              <a:t>Myeloid seri uyaranı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C1F944"/>
              </a:buClr>
              <a:buSzTx/>
              <a:buFont typeface="Candara" charset="0"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G-CSF</a:t>
            </a: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  </a:t>
            </a:r>
            <a:r>
              <a:rPr kumimoji="0" lang="tr-TR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 ve  </a:t>
            </a: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IL-5                                                                  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Granulo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sit (</a:t>
            </a: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Nö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/</a:t>
            </a: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Eo</a:t>
            </a:r>
            <a:r>
              <a:rPr lang="tr-TR" dirty="0" smtClean="0">
                <a:solidFill>
                  <a:schemeClr val="tx2"/>
                </a:solidFill>
                <a:latin typeface="+mn-lt"/>
              </a:rPr>
              <a:t>/</a:t>
            </a: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Ba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/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-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Koloni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Uyarıcı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faktör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)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C1F944"/>
              </a:buClr>
              <a:buSzTx/>
              <a:buFont typeface="Candara" charset="0"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M-CSF</a:t>
            </a: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                                                                               </a:t>
            </a: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Monosit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 -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Ma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k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ro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f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a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j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Koloni Uyarıcı faktör</a:t>
            </a:r>
          </a:p>
          <a:p>
            <a:pPr defTabSz="914400" eaLnBrk="0" hangingPunct="0">
              <a:spcBef>
                <a:spcPts val="2400"/>
              </a:spcBef>
              <a:buClr>
                <a:srgbClr val="C1F944"/>
              </a:buClr>
              <a:defRPr/>
            </a:pPr>
            <a:r>
              <a:rPr lang="en-US" b="1" dirty="0" err="1" smtClean="0">
                <a:solidFill>
                  <a:schemeClr val="tx2"/>
                </a:solidFill>
              </a:rPr>
              <a:t>Er</a:t>
            </a:r>
            <a:r>
              <a:rPr lang="tr-TR" b="1" dirty="0" smtClean="0">
                <a:solidFill>
                  <a:schemeClr val="tx2"/>
                </a:solidFill>
              </a:rPr>
              <a:t>it</a:t>
            </a:r>
            <a:r>
              <a:rPr lang="en-US" b="1" dirty="0" err="1" smtClean="0">
                <a:solidFill>
                  <a:schemeClr val="tx2"/>
                </a:solidFill>
              </a:rPr>
              <a:t>ropoietin</a:t>
            </a:r>
            <a:r>
              <a:rPr lang="tr-TR" b="1" dirty="0" smtClean="0">
                <a:solidFill>
                  <a:schemeClr val="tx2"/>
                </a:solidFill>
              </a:rPr>
              <a:t>  (EPO)   </a:t>
            </a:r>
            <a:r>
              <a:rPr lang="tr-TR" dirty="0" smtClean="0">
                <a:solidFill>
                  <a:schemeClr val="tx2"/>
                </a:solidFill>
              </a:rPr>
              <a:t>ve</a:t>
            </a:r>
            <a:r>
              <a:rPr lang="tr-TR" b="1" dirty="0" smtClean="0">
                <a:solidFill>
                  <a:schemeClr val="tx2"/>
                </a:solidFill>
              </a:rPr>
              <a:t> IL-3                                                                    </a:t>
            </a:r>
            <a:r>
              <a:rPr lang="tr-TR" dirty="0" err="1" smtClean="0">
                <a:solidFill>
                  <a:schemeClr val="tx2"/>
                </a:solidFill>
              </a:rPr>
              <a:t>Eritroid</a:t>
            </a:r>
            <a:r>
              <a:rPr lang="tr-TR" dirty="0" smtClean="0">
                <a:solidFill>
                  <a:schemeClr val="tx2"/>
                </a:solidFill>
              </a:rPr>
              <a:t>  seri  uyaranı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C1F944"/>
              </a:buClr>
              <a:buSzTx/>
              <a:buFont typeface="Candara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  <a:p>
            <a:pPr marL="685800" marR="0" lvl="2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C1F944"/>
              </a:buClr>
              <a:buSzTx/>
              <a:buFont typeface="Candara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565497" y="48400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eaLnBrk="0" hangingPunct="0">
              <a:spcBef>
                <a:spcPts val="2400"/>
              </a:spcBef>
              <a:buClr>
                <a:srgbClr val="C1F944"/>
              </a:buClr>
              <a:defRPr/>
            </a:pPr>
            <a:r>
              <a:rPr lang="en-US" b="1" dirty="0" err="1" smtClean="0">
                <a:solidFill>
                  <a:schemeClr val="tx2"/>
                </a:solidFill>
              </a:rPr>
              <a:t>Trombopoetin</a:t>
            </a:r>
            <a:r>
              <a:rPr lang="tr-TR" b="1" dirty="0" smtClean="0">
                <a:solidFill>
                  <a:schemeClr val="tx2"/>
                </a:solidFill>
              </a:rPr>
              <a:t>  (TPO)   </a:t>
            </a:r>
            <a:r>
              <a:rPr lang="tr-TR" dirty="0" smtClean="0">
                <a:solidFill>
                  <a:schemeClr val="tx2"/>
                </a:solidFill>
              </a:rPr>
              <a:t>ve </a:t>
            </a:r>
            <a:r>
              <a:rPr lang="tr-TR" b="1" dirty="0" smtClean="0">
                <a:solidFill>
                  <a:schemeClr val="tx2"/>
                </a:solidFill>
              </a:rPr>
              <a:t>IL-3</a:t>
            </a:r>
            <a:r>
              <a:rPr lang="tr-TR" dirty="0" smtClean="0">
                <a:solidFill>
                  <a:schemeClr val="tx2"/>
                </a:solidFill>
              </a:rPr>
              <a:t>                                             </a:t>
            </a:r>
            <a:r>
              <a:rPr lang="en-US" dirty="0" err="1" smtClean="0">
                <a:solidFill>
                  <a:schemeClr val="tx2"/>
                </a:solidFill>
              </a:rPr>
              <a:t>Megakaryopo</a:t>
            </a:r>
            <a:r>
              <a:rPr lang="tr-TR" dirty="0" err="1" smtClean="0">
                <a:solidFill>
                  <a:schemeClr val="tx2"/>
                </a:solidFill>
              </a:rPr>
              <a:t>ezi</a:t>
            </a:r>
            <a:r>
              <a:rPr lang="tr-TR" dirty="0" smtClean="0">
                <a:solidFill>
                  <a:schemeClr val="tx2"/>
                </a:solidFill>
              </a:rPr>
              <a:t> uyarır</a:t>
            </a:r>
          </a:p>
        </p:txBody>
      </p:sp>
    </p:spTree>
    <p:extLst>
      <p:ext uri="{BB962C8B-B14F-4D97-AF65-F5344CB8AC3E}">
        <p14:creationId xmlns="" xmlns:p14="http://schemas.microsoft.com/office/powerpoint/2010/main" val="37140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7416" y="1957119"/>
            <a:ext cx="1342046" cy="2142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88 Dikdörtgen"/>
          <p:cNvSpPr/>
          <p:nvPr/>
        </p:nvSpPr>
        <p:spPr>
          <a:xfrm>
            <a:off x="254148" y="1957119"/>
            <a:ext cx="1328738" cy="2179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450" y="1993159"/>
            <a:ext cx="8953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5415" name="Rectangle 263"/>
          <p:cNvSpPr>
            <a:spLocks noChangeArrowheads="1"/>
          </p:cNvSpPr>
          <p:nvPr/>
        </p:nvSpPr>
        <p:spPr bwMode="auto">
          <a:xfrm>
            <a:off x="93628" y="0"/>
            <a:ext cx="5045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3200" b="1" dirty="0">
                <a:latin typeface="+mn-lt"/>
              </a:rPr>
              <a:t>Hematopoez  (Kan yapımı)</a:t>
            </a:r>
            <a:endParaRPr kumimoji="0" lang="en-US" sz="3200" b="1" dirty="0">
              <a:latin typeface="+mn-lt"/>
            </a:endParaRPr>
          </a:p>
        </p:txBody>
      </p:sp>
      <p:grpSp>
        <p:nvGrpSpPr>
          <p:cNvPr id="208" name="Group 2"/>
          <p:cNvGrpSpPr>
            <a:grpSpLocks/>
          </p:cNvGrpSpPr>
          <p:nvPr/>
        </p:nvGrpSpPr>
        <p:grpSpPr bwMode="auto">
          <a:xfrm rot="10062377">
            <a:off x="601002" y="3069204"/>
            <a:ext cx="1735138" cy="801688"/>
            <a:chOff x="-585" y="2300"/>
            <a:chExt cx="1093" cy="505"/>
          </a:xfrm>
        </p:grpSpPr>
        <p:grpSp>
          <p:nvGrpSpPr>
            <p:cNvPr id="209" name="Group 3"/>
            <p:cNvGrpSpPr>
              <a:grpSpLocks/>
            </p:cNvGrpSpPr>
            <p:nvPr/>
          </p:nvGrpSpPr>
          <p:grpSpPr bwMode="auto">
            <a:xfrm>
              <a:off x="119" y="2313"/>
              <a:ext cx="286" cy="270"/>
              <a:chOff x="170" y="1621"/>
              <a:chExt cx="286" cy="270"/>
            </a:xfrm>
          </p:grpSpPr>
          <p:sp>
            <p:nvSpPr>
              <p:cNvPr id="216" name="Freeform 4" descr="Granite"/>
              <p:cNvSpPr>
                <a:spLocks/>
              </p:cNvSpPr>
              <p:nvPr/>
            </p:nvSpPr>
            <p:spPr bwMode="auto">
              <a:xfrm rot="5124292">
                <a:off x="195" y="1651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7" name="Freeform 5"/>
              <p:cNvSpPr>
                <a:spLocks/>
              </p:cNvSpPr>
              <p:nvPr/>
            </p:nvSpPr>
            <p:spPr bwMode="auto">
              <a:xfrm>
                <a:off x="170" y="1621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210" name="Group 6"/>
            <p:cNvGrpSpPr>
              <a:grpSpLocks/>
            </p:cNvGrpSpPr>
            <p:nvPr/>
          </p:nvGrpSpPr>
          <p:grpSpPr bwMode="auto">
            <a:xfrm>
              <a:off x="-585" y="2300"/>
              <a:ext cx="286" cy="272"/>
              <a:chOff x="-519" y="1371"/>
              <a:chExt cx="286" cy="272"/>
            </a:xfrm>
          </p:grpSpPr>
          <p:sp>
            <p:nvSpPr>
              <p:cNvPr id="214" name="Freeform 7" descr="Granite"/>
              <p:cNvSpPr>
                <a:spLocks/>
              </p:cNvSpPr>
              <p:nvPr/>
            </p:nvSpPr>
            <p:spPr bwMode="auto">
              <a:xfrm rot="3645729">
                <a:off x="-495" y="1374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5" name="Freeform 8"/>
              <p:cNvSpPr>
                <a:spLocks/>
              </p:cNvSpPr>
              <p:nvPr/>
            </p:nvSpPr>
            <p:spPr bwMode="auto">
              <a:xfrm>
                <a:off x="-519" y="1373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212" name="Line 10"/>
            <p:cNvSpPr>
              <a:spLocks noChangeShapeType="1"/>
            </p:cNvSpPr>
            <p:nvPr/>
          </p:nvSpPr>
          <p:spPr bwMode="auto">
            <a:xfrm flipH="1">
              <a:off x="-255" y="2370"/>
              <a:ext cx="414" cy="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13" name="AutoShape 11"/>
            <p:cNvSpPr>
              <a:spLocks noChangeArrowheads="1"/>
            </p:cNvSpPr>
            <p:nvPr/>
          </p:nvSpPr>
          <p:spPr bwMode="auto">
            <a:xfrm rot="11006744">
              <a:off x="-101" y="2473"/>
              <a:ext cx="609" cy="332"/>
            </a:xfrm>
            <a:prstGeom prst="curvedDownArrow">
              <a:avLst>
                <a:gd name="adj1" fmla="val 21369"/>
                <a:gd name="adj2" fmla="val 69599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218" name="Line 196"/>
          <p:cNvSpPr>
            <a:spLocks noChangeShapeType="1"/>
          </p:cNvSpPr>
          <p:nvPr/>
        </p:nvSpPr>
        <p:spPr bwMode="auto">
          <a:xfrm>
            <a:off x="1268800" y="3901517"/>
            <a:ext cx="1018098" cy="53043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0" name="Oval 198"/>
          <p:cNvSpPr>
            <a:spLocks noChangeArrowheads="1"/>
          </p:cNvSpPr>
          <p:nvPr/>
        </p:nvSpPr>
        <p:spPr bwMode="auto">
          <a:xfrm>
            <a:off x="6166644" y="2212079"/>
            <a:ext cx="1223963" cy="935038"/>
          </a:xfrm>
          <a:prstGeom prst="ellipse">
            <a:avLst/>
          </a:prstGeom>
          <a:gradFill rotWithShape="1">
            <a:gsLst>
              <a:gs pos="0">
                <a:srgbClr val="99FF66">
                  <a:gamma/>
                  <a:tint val="0"/>
                  <a:invGamma/>
                </a:srgbClr>
              </a:gs>
              <a:gs pos="100000">
                <a:srgbClr val="99FF66">
                  <a:alpha val="60001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221" name="Group 199"/>
          <p:cNvGrpSpPr>
            <a:grpSpLocks/>
          </p:cNvGrpSpPr>
          <p:nvPr/>
        </p:nvGrpSpPr>
        <p:grpSpPr bwMode="auto">
          <a:xfrm>
            <a:off x="2924969" y="2968067"/>
            <a:ext cx="504825" cy="493713"/>
            <a:chOff x="1153" y="432"/>
            <a:chExt cx="280" cy="265"/>
          </a:xfrm>
        </p:grpSpPr>
        <p:sp>
          <p:nvSpPr>
            <p:cNvPr id="222" name="Freeform 200" descr="Granite"/>
            <p:cNvSpPr>
              <a:spLocks/>
            </p:cNvSpPr>
            <p:nvPr/>
          </p:nvSpPr>
          <p:spPr bwMode="auto">
            <a:xfrm>
              <a:off x="1166" y="454"/>
              <a:ext cx="230" cy="224"/>
            </a:xfrm>
            <a:custGeom>
              <a:avLst/>
              <a:gdLst>
                <a:gd name="T0" fmla="*/ 230 w 230"/>
                <a:gd name="T1" fmla="*/ 114 h 239"/>
                <a:gd name="T2" fmla="*/ 183 w 230"/>
                <a:gd name="T3" fmla="*/ 16 h 239"/>
                <a:gd name="T4" fmla="*/ 74 w 230"/>
                <a:gd name="T5" fmla="*/ 16 h 239"/>
                <a:gd name="T6" fmla="*/ 32 w 230"/>
                <a:gd name="T7" fmla="*/ 81 h 239"/>
                <a:gd name="T8" fmla="*/ 19 w 230"/>
                <a:gd name="T9" fmla="*/ 152 h 239"/>
                <a:gd name="T10" fmla="*/ 146 w 230"/>
                <a:gd name="T11" fmla="*/ 234 h 239"/>
                <a:gd name="T12" fmla="*/ 230 w 230"/>
                <a:gd name="T13" fmla="*/ 11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239">
                  <a:moveTo>
                    <a:pt x="230" y="114"/>
                  </a:moveTo>
                  <a:cubicBezTo>
                    <a:pt x="230" y="78"/>
                    <a:pt x="209" y="32"/>
                    <a:pt x="183" y="16"/>
                  </a:cubicBezTo>
                  <a:cubicBezTo>
                    <a:pt x="157" y="0"/>
                    <a:pt x="99" y="5"/>
                    <a:pt x="74" y="16"/>
                  </a:cubicBezTo>
                  <a:cubicBezTo>
                    <a:pt x="22" y="49"/>
                    <a:pt x="41" y="58"/>
                    <a:pt x="32" y="81"/>
                  </a:cubicBezTo>
                  <a:cubicBezTo>
                    <a:pt x="23" y="104"/>
                    <a:pt x="0" y="127"/>
                    <a:pt x="19" y="152"/>
                  </a:cubicBezTo>
                  <a:cubicBezTo>
                    <a:pt x="15" y="191"/>
                    <a:pt x="110" y="239"/>
                    <a:pt x="146" y="234"/>
                  </a:cubicBezTo>
                  <a:cubicBezTo>
                    <a:pt x="214" y="234"/>
                    <a:pt x="230" y="151"/>
                    <a:pt x="230" y="114"/>
                  </a:cubicBez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23" name="Freeform 201"/>
            <p:cNvSpPr>
              <a:spLocks/>
            </p:cNvSpPr>
            <p:nvPr/>
          </p:nvSpPr>
          <p:spPr bwMode="auto">
            <a:xfrm rot="8588556">
              <a:off x="1153" y="432"/>
              <a:ext cx="280" cy="265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24" name="Text Box 202"/>
          <p:cNvSpPr txBox="1">
            <a:spLocks noChangeArrowheads="1"/>
          </p:cNvSpPr>
          <p:nvPr/>
        </p:nvSpPr>
        <p:spPr bwMode="auto">
          <a:xfrm>
            <a:off x="2827347" y="3471305"/>
            <a:ext cx="9810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 dirty="0">
                <a:latin typeface="Arial" charset="0"/>
              </a:rPr>
              <a:t>Lymphoid</a:t>
            </a:r>
          </a:p>
          <a:p>
            <a:pPr algn="l"/>
            <a:r>
              <a:rPr kumimoji="0" lang="en-US" sz="1400" dirty="0">
                <a:latin typeface="Arial" charset="0"/>
              </a:rPr>
              <a:t>progenitor</a:t>
            </a:r>
          </a:p>
        </p:txBody>
      </p:sp>
      <p:grpSp>
        <p:nvGrpSpPr>
          <p:cNvPr id="225" name="Group 203"/>
          <p:cNvGrpSpPr>
            <a:grpSpLocks/>
          </p:cNvGrpSpPr>
          <p:nvPr/>
        </p:nvGrpSpPr>
        <p:grpSpPr bwMode="auto">
          <a:xfrm>
            <a:off x="5374482" y="2427979"/>
            <a:ext cx="298450" cy="315913"/>
            <a:chOff x="2574" y="1487"/>
            <a:chExt cx="188" cy="199"/>
          </a:xfrm>
        </p:grpSpPr>
        <p:sp>
          <p:nvSpPr>
            <p:cNvPr id="226" name="Freeform 204"/>
            <p:cNvSpPr>
              <a:spLocks noChangeAspect="1"/>
            </p:cNvSpPr>
            <p:nvPr/>
          </p:nvSpPr>
          <p:spPr bwMode="auto">
            <a:xfrm rot="4808420">
              <a:off x="2568" y="1493"/>
              <a:ext cx="199" cy="188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27" name="Freeform 205" descr="Purple mesh"/>
            <p:cNvSpPr>
              <a:spLocks noChangeAspect="1"/>
            </p:cNvSpPr>
            <p:nvPr/>
          </p:nvSpPr>
          <p:spPr bwMode="auto">
            <a:xfrm rot="4808420">
              <a:off x="2585" y="1510"/>
              <a:ext cx="159" cy="15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31" name="Group 209"/>
          <p:cNvGrpSpPr>
            <a:grpSpLocks/>
          </p:cNvGrpSpPr>
          <p:nvPr/>
        </p:nvGrpSpPr>
        <p:grpSpPr bwMode="auto">
          <a:xfrm>
            <a:off x="7843044" y="2337492"/>
            <a:ext cx="727075" cy="703262"/>
            <a:chOff x="5025" y="969"/>
            <a:chExt cx="458" cy="443"/>
          </a:xfrm>
        </p:grpSpPr>
        <p:grpSp>
          <p:nvGrpSpPr>
            <p:cNvPr id="232" name="Group 210"/>
            <p:cNvGrpSpPr>
              <a:grpSpLocks/>
            </p:cNvGrpSpPr>
            <p:nvPr/>
          </p:nvGrpSpPr>
          <p:grpSpPr bwMode="auto">
            <a:xfrm rot="8055928">
              <a:off x="5115" y="1196"/>
              <a:ext cx="210" cy="222"/>
              <a:chOff x="3300" y="164"/>
              <a:chExt cx="240" cy="234"/>
            </a:xfrm>
          </p:grpSpPr>
          <p:sp>
            <p:nvSpPr>
              <p:cNvPr id="241" name="Freeform 211"/>
              <p:cNvSpPr>
                <a:spLocks/>
              </p:cNvSpPr>
              <p:nvPr/>
            </p:nvSpPr>
            <p:spPr bwMode="auto">
              <a:xfrm>
                <a:off x="3300" y="164"/>
                <a:ext cx="238" cy="234"/>
              </a:xfrm>
              <a:custGeom>
                <a:avLst/>
                <a:gdLst>
                  <a:gd name="T0" fmla="*/ 223 w 238"/>
                  <a:gd name="T1" fmla="*/ 82 h 234"/>
                  <a:gd name="T2" fmla="*/ 40 w 238"/>
                  <a:gd name="T3" fmla="*/ 26 h 234"/>
                  <a:gd name="T4" fmla="*/ 20 w 238"/>
                  <a:gd name="T5" fmla="*/ 170 h 234"/>
                  <a:gd name="T6" fmla="*/ 135 w 238"/>
                  <a:gd name="T7" fmla="*/ 231 h 234"/>
                  <a:gd name="T8" fmla="*/ 223 w 238"/>
                  <a:gd name="T9" fmla="*/ 8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234">
                    <a:moveTo>
                      <a:pt x="223" y="82"/>
                    </a:moveTo>
                    <a:cubicBezTo>
                      <a:pt x="208" y="0"/>
                      <a:pt x="81" y="8"/>
                      <a:pt x="40" y="26"/>
                    </a:cubicBezTo>
                    <a:cubicBezTo>
                      <a:pt x="0" y="44"/>
                      <a:pt x="8" y="118"/>
                      <a:pt x="20" y="170"/>
                    </a:cubicBezTo>
                    <a:cubicBezTo>
                      <a:pt x="31" y="222"/>
                      <a:pt x="78" y="234"/>
                      <a:pt x="135" y="231"/>
                    </a:cubicBezTo>
                    <a:cubicBezTo>
                      <a:pt x="191" y="228"/>
                      <a:pt x="238" y="164"/>
                      <a:pt x="223" y="82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42" name="Oval 212"/>
              <p:cNvSpPr>
                <a:spLocks noChangeArrowheads="1"/>
              </p:cNvSpPr>
              <p:nvPr/>
            </p:nvSpPr>
            <p:spPr bwMode="auto">
              <a:xfrm>
                <a:off x="3300" y="172"/>
                <a:ext cx="240" cy="210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43" name="Freeform 213" descr="Purple mesh"/>
              <p:cNvSpPr>
                <a:spLocks noChangeAspect="1"/>
              </p:cNvSpPr>
              <p:nvPr/>
            </p:nvSpPr>
            <p:spPr bwMode="auto">
              <a:xfrm rot="-4473221">
                <a:off x="3339" y="238"/>
                <a:ext cx="159" cy="152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6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233" name="Group 214"/>
            <p:cNvGrpSpPr>
              <a:grpSpLocks/>
            </p:cNvGrpSpPr>
            <p:nvPr/>
          </p:nvGrpSpPr>
          <p:grpSpPr bwMode="auto">
            <a:xfrm rot="-2324191">
              <a:off x="5025" y="969"/>
              <a:ext cx="252" cy="232"/>
              <a:chOff x="3586" y="142"/>
              <a:chExt cx="290" cy="258"/>
            </a:xfrm>
          </p:grpSpPr>
          <p:sp>
            <p:nvSpPr>
              <p:cNvPr id="238" name="Freeform 215"/>
              <p:cNvSpPr>
                <a:spLocks/>
              </p:cNvSpPr>
              <p:nvPr/>
            </p:nvSpPr>
            <p:spPr bwMode="auto">
              <a:xfrm>
                <a:off x="3586" y="142"/>
                <a:ext cx="290" cy="258"/>
              </a:xfrm>
              <a:custGeom>
                <a:avLst/>
                <a:gdLst>
                  <a:gd name="T0" fmla="*/ 272 w 290"/>
                  <a:gd name="T1" fmla="*/ 106 h 258"/>
                  <a:gd name="T2" fmla="*/ 112 w 290"/>
                  <a:gd name="T3" fmla="*/ 18 h 258"/>
                  <a:gd name="T4" fmla="*/ 14 w 290"/>
                  <a:gd name="T5" fmla="*/ 142 h 258"/>
                  <a:gd name="T6" fmla="*/ 166 w 290"/>
                  <a:gd name="T7" fmla="*/ 255 h 258"/>
                  <a:gd name="T8" fmla="*/ 272 w 290"/>
                  <a:gd name="T9" fmla="*/ 106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258">
                    <a:moveTo>
                      <a:pt x="272" y="106"/>
                    </a:moveTo>
                    <a:cubicBezTo>
                      <a:pt x="254" y="24"/>
                      <a:pt x="160" y="0"/>
                      <a:pt x="112" y="18"/>
                    </a:cubicBezTo>
                    <a:cubicBezTo>
                      <a:pt x="64" y="36"/>
                      <a:pt x="0" y="90"/>
                      <a:pt x="14" y="142"/>
                    </a:cubicBezTo>
                    <a:cubicBezTo>
                      <a:pt x="28" y="194"/>
                      <a:pt x="98" y="258"/>
                      <a:pt x="166" y="255"/>
                    </a:cubicBezTo>
                    <a:cubicBezTo>
                      <a:pt x="234" y="252"/>
                      <a:pt x="290" y="188"/>
                      <a:pt x="272" y="106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39" name="Oval 216"/>
              <p:cNvSpPr>
                <a:spLocks noChangeArrowheads="1"/>
              </p:cNvSpPr>
              <p:nvPr/>
            </p:nvSpPr>
            <p:spPr bwMode="auto">
              <a:xfrm>
                <a:off x="3614" y="170"/>
                <a:ext cx="240" cy="210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40" name="Freeform 217" descr="Purple mesh"/>
              <p:cNvSpPr>
                <a:spLocks noChangeAspect="1"/>
              </p:cNvSpPr>
              <p:nvPr/>
            </p:nvSpPr>
            <p:spPr bwMode="auto">
              <a:xfrm rot="-4473221">
                <a:off x="3662" y="220"/>
                <a:ext cx="159" cy="184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6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234" name="Group 218"/>
            <p:cNvGrpSpPr>
              <a:grpSpLocks/>
            </p:cNvGrpSpPr>
            <p:nvPr/>
          </p:nvGrpSpPr>
          <p:grpSpPr bwMode="auto">
            <a:xfrm rot="5191906">
              <a:off x="5251" y="1059"/>
              <a:ext cx="266" cy="199"/>
              <a:chOff x="3778" y="529"/>
              <a:chExt cx="280" cy="209"/>
            </a:xfrm>
          </p:grpSpPr>
          <p:sp>
            <p:nvSpPr>
              <p:cNvPr id="235" name="Freeform 219"/>
              <p:cNvSpPr>
                <a:spLocks/>
              </p:cNvSpPr>
              <p:nvPr/>
            </p:nvSpPr>
            <p:spPr bwMode="auto">
              <a:xfrm>
                <a:off x="3812" y="529"/>
                <a:ext cx="224" cy="209"/>
              </a:xfrm>
              <a:custGeom>
                <a:avLst/>
                <a:gdLst>
                  <a:gd name="T0" fmla="*/ 207 w 224"/>
                  <a:gd name="T1" fmla="*/ 73 h 209"/>
                  <a:gd name="T2" fmla="*/ 72 w 224"/>
                  <a:gd name="T3" fmla="*/ 9 h 209"/>
                  <a:gd name="T4" fmla="*/ 2 w 224"/>
                  <a:gd name="T5" fmla="*/ 105 h 209"/>
                  <a:gd name="T6" fmla="*/ 107 w 224"/>
                  <a:gd name="T7" fmla="*/ 206 h 209"/>
                  <a:gd name="T8" fmla="*/ 207 w 224"/>
                  <a:gd name="T9" fmla="*/ 73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209">
                    <a:moveTo>
                      <a:pt x="207" y="73"/>
                    </a:moveTo>
                    <a:cubicBezTo>
                      <a:pt x="190" y="0"/>
                      <a:pt x="108" y="4"/>
                      <a:pt x="72" y="9"/>
                    </a:cubicBezTo>
                    <a:cubicBezTo>
                      <a:pt x="36" y="14"/>
                      <a:pt x="0" y="61"/>
                      <a:pt x="2" y="105"/>
                    </a:cubicBezTo>
                    <a:cubicBezTo>
                      <a:pt x="4" y="149"/>
                      <a:pt x="43" y="209"/>
                      <a:pt x="107" y="206"/>
                    </a:cubicBezTo>
                    <a:cubicBezTo>
                      <a:pt x="171" y="204"/>
                      <a:pt x="224" y="147"/>
                      <a:pt x="207" y="73"/>
                    </a:cubicBezTo>
                    <a:close/>
                  </a:path>
                </a:pathLst>
              </a:custGeom>
              <a:solidFill>
                <a:srgbClr val="0000FF">
                  <a:alpha val="50000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36" name="Oval 220"/>
              <p:cNvSpPr>
                <a:spLocks noChangeArrowheads="1"/>
              </p:cNvSpPr>
              <p:nvPr/>
            </p:nvSpPr>
            <p:spPr bwMode="auto">
              <a:xfrm>
                <a:off x="3778" y="536"/>
                <a:ext cx="280" cy="186"/>
              </a:xfrm>
              <a:prstGeom prst="ellipse">
                <a:avLst/>
              </a:prstGeom>
              <a:gradFill rotWithShape="1">
                <a:gsLst>
                  <a:gs pos="0">
                    <a:srgbClr val="0000FF">
                      <a:gamma/>
                      <a:tint val="0"/>
                      <a:invGamma/>
                    </a:srgbClr>
                  </a:gs>
                  <a:gs pos="100000">
                    <a:srgbClr val="0000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37" name="Freeform 221" descr="Purple mesh"/>
              <p:cNvSpPr>
                <a:spLocks noChangeAspect="1"/>
              </p:cNvSpPr>
              <p:nvPr/>
            </p:nvSpPr>
            <p:spPr bwMode="auto">
              <a:xfrm rot="-4473221">
                <a:off x="3839" y="574"/>
                <a:ext cx="159" cy="166"/>
              </a:xfrm>
              <a:custGeom>
                <a:avLst/>
                <a:gdLst>
                  <a:gd name="T0" fmla="*/ 96 w 162"/>
                  <a:gd name="T1" fmla="*/ 150 h 155"/>
                  <a:gd name="T2" fmla="*/ 142 w 162"/>
                  <a:gd name="T3" fmla="*/ 54 h 155"/>
                  <a:gd name="T4" fmla="*/ 45 w 162"/>
                  <a:gd name="T5" fmla="*/ 10 h 155"/>
                  <a:gd name="T6" fmla="*/ 11 w 162"/>
                  <a:gd name="T7" fmla="*/ 101 h 155"/>
                  <a:gd name="T8" fmla="*/ 96 w 162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5">
                    <a:moveTo>
                      <a:pt x="96" y="150"/>
                    </a:moveTo>
                    <a:cubicBezTo>
                      <a:pt x="121" y="146"/>
                      <a:pt x="162" y="104"/>
                      <a:pt x="142" y="54"/>
                    </a:cubicBezTo>
                    <a:cubicBezTo>
                      <a:pt x="122" y="4"/>
                      <a:pt x="78" y="0"/>
                      <a:pt x="45" y="10"/>
                    </a:cubicBezTo>
                    <a:cubicBezTo>
                      <a:pt x="12" y="20"/>
                      <a:pt x="0" y="64"/>
                      <a:pt x="11" y="101"/>
                    </a:cubicBezTo>
                    <a:cubicBezTo>
                      <a:pt x="22" y="138"/>
                      <a:pt x="70" y="155"/>
                      <a:pt x="96" y="150"/>
                    </a:cubicBezTo>
                    <a:close/>
                  </a:path>
                </a:pathLst>
              </a:custGeom>
              <a:blipFill dpi="0" rotWithShape="1">
                <a:blip r:embed="rId6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grpSp>
        <p:nvGrpSpPr>
          <p:cNvPr id="247" name="Group 225"/>
          <p:cNvGrpSpPr>
            <a:grpSpLocks/>
          </p:cNvGrpSpPr>
          <p:nvPr/>
        </p:nvGrpSpPr>
        <p:grpSpPr bwMode="auto">
          <a:xfrm>
            <a:off x="6453982" y="2283517"/>
            <a:ext cx="454025" cy="428625"/>
            <a:chOff x="5113" y="628"/>
            <a:chExt cx="286" cy="270"/>
          </a:xfrm>
        </p:grpSpPr>
        <p:sp>
          <p:nvSpPr>
            <p:cNvPr id="248" name="Freeform 226"/>
            <p:cNvSpPr>
              <a:spLocks/>
            </p:cNvSpPr>
            <p:nvPr/>
          </p:nvSpPr>
          <p:spPr bwMode="auto">
            <a:xfrm rot="2646009">
              <a:off x="5113" y="628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5001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9" name="Freeform 227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chemeClr val="bg1"/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0" name="Freeform 228" descr="Granite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blipFill dpi="0" rotWithShape="1">
              <a:blip r:embed="rId5">
                <a:alphaModFix amt="51000"/>
              </a:blip>
              <a:srcRect/>
              <a:tile tx="0" ty="0" sx="100000" sy="100000" flip="none" algn="tl"/>
            </a:blip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1" name="Freeform 229"/>
            <p:cNvSpPr>
              <a:spLocks noChangeAspect="1"/>
            </p:cNvSpPr>
            <p:nvPr/>
          </p:nvSpPr>
          <p:spPr bwMode="auto">
            <a:xfrm rot="4808420">
              <a:off x="5225" y="677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2" name="Freeform 230"/>
            <p:cNvSpPr>
              <a:spLocks noChangeAspect="1"/>
            </p:cNvSpPr>
            <p:nvPr/>
          </p:nvSpPr>
          <p:spPr bwMode="auto">
            <a:xfrm rot="4808420">
              <a:off x="5169" y="772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3" name="Oval 231"/>
            <p:cNvSpPr>
              <a:spLocks noChangeArrowheads="1"/>
            </p:cNvSpPr>
            <p:nvPr/>
          </p:nvSpPr>
          <p:spPr bwMode="auto">
            <a:xfrm>
              <a:off x="5284" y="845"/>
              <a:ext cx="27" cy="27"/>
            </a:xfrm>
            <a:prstGeom prst="ellipse">
              <a:avLst/>
            </a:prstGeom>
            <a:solidFill>
              <a:srgbClr val="32015B">
                <a:alpha val="5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4" name="Freeform 232"/>
            <p:cNvSpPr>
              <a:spLocks noChangeAspect="1"/>
            </p:cNvSpPr>
            <p:nvPr/>
          </p:nvSpPr>
          <p:spPr bwMode="auto">
            <a:xfrm rot="4808420">
              <a:off x="5343" y="744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5" name="Freeform 233"/>
            <p:cNvSpPr>
              <a:spLocks noChangeAspect="1"/>
            </p:cNvSpPr>
            <p:nvPr/>
          </p:nvSpPr>
          <p:spPr bwMode="auto">
            <a:xfrm rot="4808420">
              <a:off x="5290" y="678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" name="Freeform 234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80">
                    <a:gamma/>
                    <a:tint val="0"/>
                    <a:invGamma/>
                    <a:alpha val="0"/>
                  </a:srgbClr>
                </a:gs>
                <a:gs pos="100000">
                  <a:srgbClr val="000080">
                    <a:alpha val="50000"/>
                  </a:srgbClr>
                </a:gs>
              </a:gsLst>
              <a:path path="rect">
                <a:fillToRect l="50000" t="50000" r="50000" b="50000"/>
              </a:path>
            </a:gra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57" name="Group 235"/>
          <p:cNvGrpSpPr>
            <a:grpSpLocks/>
          </p:cNvGrpSpPr>
          <p:nvPr/>
        </p:nvGrpSpPr>
        <p:grpSpPr bwMode="auto">
          <a:xfrm rot="3817480">
            <a:off x="6756401" y="2630385"/>
            <a:ext cx="401638" cy="428625"/>
            <a:chOff x="5113" y="628"/>
            <a:chExt cx="286" cy="270"/>
          </a:xfrm>
        </p:grpSpPr>
        <p:sp>
          <p:nvSpPr>
            <p:cNvPr id="258" name="Freeform 236"/>
            <p:cNvSpPr>
              <a:spLocks/>
            </p:cNvSpPr>
            <p:nvPr/>
          </p:nvSpPr>
          <p:spPr bwMode="auto">
            <a:xfrm rot="2646009">
              <a:off x="5113" y="628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5001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9" name="Freeform 237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chemeClr val="bg1"/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0" name="Freeform 238" descr="Granite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blipFill dpi="0" rotWithShape="1">
              <a:blip r:embed="rId5">
                <a:alphaModFix amt="51000"/>
              </a:blip>
              <a:srcRect/>
              <a:tile tx="0" ty="0" sx="100000" sy="100000" flip="none" algn="tl"/>
            </a:blip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1" name="Freeform 239"/>
            <p:cNvSpPr>
              <a:spLocks noChangeAspect="1"/>
            </p:cNvSpPr>
            <p:nvPr/>
          </p:nvSpPr>
          <p:spPr bwMode="auto">
            <a:xfrm rot="4808420">
              <a:off x="5225" y="677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2" name="Freeform 240"/>
            <p:cNvSpPr>
              <a:spLocks noChangeAspect="1"/>
            </p:cNvSpPr>
            <p:nvPr/>
          </p:nvSpPr>
          <p:spPr bwMode="auto">
            <a:xfrm rot="4808420">
              <a:off x="5169" y="772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3" name="Oval 241"/>
            <p:cNvSpPr>
              <a:spLocks noChangeArrowheads="1"/>
            </p:cNvSpPr>
            <p:nvPr/>
          </p:nvSpPr>
          <p:spPr bwMode="auto">
            <a:xfrm>
              <a:off x="5284" y="845"/>
              <a:ext cx="27" cy="27"/>
            </a:xfrm>
            <a:prstGeom prst="ellipse">
              <a:avLst/>
            </a:prstGeom>
            <a:solidFill>
              <a:srgbClr val="32015B">
                <a:alpha val="5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64" name="Freeform 242"/>
            <p:cNvSpPr>
              <a:spLocks noChangeAspect="1"/>
            </p:cNvSpPr>
            <p:nvPr/>
          </p:nvSpPr>
          <p:spPr bwMode="auto">
            <a:xfrm rot="4808420">
              <a:off x="5343" y="744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5" name="Freeform 243"/>
            <p:cNvSpPr>
              <a:spLocks noChangeAspect="1"/>
            </p:cNvSpPr>
            <p:nvPr/>
          </p:nvSpPr>
          <p:spPr bwMode="auto">
            <a:xfrm rot="4808420">
              <a:off x="5290" y="678"/>
              <a:ext cx="28" cy="27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solidFill>
              <a:srgbClr val="000080">
                <a:alpha val="32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6" name="Freeform 244"/>
            <p:cNvSpPr>
              <a:spLocks/>
            </p:cNvSpPr>
            <p:nvPr/>
          </p:nvSpPr>
          <p:spPr bwMode="auto">
            <a:xfrm>
              <a:off x="5148" y="663"/>
              <a:ext cx="229" cy="222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80">
                    <a:gamma/>
                    <a:tint val="0"/>
                    <a:invGamma/>
                    <a:alpha val="0"/>
                  </a:srgbClr>
                </a:gs>
                <a:gs pos="100000">
                  <a:srgbClr val="000080">
                    <a:alpha val="50000"/>
                  </a:srgbClr>
                </a:gs>
              </a:gsLst>
              <a:path path="rect">
                <a:fillToRect l="50000" t="50000" r="50000" b="50000"/>
              </a:path>
            </a:gra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67" name="Line 245"/>
          <p:cNvSpPr>
            <a:spLocks noChangeShapeType="1"/>
          </p:cNvSpPr>
          <p:nvPr/>
        </p:nvSpPr>
        <p:spPr bwMode="auto">
          <a:xfrm flipV="1">
            <a:off x="3501232" y="2896630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2" name="Line 249"/>
          <p:cNvSpPr>
            <a:spLocks noChangeShapeType="1"/>
          </p:cNvSpPr>
          <p:nvPr/>
        </p:nvSpPr>
        <p:spPr bwMode="auto">
          <a:xfrm>
            <a:off x="5806282" y="2572442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3" name="Line 250"/>
          <p:cNvSpPr>
            <a:spLocks noChangeShapeType="1"/>
          </p:cNvSpPr>
          <p:nvPr/>
        </p:nvSpPr>
        <p:spPr bwMode="auto">
          <a:xfrm>
            <a:off x="7174707" y="2572442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274" name="Group 251"/>
          <p:cNvGrpSpPr>
            <a:grpSpLocks noChangeAspect="1"/>
          </p:cNvGrpSpPr>
          <p:nvPr/>
        </p:nvGrpSpPr>
        <p:grpSpPr bwMode="auto">
          <a:xfrm>
            <a:off x="6598444" y="3399867"/>
            <a:ext cx="315913" cy="298450"/>
            <a:chOff x="2854" y="1152"/>
            <a:chExt cx="286" cy="270"/>
          </a:xfrm>
        </p:grpSpPr>
        <p:sp>
          <p:nvSpPr>
            <p:cNvPr id="275" name="Freeform 252"/>
            <p:cNvSpPr>
              <a:spLocks noChangeAspect="1"/>
            </p:cNvSpPr>
            <p:nvPr/>
          </p:nvSpPr>
          <p:spPr bwMode="auto">
            <a:xfrm>
              <a:off x="2854" y="1152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FF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76" name="Freeform 253" descr="Purple mesh"/>
            <p:cNvSpPr>
              <a:spLocks noChangeAspect="1"/>
            </p:cNvSpPr>
            <p:nvPr/>
          </p:nvSpPr>
          <p:spPr bwMode="auto">
            <a:xfrm>
              <a:off x="2884" y="1182"/>
              <a:ext cx="229" cy="225"/>
            </a:xfrm>
            <a:custGeom>
              <a:avLst/>
              <a:gdLst>
                <a:gd name="T0" fmla="*/ 229 w 229"/>
                <a:gd name="T1" fmla="*/ 113 h 225"/>
                <a:gd name="T2" fmla="*/ 182 w 229"/>
                <a:gd name="T3" fmla="*/ 15 h 225"/>
                <a:gd name="T4" fmla="*/ 93 w 229"/>
                <a:gd name="T5" fmla="*/ 25 h 225"/>
                <a:gd name="T6" fmla="*/ 31 w 229"/>
                <a:gd name="T7" fmla="*/ 80 h 225"/>
                <a:gd name="T8" fmla="*/ 18 w 229"/>
                <a:gd name="T9" fmla="*/ 151 h 225"/>
                <a:gd name="T10" fmla="*/ 138 w 229"/>
                <a:gd name="T11" fmla="*/ 220 h 225"/>
                <a:gd name="T12" fmla="*/ 229 w 229"/>
                <a:gd name="T13" fmla="*/ 11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25">
                  <a:moveTo>
                    <a:pt x="229" y="113"/>
                  </a:moveTo>
                  <a:cubicBezTo>
                    <a:pt x="229" y="77"/>
                    <a:pt x="208" y="31"/>
                    <a:pt x="182" y="15"/>
                  </a:cubicBezTo>
                  <a:cubicBezTo>
                    <a:pt x="159" y="0"/>
                    <a:pt x="118" y="14"/>
                    <a:pt x="93" y="25"/>
                  </a:cubicBezTo>
                  <a:cubicBezTo>
                    <a:pt x="41" y="58"/>
                    <a:pt x="43" y="59"/>
                    <a:pt x="31" y="80"/>
                  </a:cubicBezTo>
                  <a:cubicBezTo>
                    <a:pt x="19" y="101"/>
                    <a:pt x="0" y="128"/>
                    <a:pt x="18" y="151"/>
                  </a:cubicBezTo>
                  <a:cubicBezTo>
                    <a:pt x="14" y="190"/>
                    <a:pt x="102" y="225"/>
                    <a:pt x="138" y="220"/>
                  </a:cubicBezTo>
                  <a:cubicBezTo>
                    <a:pt x="206" y="220"/>
                    <a:pt x="229" y="150"/>
                    <a:pt x="229" y="113"/>
                  </a:cubicBez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77" name="Text Box 254"/>
          <p:cNvSpPr txBox="1">
            <a:spLocks noChangeArrowheads="1"/>
          </p:cNvSpPr>
          <p:nvPr/>
        </p:nvSpPr>
        <p:spPr bwMode="auto">
          <a:xfrm>
            <a:off x="6166644" y="3687205"/>
            <a:ext cx="1336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>
                <a:latin typeface="Arial" charset="0"/>
              </a:rPr>
              <a:t>T-lymphocytes</a:t>
            </a:r>
          </a:p>
        </p:txBody>
      </p:sp>
      <p:sp>
        <p:nvSpPr>
          <p:cNvPr id="278" name="Text Box 255"/>
          <p:cNvSpPr txBox="1">
            <a:spLocks noChangeArrowheads="1"/>
          </p:cNvSpPr>
          <p:nvPr/>
        </p:nvSpPr>
        <p:spPr bwMode="auto">
          <a:xfrm>
            <a:off x="7662863" y="1973178"/>
            <a:ext cx="14811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0" lang="en-US" sz="1400" dirty="0" smtClean="0">
                <a:latin typeface="Arial" charset="0"/>
              </a:rPr>
              <a:t>Plasma</a:t>
            </a:r>
            <a:r>
              <a:rPr kumimoji="0" lang="tr-TR" sz="1400" dirty="0" smtClean="0">
                <a:latin typeface="Arial" charset="0"/>
              </a:rPr>
              <a:t> </a:t>
            </a:r>
            <a:r>
              <a:rPr kumimoji="0" lang="en-US" sz="1400" dirty="0" smtClean="0">
                <a:latin typeface="Arial" charset="0"/>
              </a:rPr>
              <a:t>cells</a:t>
            </a:r>
            <a:endParaRPr kumimoji="0" lang="en-US" sz="1400" dirty="0">
              <a:latin typeface="Arial" charset="0"/>
            </a:endParaRPr>
          </a:p>
        </p:txBody>
      </p:sp>
      <p:sp>
        <p:nvSpPr>
          <p:cNvPr id="279" name="Rectangle 256"/>
          <p:cNvSpPr>
            <a:spLocks noChangeArrowheads="1"/>
          </p:cNvSpPr>
          <p:nvPr/>
        </p:nvSpPr>
        <p:spPr bwMode="auto">
          <a:xfrm>
            <a:off x="5806282" y="2715317"/>
            <a:ext cx="287337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80" name="Text Box 257"/>
          <p:cNvSpPr txBox="1">
            <a:spLocks noChangeArrowheads="1"/>
          </p:cNvSpPr>
          <p:nvPr/>
        </p:nvSpPr>
        <p:spPr bwMode="auto">
          <a:xfrm>
            <a:off x="5301457" y="2715317"/>
            <a:ext cx="1347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 dirty="0">
                <a:latin typeface="Arial" charset="0"/>
              </a:rPr>
              <a:t>B-lymphocytes</a:t>
            </a:r>
          </a:p>
        </p:txBody>
      </p:sp>
      <p:sp>
        <p:nvSpPr>
          <p:cNvPr id="281" name="Text Box 258"/>
          <p:cNvSpPr txBox="1">
            <a:spLocks noChangeArrowheads="1"/>
          </p:cNvSpPr>
          <p:nvPr/>
        </p:nvSpPr>
        <p:spPr bwMode="auto">
          <a:xfrm>
            <a:off x="5230019" y="2139054"/>
            <a:ext cx="576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na</a:t>
            </a:r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ï</a:t>
            </a:r>
            <a:r>
              <a:rPr kumimoji="0" lang="en-US" sz="1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ve</a:t>
            </a:r>
          </a:p>
        </p:txBody>
      </p:sp>
      <p:sp>
        <p:nvSpPr>
          <p:cNvPr id="282" name="WordArt 259"/>
          <p:cNvSpPr>
            <a:spLocks noChangeArrowheads="1" noChangeShapeType="1" noTextEdit="1"/>
          </p:cNvSpPr>
          <p:nvPr/>
        </p:nvSpPr>
        <p:spPr bwMode="auto">
          <a:xfrm>
            <a:off x="6309519" y="2139054"/>
            <a:ext cx="936625" cy="2857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1154350"/>
              </a:avLst>
            </a:prstTxWarp>
          </a:bodyPr>
          <a:lstStyle/>
          <a:p>
            <a:r>
              <a:rPr lang="tr-TR" sz="800" kern="10">
                <a:solidFill>
                  <a:srgbClr val="008000"/>
                </a:solidFill>
                <a:latin typeface="Arial Narrow"/>
              </a:rPr>
              <a:t>germinal center</a:t>
            </a:r>
          </a:p>
        </p:txBody>
      </p:sp>
      <p:sp>
        <p:nvSpPr>
          <p:cNvPr id="283" name="Rectangle 260"/>
          <p:cNvSpPr>
            <a:spLocks noChangeArrowheads="1"/>
          </p:cNvSpPr>
          <p:nvPr/>
        </p:nvSpPr>
        <p:spPr bwMode="auto">
          <a:xfrm>
            <a:off x="2782094" y="1687492"/>
            <a:ext cx="6089650" cy="2744457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86" name="Rectangle 264"/>
          <p:cNvSpPr>
            <a:spLocks noChangeArrowheads="1"/>
          </p:cNvSpPr>
          <p:nvPr/>
        </p:nvSpPr>
        <p:spPr bwMode="auto">
          <a:xfrm>
            <a:off x="4657486" y="1066800"/>
            <a:ext cx="342739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4800" b="1" dirty="0" err="1">
                <a:latin typeface="+mn-lt"/>
              </a:rPr>
              <a:t>Lenfopoez</a:t>
            </a:r>
            <a:endParaRPr kumimoji="0" lang="en-US" sz="4800" b="1" dirty="0">
              <a:latin typeface="+mn-lt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720157" y="4824268"/>
            <a:ext cx="815158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200" dirty="0" err="1" smtClean="0"/>
              <a:t>Progenitör</a:t>
            </a:r>
            <a:r>
              <a:rPr lang="tr-TR" sz="2200" dirty="0" smtClean="0"/>
              <a:t> hücrelerden Kemik İliğinde ve </a:t>
            </a:r>
            <a:r>
              <a:rPr lang="tr-TR" sz="2200" dirty="0" err="1" smtClean="0"/>
              <a:t>lenfoid</a:t>
            </a:r>
            <a:r>
              <a:rPr lang="tr-TR" sz="2200" dirty="0" smtClean="0"/>
              <a:t> organlarda fonksiyonel aktif  B hücreler oluşurken, fonksiyonel  T lenfositleri eğitimlerini </a:t>
            </a:r>
            <a:r>
              <a:rPr lang="tr-TR" sz="2200" dirty="0" err="1" smtClean="0"/>
              <a:t>Timus</a:t>
            </a:r>
            <a:r>
              <a:rPr lang="tr-TR" sz="2200" dirty="0" smtClean="0"/>
              <a:t> ta tamamlarlar..</a:t>
            </a:r>
            <a:endParaRPr lang="tr-TR" sz="2200" dirty="0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63168" y="1973178"/>
            <a:ext cx="1082230" cy="93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59104" y="3255491"/>
            <a:ext cx="1010358" cy="843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8" name="Group 206"/>
          <p:cNvGrpSpPr>
            <a:grpSpLocks/>
          </p:cNvGrpSpPr>
          <p:nvPr/>
        </p:nvGrpSpPr>
        <p:grpSpPr bwMode="auto">
          <a:xfrm>
            <a:off x="4150519" y="3399867"/>
            <a:ext cx="504825" cy="501650"/>
            <a:chOff x="1222" y="777"/>
            <a:chExt cx="286" cy="270"/>
          </a:xfrm>
        </p:grpSpPr>
        <p:sp>
          <p:nvSpPr>
            <p:cNvPr id="229" name="Freeform 207" descr="Granite"/>
            <p:cNvSpPr>
              <a:spLocks/>
            </p:cNvSpPr>
            <p:nvPr/>
          </p:nvSpPr>
          <p:spPr bwMode="auto">
            <a:xfrm rot="3645729">
              <a:off x="1256" y="806"/>
              <a:ext cx="231" cy="226"/>
            </a:xfrm>
            <a:custGeom>
              <a:avLst/>
              <a:gdLst>
                <a:gd name="T0" fmla="*/ 215 w 297"/>
                <a:gd name="T1" fmla="*/ 28 h 262"/>
                <a:gd name="T2" fmla="*/ 79 w 297"/>
                <a:gd name="T3" fmla="*/ 16 h 262"/>
                <a:gd name="T4" fmla="*/ 0 w 297"/>
                <a:gd name="T5" fmla="*/ 128 h 262"/>
                <a:gd name="T6" fmla="*/ 81 w 297"/>
                <a:gd name="T7" fmla="*/ 251 h 262"/>
                <a:gd name="T8" fmla="*/ 247 w 297"/>
                <a:gd name="T9" fmla="*/ 194 h 262"/>
                <a:gd name="T10" fmla="*/ 215 w 297"/>
                <a:gd name="T11" fmla="*/ 2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" h="262">
                  <a:moveTo>
                    <a:pt x="215" y="28"/>
                  </a:moveTo>
                  <a:cubicBezTo>
                    <a:pt x="184" y="5"/>
                    <a:pt x="116" y="0"/>
                    <a:pt x="79" y="16"/>
                  </a:cubicBezTo>
                  <a:cubicBezTo>
                    <a:pt x="43" y="33"/>
                    <a:pt x="0" y="89"/>
                    <a:pt x="0" y="128"/>
                  </a:cubicBezTo>
                  <a:cubicBezTo>
                    <a:pt x="0" y="167"/>
                    <a:pt x="40" y="240"/>
                    <a:pt x="81" y="251"/>
                  </a:cubicBezTo>
                  <a:cubicBezTo>
                    <a:pt x="122" y="262"/>
                    <a:pt x="225" y="231"/>
                    <a:pt x="247" y="194"/>
                  </a:cubicBezTo>
                  <a:cubicBezTo>
                    <a:pt x="297" y="125"/>
                    <a:pt x="248" y="51"/>
                    <a:pt x="215" y="28"/>
                  </a:cubicBez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30" name="Freeform 208"/>
            <p:cNvSpPr>
              <a:spLocks/>
            </p:cNvSpPr>
            <p:nvPr/>
          </p:nvSpPr>
          <p:spPr bwMode="auto">
            <a:xfrm>
              <a:off x="1222" y="777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71" name="Line 248"/>
          <p:cNvSpPr>
            <a:spLocks noChangeShapeType="1"/>
          </p:cNvSpPr>
          <p:nvPr/>
        </p:nvSpPr>
        <p:spPr bwMode="auto">
          <a:xfrm>
            <a:off x="4725194" y="3544330"/>
            <a:ext cx="172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8" name="Line 246"/>
          <p:cNvSpPr>
            <a:spLocks noChangeShapeType="1"/>
          </p:cNvSpPr>
          <p:nvPr/>
        </p:nvSpPr>
        <p:spPr bwMode="auto">
          <a:xfrm>
            <a:off x="3501232" y="3255405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244" name="Group 222"/>
          <p:cNvGrpSpPr>
            <a:grpSpLocks/>
          </p:cNvGrpSpPr>
          <p:nvPr/>
        </p:nvGrpSpPr>
        <p:grpSpPr bwMode="auto">
          <a:xfrm rot="5195004">
            <a:off x="4140200" y="2473561"/>
            <a:ext cx="512763" cy="492125"/>
            <a:chOff x="1222" y="777"/>
            <a:chExt cx="286" cy="270"/>
          </a:xfrm>
        </p:grpSpPr>
        <p:sp>
          <p:nvSpPr>
            <p:cNvPr id="245" name="Freeform 223" descr="Granite"/>
            <p:cNvSpPr>
              <a:spLocks/>
            </p:cNvSpPr>
            <p:nvPr/>
          </p:nvSpPr>
          <p:spPr bwMode="auto">
            <a:xfrm rot="3645729">
              <a:off x="1256" y="806"/>
              <a:ext cx="231" cy="226"/>
            </a:xfrm>
            <a:custGeom>
              <a:avLst/>
              <a:gdLst>
                <a:gd name="T0" fmla="*/ 215 w 297"/>
                <a:gd name="T1" fmla="*/ 28 h 262"/>
                <a:gd name="T2" fmla="*/ 79 w 297"/>
                <a:gd name="T3" fmla="*/ 16 h 262"/>
                <a:gd name="T4" fmla="*/ 0 w 297"/>
                <a:gd name="T5" fmla="*/ 128 h 262"/>
                <a:gd name="T6" fmla="*/ 81 w 297"/>
                <a:gd name="T7" fmla="*/ 251 h 262"/>
                <a:gd name="T8" fmla="*/ 247 w 297"/>
                <a:gd name="T9" fmla="*/ 194 h 262"/>
                <a:gd name="T10" fmla="*/ 215 w 297"/>
                <a:gd name="T11" fmla="*/ 2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" h="262">
                  <a:moveTo>
                    <a:pt x="215" y="28"/>
                  </a:moveTo>
                  <a:cubicBezTo>
                    <a:pt x="184" y="5"/>
                    <a:pt x="116" y="0"/>
                    <a:pt x="79" y="16"/>
                  </a:cubicBezTo>
                  <a:cubicBezTo>
                    <a:pt x="43" y="33"/>
                    <a:pt x="0" y="89"/>
                    <a:pt x="0" y="128"/>
                  </a:cubicBezTo>
                  <a:cubicBezTo>
                    <a:pt x="0" y="167"/>
                    <a:pt x="40" y="240"/>
                    <a:pt x="81" y="251"/>
                  </a:cubicBezTo>
                  <a:cubicBezTo>
                    <a:pt x="122" y="262"/>
                    <a:pt x="225" y="231"/>
                    <a:pt x="247" y="194"/>
                  </a:cubicBezTo>
                  <a:cubicBezTo>
                    <a:pt x="297" y="125"/>
                    <a:pt x="248" y="51"/>
                    <a:pt x="215" y="28"/>
                  </a:cubicBez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6" name="Freeform 224"/>
            <p:cNvSpPr>
              <a:spLocks/>
            </p:cNvSpPr>
            <p:nvPr/>
          </p:nvSpPr>
          <p:spPr bwMode="auto">
            <a:xfrm>
              <a:off x="1222" y="777"/>
              <a:ext cx="286" cy="270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69" name="Line 247"/>
          <p:cNvSpPr>
            <a:spLocks noChangeShapeType="1"/>
          </p:cNvSpPr>
          <p:nvPr/>
        </p:nvSpPr>
        <p:spPr bwMode="auto">
          <a:xfrm>
            <a:off x="4725194" y="2570854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9" name="Line 197"/>
          <p:cNvSpPr>
            <a:spLocks noChangeShapeType="1"/>
          </p:cNvSpPr>
          <p:nvPr/>
        </p:nvSpPr>
        <p:spPr bwMode="auto">
          <a:xfrm flipV="1">
            <a:off x="2401564" y="3202232"/>
            <a:ext cx="320382" cy="1065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8" name="Text Box 9"/>
          <p:cNvSpPr txBox="1">
            <a:spLocks noChangeArrowheads="1"/>
          </p:cNvSpPr>
          <p:nvPr/>
        </p:nvSpPr>
        <p:spPr bwMode="auto">
          <a:xfrm>
            <a:off x="254148" y="2061883"/>
            <a:ext cx="1328738" cy="523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sz="1400" dirty="0">
                <a:latin typeface="Arial" charset="0"/>
              </a:rPr>
              <a:t>Hematopoietic</a:t>
            </a:r>
          </a:p>
          <a:p>
            <a:pPr algn="ctr"/>
            <a:r>
              <a:rPr kumimoji="0" lang="en-US" sz="1400" dirty="0">
                <a:latin typeface="Arial" charset="0"/>
              </a:rPr>
              <a:t>stem </a:t>
            </a:r>
            <a:r>
              <a:rPr kumimoji="0" lang="en-US" sz="1400" dirty="0" smtClean="0">
                <a:latin typeface="Arial" charset="0"/>
              </a:rPr>
              <a:t>cell</a:t>
            </a:r>
            <a:r>
              <a:rPr kumimoji="0" lang="tr-TR" sz="1400" dirty="0" smtClean="0">
                <a:latin typeface="Arial" charset="0"/>
              </a:rPr>
              <a:t>s</a:t>
            </a:r>
            <a:endParaRPr kumimoji="0" lang="en-US" sz="1400" dirty="0">
              <a:latin typeface="Arial" charset="0"/>
            </a:endParaRPr>
          </a:p>
        </p:txBody>
      </p:sp>
      <p:pic>
        <p:nvPicPr>
          <p:cNvPr id="86" name="Picture 262" descr="s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76" y="2575798"/>
            <a:ext cx="655493" cy="46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696242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732" y="1947389"/>
            <a:ext cx="1328737" cy="267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5154" name="Group 2"/>
          <p:cNvGrpSpPr>
            <a:grpSpLocks/>
          </p:cNvGrpSpPr>
          <p:nvPr/>
        </p:nvGrpSpPr>
        <p:grpSpPr bwMode="auto">
          <a:xfrm>
            <a:off x="1231900" y="2570162"/>
            <a:ext cx="966788" cy="3165476"/>
            <a:chOff x="833" y="1706"/>
            <a:chExt cx="609" cy="1994"/>
          </a:xfrm>
        </p:grpSpPr>
        <p:grpSp>
          <p:nvGrpSpPr>
            <p:cNvPr id="305158" name="Group 6"/>
            <p:cNvGrpSpPr>
              <a:grpSpLocks/>
            </p:cNvGrpSpPr>
            <p:nvPr/>
          </p:nvGrpSpPr>
          <p:grpSpPr bwMode="auto">
            <a:xfrm>
              <a:off x="1156" y="1706"/>
              <a:ext cx="286" cy="270"/>
              <a:chOff x="1222" y="777"/>
              <a:chExt cx="286" cy="270"/>
            </a:xfrm>
          </p:grpSpPr>
          <p:sp>
            <p:nvSpPr>
              <p:cNvPr id="305159" name="Freeform 7" descr="Granite"/>
              <p:cNvSpPr>
                <a:spLocks/>
              </p:cNvSpPr>
              <p:nvPr/>
            </p:nvSpPr>
            <p:spPr bwMode="auto">
              <a:xfrm rot="3645729">
                <a:off x="1256" y="806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60" name="Freeform 8"/>
              <p:cNvSpPr>
                <a:spLocks/>
              </p:cNvSpPr>
              <p:nvPr/>
            </p:nvSpPr>
            <p:spPr bwMode="auto">
              <a:xfrm>
                <a:off x="1222" y="777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305161" name="Text Box 9"/>
            <p:cNvSpPr txBox="1">
              <a:spLocks noChangeArrowheads="1"/>
            </p:cNvSpPr>
            <p:nvPr/>
          </p:nvSpPr>
          <p:spPr bwMode="auto">
            <a:xfrm>
              <a:off x="833" y="3506"/>
              <a:ext cx="11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kumimoji="0" lang="en-US" sz="1400" dirty="0">
                <a:latin typeface="Arial" charset="0"/>
              </a:endParaRPr>
            </a:p>
          </p:txBody>
        </p:sp>
        <p:sp>
          <p:nvSpPr>
            <p:cNvPr id="305162" name="Line 10"/>
            <p:cNvSpPr>
              <a:spLocks noChangeShapeType="1"/>
            </p:cNvSpPr>
            <p:nvPr/>
          </p:nvSpPr>
          <p:spPr bwMode="auto">
            <a:xfrm flipV="1">
              <a:off x="833" y="1842"/>
              <a:ext cx="286" cy="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5164" name="Group 12"/>
          <p:cNvGrpSpPr>
            <a:grpSpLocks/>
          </p:cNvGrpSpPr>
          <p:nvPr/>
        </p:nvGrpSpPr>
        <p:grpSpPr bwMode="auto">
          <a:xfrm>
            <a:off x="2249488" y="3144838"/>
            <a:ext cx="4643438" cy="3516312"/>
            <a:chOff x="1474" y="1933"/>
            <a:chExt cx="2925" cy="2215"/>
          </a:xfrm>
        </p:grpSpPr>
        <p:grpSp>
          <p:nvGrpSpPr>
            <p:cNvPr id="305165" name="Group 13"/>
            <p:cNvGrpSpPr>
              <a:grpSpLocks/>
            </p:cNvGrpSpPr>
            <p:nvPr/>
          </p:nvGrpSpPr>
          <p:grpSpPr bwMode="auto">
            <a:xfrm>
              <a:off x="1927" y="2478"/>
              <a:ext cx="318" cy="315"/>
              <a:chOff x="436" y="1014"/>
              <a:chExt cx="286" cy="270"/>
            </a:xfrm>
          </p:grpSpPr>
          <p:sp>
            <p:nvSpPr>
              <p:cNvPr id="305166" name="Freeform 14" descr="Granite"/>
              <p:cNvSpPr>
                <a:spLocks/>
              </p:cNvSpPr>
              <p:nvPr/>
            </p:nvSpPr>
            <p:spPr bwMode="auto">
              <a:xfrm rot="5124292">
                <a:off x="471" y="1051"/>
                <a:ext cx="231" cy="226"/>
              </a:xfrm>
              <a:custGeom>
                <a:avLst/>
                <a:gdLst>
                  <a:gd name="T0" fmla="*/ 215 w 297"/>
                  <a:gd name="T1" fmla="*/ 28 h 262"/>
                  <a:gd name="T2" fmla="*/ 79 w 297"/>
                  <a:gd name="T3" fmla="*/ 16 h 262"/>
                  <a:gd name="T4" fmla="*/ 0 w 297"/>
                  <a:gd name="T5" fmla="*/ 128 h 262"/>
                  <a:gd name="T6" fmla="*/ 81 w 297"/>
                  <a:gd name="T7" fmla="*/ 251 h 262"/>
                  <a:gd name="T8" fmla="*/ 247 w 297"/>
                  <a:gd name="T9" fmla="*/ 194 h 262"/>
                  <a:gd name="T10" fmla="*/ 215 w 297"/>
                  <a:gd name="T11" fmla="*/ 2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262">
                    <a:moveTo>
                      <a:pt x="215" y="28"/>
                    </a:moveTo>
                    <a:cubicBezTo>
                      <a:pt x="184" y="5"/>
                      <a:pt x="116" y="0"/>
                      <a:pt x="79" y="16"/>
                    </a:cubicBezTo>
                    <a:cubicBezTo>
                      <a:pt x="43" y="33"/>
                      <a:pt x="0" y="89"/>
                      <a:pt x="0" y="128"/>
                    </a:cubicBezTo>
                    <a:cubicBezTo>
                      <a:pt x="0" y="167"/>
                      <a:pt x="40" y="240"/>
                      <a:pt x="81" y="251"/>
                    </a:cubicBezTo>
                    <a:cubicBezTo>
                      <a:pt x="122" y="262"/>
                      <a:pt x="225" y="231"/>
                      <a:pt x="247" y="194"/>
                    </a:cubicBezTo>
                    <a:cubicBezTo>
                      <a:pt x="297" y="125"/>
                      <a:pt x="248" y="51"/>
                      <a:pt x="215" y="28"/>
                    </a:cubicBez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5167" name="Freeform 15"/>
              <p:cNvSpPr>
                <a:spLocks/>
              </p:cNvSpPr>
              <p:nvPr/>
            </p:nvSpPr>
            <p:spPr bwMode="auto">
              <a:xfrm>
                <a:off x="436" y="1014"/>
                <a:ext cx="286" cy="270"/>
              </a:xfrm>
              <a:custGeom>
                <a:avLst/>
                <a:gdLst>
                  <a:gd name="T0" fmla="*/ 193 w 193"/>
                  <a:gd name="T1" fmla="*/ 108 h 205"/>
                  <a:gd name="T2" fmla="*/ 146 w 193"/>
                  <a:gd name="T3" fmla="*/ 19 h 205"/>
                  <a:gd name="T4" fmla="*/ 55 w 193"/>
                  <a:gd name="T5" fmla="*/ 19 h 205"/>
                  <a:gd name="T6" fmla="*/ 10 w 193"/>
                  <a:gd name="T7" fmla="*/ 132 h 205"/>
                  <a:gd name="T8" fmla="*/ 115 w 193"/>
                  <a:gd name="T9" fmla="*/ 201 h 205"/>
                  <a:gd name="T10" fmla="*/ 193 w 193"/>
                  <a:gd name="T11" fmla="*/ 10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205">
                    <a:moveTo>
                      <a:pt x="193" y="108"/>
                    </a:moveTo>
                    <a:cubicBezTo>
                      <a:pt x="193" y="78"/>
                      <a:pt x="169" y="34"/>
                      <a:pt x="146" y="19"/>
                    </a:cubicBezTo>
                    <a:cubicBezTo>
                      <a:pt x="123" y="4"/>
                      <a:pt x="78" y="0"/>
                      <a:pt x="55" y="19"/>
                    </a:cubicBezTo>
                    <a:cubicBezTo>
                      <a:pt x="32" y="38"/>
                      <a:pt x="0" y="102"/>
                      <a:pt x="10" y="132"/>
                    </a:cubicBezTo>
                    <a:cubicBezTo>
                      <a:pt x="20" y="162"/>
                      <a:pt x="85" y="205"/>
                      <a:pt x="115" y="201"/>
                    </a:cubicBezTo>
                    <a:cubicBezTo>
                      <a:pt x="172" y="201"/>
                      <a:pt x="193" y="138"/>
                      <a:pt x="193" y="108"/>
                    </a:cubicBezTo>
                    <a:close/>
                  </a:path>
                </a:pathLst>
              </a:custGeom>
              <a:solidFill>
                <a:srgbClr val="000080">
                  <a:alpha val="39999"/>
                </a:srgbClr>
              </a:solidFill>
              <a:ln w="3175" cmpd="sng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305168" name="Line 16"/>
            <p:cNvSpPr>
              <a:spLocks noChangeShapeType="1"/>
            </p:cNvSpPr>
            <p:nvPr/>
          </p:nvSpPr>
          <p:spPr bwMode="auto">
            <a:xfrm flipV="1">
              <a:off x="2290" y="2251"/>
              <a:ext cx="363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69" name="Line 17"/>
            <p:cNvSpPr>
              <a:spLocks noChangeShapeType="1"/>
            </p:cNvSpPr>
            <p:nvPr/>
          </p:nvSpPr>
          <p:spPr bwMode="auto">
            <a:xfrm>
              <a:off x="2290" y="2704"/>
              <a:ext cx="363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0" name="Line 18"/>
            <p:cNvSpPr>
              <a:spLocks noChangeShapeType="1"/>
            </p:cNvSpPr>
            <p:nvPr/>
          </p:nvSpPr>
          <p:spPr bwMode="auto">
            <a:xfrm flipV="1">
              <a:off x="2290" y="2568"/>
              <a:ext cx="363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1" name="Line 19"/>
            <p:cNvSpPr>
              <a:spLocks noChangeShapeType="1"/>
            </p:cNvSpPr>
            <p:nvPr/>
          </p:nvSpPr>
          <p:spPr bwMode="auto">
            <a:xfrm>
              <a:off x="2290" y="2795"/>
              <a:ext cx="363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2" name="Line 20"/>
            <p:cNvSpPr>
              <a:spLocks noChangeShapeType="1"/>
            </p:cNvSpPr>
            <p:nvPr/>
          </p:nvSpPr>
          <p:spPr bwMode="auto">
            <a:xfrm>
              <a:off x="2290" y="2886"/>
              <a:ext cx="363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173" name="Line 21"/>
            <p:cNvSpPr>
              <a:spLocks noChangeShapeType="1"/>
            </p:cNvSpPr>
            <p:nvPr/>
          </p:nvSpPr>
          <p:spPr bwMode="auto">
            <a:xfrm>
              <a:off x="2290" y="2976"/>
              <a:ext cx="363" cy="7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305174" name="Group 22"/>
            <p:cNvGrpSpPr>
              <a:grpSpLocks/>
            </p:cNvGrpSpPr>
            <p:nvPr/>
          </p:nvGrpSpPr>
          <p:grpSpPr bwMode="auto">
            <a:xfrm>
              <a:off x="2699" y="2024"/>
              <a:ext cx="1700" cy="2124"/>
              <a:chOff x="2699" y="2024"/>
              <a:chExt cx="1700" cy="2124"/>
            </a:xfrm>
          </p:grpSpPr>
          <p:grpSp>
            <p:nvGrpSpPr>
              <p:cNvPr id="305175" name="Group 23"/>
              <p:cNvGrpSpPr>
                <a:grpSpLocks/>
              </p:cNvGrpSpPr>
              <p:nvPr/>
            </p:nvGrpSpPr>
            <p:grpSpPr bwMode="auto">
              <a:xfrm>
                <a:off x="2699" y="2024"/>
                <a:ext cx="1653" cy="310"/>
                <a:chOff x="2699" y="1570"/>
                <a:chExt cx="1653" cy="310"/>
              </a:xfrm>
            </p:grpSpPr>
            <p:grpSp>
              <p:nvGrpSpPr>
                <p:cNvPr id="305176" name="Group 24"/>
                <p:cNvGrpSpPr>
                  <a:grpSpLocks/>
                </p:cNvGrpSpPr>
                <p:nvPr/>
              </p:nvGrpSpPr>
              <p:grpSpPr bwMode="auto">
                <a:xfrm>
                  <a:off x="2699" y="1570"/>
                  <a:ext cx="318" cy="310"/>
                  <a:chOff x="1153" y="432"/>
                  <a:chExt cx="280" cy="265"/>
                </a:xfrm>
              </p:grpSpPr>
              <p:sp>
                <p:nvSpPr>
                  <p:cNvPr id="305177" name="Freeform 25" descr="Granite"/>
                  <p:cNvSpPr>
                    <a:spLocks/>
                  </p:cNvSpPr>
                  <p:nvPr/>
                </p:nvSpPr>
                <p:spPr bwMode="auto">
                  <a:xfrm>
                    <a:off x="1166" y="454"/>
                    <a:ext cx="230" cy="224"/>
                  </a:xfrm>
                  <a:custGeom>
                    <a:avLst/>
                    <a:gdLst>
                      <a:gd name="T0" fmla="*/ 230 w 230"/>
                      <a:gd name="T1" fmla="*/ 114 h 239"/>
                      <a:gd name="T2" fmla="*/ 183 w 230"/>
                      <a:gd name="T3" fmla="*/ 16 h 239"/>
                      <a:gd name="T4" fmla="*/ 74 w 230"/>
                      <a:gd name="T5" fmla="*/ 16 h 239"/>
                      <a:gd name="T6" fmla="*/ 32 w 230"/>
                      <a:gd name="T7" fmla="*/ 81 h 239"/>
                      <a:gd name="T8" fmla="*/ 19 w 230"/>
                      <a:gd name="T9" fmla="*/ 152 h 239"/>
                      <a:gd name="T10" fmla="*/ 146 w 230"/>
                      <a:gd name="T11" fmla="*/ 234 h 239"/>
                      <a:gd name="T12" fmla="*/ 230 w 230"/>
                      <a:gd name="T13" fmla="*/ 114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30" h="239">
                        <a:moveTo>
                          <a:pt x="230" y="114"/>
                        </a:moveTo>
                        <a:cubicBezTo>
                          <a:pt x="230" y="78"/>
                          <a:pt x="209" y="32"/>
                          <a:pt x="183" y="16"/>
                        </a:cubicBezTo>
                        <a:cubicBezTo>
                          <a:pt x="157" y="0"/>
                          <a:pt x="99" y="5"/>
                          <a:pt x="74" y="16"/>
                        </a:cubicBezTo>
                        <a:cubicBezTo>
                          <a:pt x="22" y="49"/>
                          <a:pt x="41" y="58"/>
                          <a:pt x="32" y="81"/>
                        </a:cubicBezTo>
                        <a:cubicBezTo>
                          <a:pt x="23" y="104"/>
                          <a:pt x="0" y="127"/>
                          <a:pt x="19" y="152"/>
                        </a:cubicBezTo>
                        <a:cubicBezTo>
                          <a:pt x="15" y="191"/>
                          <a:pt x="110" y="239"/>
                          <a:pt x="146" y="234"/>
                        </a:cubicBezTo>
                        <a:cubicBezTo>
                          <a:pt x="214" y="234"/>
                          <a:pt x="230" y="151"/>
                          <a:pt x="230" y="114"/>
                        </a:cubicBezTo>
                        <a:close/>
                      </a:path>
                    </a:pathLst>
                  </a:custGeom>
                  <a:blipFill dpi="0" rotWithShape="1">
                    <a:blip r:embed="rId4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78" name="Freeform 26"/>
                  <p:cNvSpPr>
                    <a:spLocks/>
                  </p:cNvSpPr>
                  <p:nvPr/>
                </p:nvSpPr>
                <p:spPr bwMode="auto">
                  <a:xfrm rot="8588556">
                    <a:off x="1153" y="432"/>
                    <a:ext cx="280" cy="265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179" name="Group 27"/>
                <p:cNvGrpSpPr>
                  <a:grpSpLocks/>
                </p:cNvGrpSpPr>
                <p:nvPr/>
              </p:nvGrpSpPr>
              <p:grpSpPr bwMode="auto">
                <a:xfrm>
                  <a:off x="3470" y="1570"/>
                  <a:ext cx="286" cy="270"/>
                  <a:chOff x="4103" y="1943"/>
                  <a:chExt cx="286" cy="270"/>
                </a:xfrm>
              </p:grpSpPr>
              <p:sp>
                <p:nvSpPr>
                  <p:cNvPr id="305180" name="Freeform 28"/>
                  <p:cNvSpPr>
                    <a:spLocks/>
                  </p:cNvSpPr>
                  <p:nvPr/>
                </p:nvSpPr>
                <p:spPr bwMode="auto">
                  <a:xfrm>
                    <a:off x="4103" y="1943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59000"/>
                    </a:blip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1" name="Freeform 29"/>
                  <p:cNvSpPr>
                    <a:spLocks/>
                  </p:cNvSpPr>
                  <p:nvPr/>
                </p:nvSpPr>
                <p:spPr bwMode="auto">
                  <a:xfrm>
                    <a:off x="4103" y="1943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FF">
                      <a:alpha val="16000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2" name="Freeform 30" descr="Purple mesh"/>
                  <p:cNvSpPr>
                    <a:spLocks/>
                  </p:cNvSpPr>
                  <p:nvPr/>
                </p:nvSpPr>
                <p:spPr bwMode="auto">
                  <a:xfrm>
                    <a:off x="4150" y="1979"/>
                    <a:ext cx="206" cy="176"/>
                  </a:xfrm>
                  <a:custGeom>
                    <a:avLst/>
                    <a:gdLst>
                      <a:gd name="T0" fmla="*/ 129 w 206"/>
                      <a:gd name="T1" fmla="*/ 78 h 176"/>
                      <a:gd name="T2" fmla="*/ 159 w 206"/>
                      <a:gd name="T3" fmla="*/ 99 h 176"/>
                      <a:gd name="T4" fmla="*/ 191 w 206"/>
                      <a:gd name="T5" fmla="*/ 95 h 176"/>
                      <a:gd name="T6" fmla="*/ 204 w 206"/>
                      <a:gd name="T7" fmla="*/ 60 h 176"/>
                      <a:gd name="T8" fmla="*/ 180 w 206"/>
                      <a:gd name="T9" fmla="*/ 23 h 176"/>
                      <a:gd name="T10" fmla="*/ 156 w 206"/>
                      <a:gd name="T11" fmla="*/ 17 h 176"/>
                      <a:gd name="T12" fmla="*/ 122 w 206"/>
                      <a:gd name="T13" fmla="*/ 38 h 176"/>
                      <a:gd name="T14" fmla="*/ 108 w 206"/>
                      <a:gd name="T15" fmla="*/ 72 h 176"/>
                      <a:gd name="T16" fmla="*/ 105 w 206"/>
                      <a:gd name="T17" fmla="*/ 18 h 176"/>
                      <a:gd name="T18" fmla="*/ 71 w 206"/>
                      <a:gd name="T19" fmla="*/ 11 h 176"/>
                      <a:gd name="T20" fmla="*/ 45 w 206"/>
                      <a:gd name="T21" fmla="*/ 24 h 176"/>
                      <a:gd name="T22" fmla="*/ 29 w 206"/>
                      <a:gd name="T23" fmla="*/ 44 h 176"/>
                      <a:gd name="T24" fmla="*/ 89 w 206"/>
                      <a:gd name="T25" fmla="*/ 77 h 176"/>
                      <a:gd name="T26" fmla="*/ 33 w 206"/>
                      <a:gd name="T27" fmla="*/ 87 h 176"/>
                      <a:gd name="T28" fmla="*/ 3 w 206"/>
                      <a:gd name="T29" fmla="*/ 110 h 176"/>
                      <a:gd name="T30" fmla="*/ 29 w 206"/>
                      <a:gd name="T31" fmla="*/ 158 h 176"/>
                      <a:gd name="T32" fmla="*/ 65 w 206"/>
                      <a:gd name="T33" fmla="*/ 174 h 176"/>
                      <a:gd name="T34" fmla="*/ 84 w 206"/>
                      <a:gd name="T35" fmla="*/ 156 h 176"/>
                      <a:gd name="T36" fmla="*/ 80 w 206"/>
                      <a:gd name="T37" fmla="*/ 123 h 176"/>
                      <a:gd name="T38" fmla="*/ 71 w 206"/>
                      <a:gd name="T39" fmla="*/ 95 h 176"/>
                      <a:gd name="T40" fmla="*/ 110 w 206"/>
                      <a:gd name="T41" fmla="*/ 126 h 176"/>
                      <a:gd name="T42" fmla="*/ 131 w 206"/>
                      <a:gd name="T43" fmla="*/ 123 h 176"/>
                      <a:gd name="T44" fmla="*/ 137 w 206"/>
                      <a:gd name="T45" fmla="*/ 102 h 176"/>
                      <a:gd name="T46" fmla="*/ 129 w 206"/>
                      <a:gd name="T47" fmla="*/ 78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06" h="176">
                        <a:moveTo>
                          <a:pt x="129" y="78"/>
                        </a:moveTo>
                        <a:cubicBezTo>
                          <a:pt x="139" y="84"/>
                          <a:pt x="146" y="102"/>
                          <a:pt x="159" y="99"/>
                        </a:cubicBezTo>
                        <a:cubicBezTo>
                          <a:pt x="172" y="96"/>
                          <a:pt x="176" y="107"/>
                          <a:pt x="191" y="95"/>
                        </a:cubicBezTo>
                        <a:cubicBezTo>
                          <a:pt x="206" y="83"/>
                          <a:pt x="202" y="70"/>
                          <a:pt x="204" y="60"/>
                        </a:cubicBezTo>
                        <a:cubicBezTo>
                          <a:pt x="206" y="50"/>
                          <a:pt x="190" y="28"/>
                          <a:pt x="180" y="23"/>
                        </a:cubicBezTo>
                        <a:cubicBezTo>
                          <a:pt x="176" y="15"/>
                          <a:pt x="162" y="24"/>
                          <a:pt x="156" y="17"/>
                        </a:cubicBezTo>
                        <a:cubicBezTo>
                          <a:pt x="141" y="19"/>
                          <a:pt x="133" y="29"/>
                          <a:pt x="122" y="38"/>
                        </a:cubicBezTo>
                        <a:cubicBezTo>
                          <a:pt x="124" y="55"/>
                          <a:pt x="128" y="69"/>
                          <a:pt x="108" y="72"/>
                        </a:cubicBezTo>
                        <a:cubicBezTo>
                          <a:pt x="94" y="65"/>
                          <a:pt x="117" y="36"/>
                          <a:pt x="105" y="18"/>
                        </a:cubicBezTo>
                        <a:cubicBezTo>
                          <a:pt x="93" y="0"/>
                          <a:pt x="80" y="9"/>
                          <a:pt x="71" y="11"/>
                        </a:cubicBezTo>
                        <a:cubicBezTo>
                          <a:pt x="62" y="13"/>
                          <a:pt x="54" y="22"/>
                          <a:pt x="45" y="24"/>
                        </a:cubicBezTo>
                        <a:cubicBezTo>
                          <a:pt x="40" y="27"/>
                          <a:pt x="32" y="39"/>
                          <a:pt x="29" y="44"/>
                        </a:cubicBezTo>
                        <a:cubicBezTo>
                          <a:pt x="32" y="84"/>
                          <a:pt x="44" y="75"/>
                          <a:pt x="89" y="77"/>
                        </a:cubicBezTo>
                        <a:cubicBezTo>
                          <a:pt x="91" y="91"/>
                          <a:pt x="40" y="86"/>
                          <a:pt x="33" y="87"/>
                        </a:cubicBezTo>
                        <a:cubicBezTo>
                          <a:pt x="23" y="89"/>
                          <a:pt x="12" y="87"/>
                          <a:pt x="3" y="110"/>
                        </a:cubicBezTo>
                        <a:cubicBezTo>
                          <a:pt x="0" y="135"/>
                          <a:pt x="6" y="135"/>
                          <a:pt x="29" y="158"/>
                        </a:cubicBezTo>
                        <a:cubicBezTo>
                          <a:pt x="37" y="166"/>
                          <a:pt x="41" y="176"/>
                          <a:pt x="65" y="174"/>
                        </a:cubicBezTo>
                        <a:cubicBezTo>
                          <a:pt x="89" y="172"/>
                          <a:pt x="82" y="164"/>
                          <a:pt x="84" y="156"/>
                        </a:cubicBezTo>
                        <a:cubicBezTo>
                          <a:pt x="86" y="145"/>
                          <a:pt x="82" y="132"/>
                          <a:pt x="80" y="123"/>
                        </a:cubicBezTo>
                        <a:cubicBezTo>
                          <a:pt x="86" y="125"/>
                          <a:pt x="66" y="92"/>
                          <a:pt x="71" y="95"/>
                        </a:cubicBezTo>
                        <a:cubicBezTo>
                          <a:pt x="76" y="102"/>
                          <a:pt x="101" y="124"/>
                          <a:pt x="110" y="126"/>
                        </a:cubicBezTo>
                        <a:cubicBezTo>
                          <a:pt x="119" y="130"/>
                          <a:pt x="123" y="128"/>
                          <a:pt x="131" y="123"/>
                        </a:cubicBezTo>
                        <a:cubicBezTo>
                          <a:pt x="132" y="116"/>
                          <a:pt x="135" y="109"/>
                          <a:pt x="137" y="102"/>
                        </a:cubicBezTo>
                        <a:cubicBezTo>
                          <a:pt x="133" y="83"/>
                          <a:pt x="137" y="91"/>
                          <a:pt x="129" y="78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183" name="Line 31"/>
                <p:cNvSpPr>
                  <a:spLocks noChangeShapeType="1"/>
                </p:cNvSpPr>
                <p:nvPr/>
              </p:nvSpPr>
              <p:spPr bwMode="auto">
                <a:xfrm>
                  <a:off x="3061" y="1707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184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3878" y="1616"/>
                  <a:ext cx="474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tr-TR" sz="1400" dirty="0" err="1" smtClean="0">
                      <a:latin typeface="Arial" charset="0"/>
                    </a:rPr>
                    <a:t>Nötrofil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185" name="Group 33"/>
              <p:cNvGrpSpPr>
                <a:grpSpLocks/>
              </p:cNvGrpSpPr>
              <p:nvPr/>
            </p:nvGrpSpPr>
            <p:grpSpPr bwMode="auto">
              <a:xfrm>
                <a:off x="2699" y="2387"/>
                <a:ext cx="1700" cy="316"/>
                <a:chOff x="2699" y="2024"/>
                <a:chExt cx="1700" cy="316"/>
              </a:xfrm>
            </p:grpSpPr>
            <p:grpSp>
              <p:nvGrpSpPr>
                <p:cNvPr id="305186" name="Group 34"/>
                <p:cNvGrpSpPr>
                  <a:grpSpLocks/>
                </p:cNvGrpSpPr>
                <p:nvPr/>
              </p:nvGrpSpPr>
              <p:grpSpPr bwMode="auto">
                <a:xfrm>
                  <a:off x="2699" y="2024"/>
                  <a:ext cx="318" cy="316"/>
                  <a:chOff x="1222" y="777"/>
                  <a:chExt cx="286" cy="270"/>
                </a:xfrm>
              </p:grpSpPr>
              <p:sp>
                <p:nvSpPr>
                  <p:cNvPr id="305187" name="Freeform 35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4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88" name="Freeform 36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189" name="Group 37"/>
                <p:cNvGrpSpPr>
                  <a:grpSpLocks/>
                </p:cNvGrpSpPr>
                <p:nvPr/>
              </p:nvGrpSpPr>
              <p:grpSpPr bwMode="auto">
                <a:xfrm>
                  <a:off x="3470" y="2024"/>
                  <a:ext cx="286" cy="270"/>
                  <a:chOff x="2336" y="890"/>
                  <a:chExt cx="286" cy="270"/>
                </a:xfrm>
              </p:grpSpPr>
              <p:sp>
                <p:nvSpPr>
                  <p:cNvPr id="305190" name="Freeform 38"/>
                  <p:cNvSpPr>
                    <a:spLocks/>
                  </p:cNvSpPr>
                  <p:nvPr/>
                </p:nvSpPr>
                <p:spPr bwMode="auto">
                  <a:xfrm>
                    <a:off x="2336" y="890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5">
                      <a:alphaModFix amt="59000"/>
                    </a:blip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1" name="Freeform 39"/>
                  <p:cNvSpPr>
                    <a:spLocks/>
                  </p:cNvSpPr>
                  <p:nvPr/>
                </p:nvSpPr>
                <p:spPr bwMode="auto">
                  <a:xfrm>
                    <a:off x="2336" y="890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16000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2" name="Freeform 40"/>
                  <p:cNvSpPr>
                    <a:spLocks/>
                  </p:cNvSpPr>
                  <p:nvPr/>
                </p:nvSpPr>
                <p:spPr bwMode="auto">
                  <a:xfrm>
                    <a:off x="2381" y="935"/>
                    <a:ext cx="202" cy="180"/>
                  </a:xfrm>
                  <a:custGeom>
                    <a:avLst/>
                    <a:gdLst>
                      <a:gd name="T0" fmla="*/ 110 w 202"/>
                      <a:gd name="T1" fmla="*/ 35 h 180"/>
                      <a:gd name="T2" fmla="*/ 121 w 202"/>
                      <a:gd name="T3" fmla="*/ 105 h 180"/>
                      <a:gd name="T4" fmla="*/ 146 w 202"/>
                      <a:gd name="T5" fmla="*/ 126 h 180"/>
                      <a:gd name="T6" fmla="*/ 185 w 202"/>
                      <a:gd name="T7" fmla="*/ 114 h 180"/>
                      <a:gd name="T8" fmla="*/ 188 w 202"/>
                      <a:gd name="T9" fmla="*/ 108 h 180"/>
                      <a:gd name="T10" fmla="*/ 193 w 202"/>
                      <a:gd name="T11" fmla="*/ 105 h 180"/>
                      <a:gd name="T12" fmla="*/ 202 w 202"/>
                      <a:gd name="T13" fmla="*/ 83 h 180"/>
                      <a:gd name="T14" fmla="*/ 173 w 202"/>
                      <a:gd name="T15" fmla="*/ 17 h 180"/>
                      <a:gd name="T16" fmla="*/ 134 w 202"/>
                      <a:gd name="T17" fmla="*/ 0 h 180"/>
                      <a:gd name="T18" fmla="*/ 107 w 202"/>
                      <a:gd name="T19" fmla="*/ 12 h 180"/>
                      <a:gd name="T20" fmla="*/ 55 w 202"/>
                      <a:gd name="T21" fmla="*/ 27 h 180"/>
                      <a:gd name="T22" fmla="*/ 32 w 202"/>
                      <a:gd name="T23" fmla="*/ 35 h 180"/>
                      <a:gd name="T24" fmla="*/ 20 w 202"/>
                      <a:gd name="T25" fmla="*/ 48 h 180"/>
                      <a:gd name="T26" fmla="*/ 10 w 202"/>
                      <a:gd name="T27" fmla="*/ 66 h 180"/>
                      <a:gd name="T28" fmla="*/ 19 w 202"/>
                      <a:gd name="T29" fmla="*/ 152 h 180"/>
                      <a:gd name="T30" fmla="*/ 34 w 202"/>
                      <a:gd name="T31" fmla="*/ 168 h 180"/>
                      <a:gd name="T32" fmla="*/ 64 w 202"/>
                      <a:gd name="T33" fmla="*/ 174 h 180"/>
                      <a:gd name="T34" fmla="*/ 112 w 202"/>
                      <a:gd name="T35" fmla="*/ 162 h 180"/>
                      <a:gd name="T36" fmla="*/ 101 w 202"/>
                      <a:gd name="T37" fmla="*/ 143 h 180"/>
                      <a:gd name="T38" fmla="*/ 89 w 202"/>
                      <a:gd name="T39" fmla="*/ 114 h 180"/>
                      <a:gd name="T40" fmla="*/ 94 w 202"/>
                      <a:gd name="T41" fmla="*/ 50 h 180"/>
                      <a:gd name="T42" fmla="*/ 104 w 202"/>
                      <a:gd name="T43" fmla="*/ 39 h 180"/>
                      <a:gd name="T44" fmla="*/ 110 w 202"/>
                      <a:gd name="T45" fmla="*/ 35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2" h="180">
                        <a:moveTo>
                          <a:pt x="110" y="35"/>
                        </a:moveTo>
                        <a:cubicBezTo>
                          <a:pt x="106" y="59"/>
                          <a:pt x="105" y="84"/>
                          <a:pt x="121" y="105"/>
                        </a:cubicBezTo>
                        <a:cubicBezTo>
                          <a:pt x="124" y="118"/>
                          <a:pt x="134" y="125"/>
                          <a:pt x="146" y="126"/>
                        </a:cubicBezTo>
                        <a:cubicBezTo>
                          <a:pt x="160" y="124"/>
                          <a:pt x="173" y="123"/>
                          <a:pt x="185" y="114"/>
                        </a:cubicBezTo>
                        <a:cubicBezTo>
                          <a:pt x="186" y="112"/>
                          <a:pt x="187" y="110"/>
                          <a:pt x="188" y="108"/>
                        </a:cubicBezTo>
                        <a:cubicBezTo>
                          <a:pt x="189" y="107"/>
                          <a:pt x="192" y="107"/>
                          <a:pt x="193" y="105"/>
                        </a:cubicBezTo>
                        <a:cubicBezTo>
                          <a:pt x="197" y="98"/>
                          <a:pt x="197" y="90"/>
                          <a:pt x="202" y="83"/>
                        </a:cubicBezTo>
                        <a:cubicBezTo>
                          <a:pt x="199" y="64"/>
                          <a:pt x="192" y="28"/>
                          <a:pt x="173" y="17"/>
                        </a:cubicBezTo>
                        <a:cubicBezTo>
                          <a:pt x="165" y="2"/>
                          <a:pt x="150" y="2"/>
                          <a:pt x="134" y="0"/>
                        </a:cubicBezTo>
                        <a:cubicBezTo>
                          <a:pt x="118" y="2"/>
                          <a:pt x="116" y="0"/>
                          <a:pt x="107" y="12"/>
                        </a:cubicBezTo>
                        <a:cubicBezTo>
                          <a:pt x="115" y="31"/>
                          <a:pt x="64" y="26"/>
                          <a:pt x="55" y="27"/>
                        </a:cubicBezTo>
                        <a:cubicBezTo>
                          <a:pt x="47" y="30"/>
                          <a:pt x="40" y="31"/>
                          <a:pt x="32" y="35"/>
                        </a:cubicBezTo>
                        <a:cubicBezTo>
                          <a:pt x="28" y="41"/>
                          <a:pt x="23" y="41"/>
                          <a:pt x="20" y="48"/>
                        </a:cubicBezTo>
                        <a:cubicBezTo>
                          <a:pt x="19" y="55"/>
                          <a:pt x="14" y="60"/>
                          <a:pt x="10" y="66"/>
                        </a:cubicBezTo>
                        <a:cubicBezTo>
                          <a:pt x="0" y="95"/>
                          <a:pt x="8" y="125"/>
                          <a:pt x="19" y="152"/>
                        </a:cubicBezTo>
                        <a:cubicBezTo>
                          <a:pt x="20" y="160"/>
                          <a:pt x="26" y="167"/>
                          <a:pt x="34" y="168"/>
                        </a:cubicBezTo>
                        <a:cubicBezTo>
                          <a:pt x="44" y="173"/>
                          <a:pt x="52" y="173"/>
                          <a:pt x="64" y="174"/>
                        </a:cubicBezTo>
                        <a:cubicBezTo>
                          <a:pt x="86" y="172"/>
                          <a:pt x="103" y="180"/>
                          <a:pt x="112" y="162"/>
                        </a:cubicBezTo>
                        <a:cubicBezTo>
                          <a:pt x="113" y="153"/>
                          <a:pt x="109" y="147"/>
                          <a:pt x="101" y="143"/>
                        </a:cubicBezTo>
                        <a:cubicBezTo>
                          <a:pt x="96" y="133"/>
                          <a:pt x="93" y="124"/>
                          <a:pt x="89" y="114"/>
                        </a:cubicBezTo>
                        <a:cubicBezTo>
                          <a:pt x="86" y="94"/>
                          <a:pt x="81" y="67"/>
                          <a:pt x="94" y="50"/>
                        </a:cubicBezTo>
                        <a:cubicBezTo>
                          <a:pt x="95" y="43"/>
                          <a:pt x="99" y="43"/>
                          <a:pt x="104" y="39"/>
                        </a:cubicBezTo>
                        <a:cubicBezTo>
                          <a:pt x="108" y="31"/>
                          <a:pt x="105" y="30"/>
                          <a:pt x="110" y="35"/>
                        </a:cubicBezTo>
                        <a:close/>
                      </a:path>
                    </a:pathLst>
                  </a:custGeom>
                  <a:blipFill dpi="0" rotWithShape="1">
                    <a:blip r:embed="rId6">
                      <a:alphaModFix amt="61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3" name="Freeform 41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62" y="107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4" name="Freeform 42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7" y="1117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5" name="Freeform 43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7" y="107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6" name="Freeform 44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472" y="102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7" name="Freeform 45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426" y="935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5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198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2473" y="1121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199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2554" y="1086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0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994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1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2357" y="1037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2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2444" y="903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3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2493" y="1094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25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4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2498" y="1062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5" name="Freeform 53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31" y="102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06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2408" y="986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41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7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2372" y="1069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41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8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2475" y="902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09" name="Freeform 57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10" y="95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10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2456" y="1110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1" name="Freeform 59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26" y="96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12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2469" y="1095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3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2386" y="1064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4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925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5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2459" y="910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6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2486" y="1119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7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1019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8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2404" y="1033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19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2477" y="998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0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2543" y="931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1" name="Freeform 69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2562" y="949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solidFill>
                    <a:srgbClr val="FF0000">
                      <a:alpha val="2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22" name="Oval 70"/>
                  <p:cNvSpPr>
                    <a:spLocks noChangeArrowheads="1"/>
                  </p:cNvSpPr>
                  <p:nvPr/>
                </p:nvSpPr>
                <p:spPr bwMode="auto">
                  <a:xfrm>
                    <a:off x="2501" y="1024"/>
                    <a:ext cx="27" cy="27"/>
                  </a:xfrm>
                  <a:prstGeom prst="ellipse">
                    <a:avLst/>
                  </a:prstGeom>
                  <a:solidFill>
                    <a:srgbClr val="CC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3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2497" y="1004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4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2571" y="1021"/>
                    <a:ext cx="27" cy="27"/>
                  </a:xfrm>
                  <a:prstGeom prst="ellipse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25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2586" y="1008"/>
                    <a:ext cx="27" cy="27"/>
                  </a:xfrm>
                  <a:prstGeom prst="ellipse">
                    <a:avLst/>
                  </a:prstGeom>
                  <a:solidFill>
                    <a:srgbClr val="800000">
                      <a:alpha val="6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26" name="Line 74"/>
                <p:cNvSpPr>
                  <a:spLocks noChangeShapeType="1"/>
                </p:cNvSpPr>
                <p:nvPr/>
              </p:nvSpPr>
              <p:spPr bwMode="auto">
                <a:xfrm>
                  <a:off x="3061" y="2161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27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3856" y="2054"/>
                  <a:ext cx="543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err="1" smtClean="0">
                      <a:latin typeface="Arial" charset="0"/>
                    </a:rPr>
                    <a:t>Eo</a:t>
                  </a:r>
                  <a:r>
                    <a:rPr kumimoji="0" lang="tr-TR" sz="1400" dirty="0" err="1" smtClean="0">
                      <a:latin typeface="Arial" charset="0"/>
                    </a:rPr>
                    <a:t>zinofil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228" name="Group 76"/>
              <p:cNvGrpSpPr>
                <a:grpSpLocks/>
              </p:cNvGrpSpPr>
              <p:nvPr/>
            </p:nvGrpSpPr>
            <p:grpSpPr bwMode="auto">
              <a:xfrm>
                <a:off x="2699" y="2750"/>
                <a:ext cx="1635" cy="323"/>
                <a:chOff x="2699" y="2478"/>
                <a:chExt cx="1635" cy="323"/>
              </a:xfrm>
            </p:grpSpPr>
            <p:grpSp>
              <p:nvGrpSpPr>
                <p:cNvPr id="305229" name="Group 77"/>
                <p:cNvGrpSpPr>
                  <a:grpSpLocks/>
                </p:cNvGrpSpPr>
                <p:nvPr/>
              </p:nvGrpSpPr>
              <p:grpSpPr bwMode="auto">
                <a:xfrm rot="5195004">
                  <a:off x="2692" y="2485"/>
                  <a:ext cx="323" cy="310"/>
                  <a:chOff x="1222" y="777"/>
                  <a:chExt cx="286" cy="270"/>
                </a:xfrm>
              </p:grpSpPr>
              <p:sp>
                <p:nvSpPr>
                  <p:cNvPr id="305230" name="Freeform 78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4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1" name="Freeform 79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232" name="Group 80"/>
                <p:cNvGrpSpPr>
                  <a:grpSpLocks/>
                </p:cNvGrpSpPr>
                <p:nvPr/>
              </p:nvGrpSpPr>
              <p:grpSpPr bwMode="auto">
                <a:xfrm>
                  <a:off x="3470" y="2523"/>
                  <a:ext cx="286" cy="270"/>
                  <a:chOff x="3288" y="798"/>
                  <a:chExt cx="286" cy="270"/>
                </a:xfrm>
              </p:grpSpPr>
              <p:sp>
                <p:nvSpPr>
                  <p:cNvPr id="305233" name="Freeform 81" descr="Granite"/>
                  <p:cNvSpPr>
                    <a:spLocks/>
                  </p:cNvSpPr>
                  <p:nvPr/>
                </p:nvSpPr>
                <p:spPr bwMode="auto">
                  <a:xfrm>
                    <a:off x="3288" y="798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blipFill dpi="0" rotWithShape="1">
                    <a:blip r:embed="rId4"/>
                    <a:srcRect/>
                    <a:tile tx="0" ty="0" sx="100000" sy="100000" flip="none" algn="tl"/>
                  </a:blip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4" name="Freeform 82"/>
                  <p:cNvSpPr>
                    <a:spLocks/>
                  </p:cNvSpPr>
                  <p:nvPr/>
                </p:nvSpPr>
                <p:spPr bwMode="auto">
                  <a:xfrm>
                    <a:off x="3288" y="798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333399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5" name="Freeform 83" descr="Purple mesh"/>
                  <p:cNvSpPr>
                    <a:spLocks/>
                  </p:cNvSpPr>
                  <p:nvPr/>
                </p:nvSpPr>
                <p:spPr bwMode="auto">
                  <a:xfrm>
                    <a:off x="3334" y="844"/>
                    <a:ext cx="202" cy="180"/>
                  </a:xfrm>
                  <a:custGeom>
                    <a:avLst/>
                    <a:gdLst>
                      <a:gd name="T0" fmla="*/ 110 w 202"/>
                      <a:gd name="T1" fmla="*/ 35 h 180"/>
                      <a:gd name="T2" fmla="*/ 121 w 202"/>
                      <a:gd name="T3" fmla="*/ 105 h 180"/>
                      <a:gd name="T4" fmla="*/ 146 w 202"/>
                      <a:gd name="T5" fmla="*/ 126 h 180"/>
                      <a:gd name="T6" fmla="*/ 185 w 202"/>
                      <a:gd name="T7" fmla="*/ 114 h 180"/>
                      <a:gd name="T8" fmla="*/ 188 w 202"/>
                      <a:gd name="T9" fmla="*/ 108 h 180"/>
                      <a:gd name="T10" fmla="*/ 193 w 202"/>
                      <a:gd name="T11" fmla="*/ 105 h 180"/>
                      <a:gd name="T12" fmla="*/ 202 w 202"/>
                      <a:gd name="T13" fmla="*/ 83 h 180"/>
                      <a:gd name="T14" fmla="*/ 173 w 202"/>
                      <a:gd name="T15" fmla="*/ 17 h 180"/>
                      <a:gd name="T16" fmla="*/ 134 w 202"/>
                      <a:gd name="T17" fmla="*/ 0 h 180"/>
                      <a:gd name="T18" fmla="*/ 107 w 202"/>
                      <a:gd name="T19" fmla="*/ 12 h 180"/>
                      <a:gd name="T20" fmla="*/ 55 w 202"/>
                      <a:gd name="T21" fmla="*/ 27 h 180"/>
                      <a:gd name="T22" fmla="*/ 32 w 202"/>
                      <a:gd name="T23" fmla="*/ 35 h 180"/>
                      <a:gd name="T24" fmla="*/ 20 w 202"/>
                      <a:gd name="T25" fmla="*/ 48 h 180"/>
                      <a:gd name="T26" fmla="*/ 10 w 202"/>
                      <a:gd name="T27" fmla="*/ 66 h 180"/>
                      <a:gd name="T28" fmla="*/ 19 w 202"/>
                      <a:gd name="T29" fmla="*/ 152 h 180"/>
                      <a:gd name="T30" fmla="*/ 34 w 202"/>
                      <a:gd name="T31" fmla="*/ 168 h 180"/>
                      <a:gd name="T32" fmla="*/ 64 w 202"/>
                      <a:gd name="T33" fmla="*/ 174 h 180"/>
                      <a:gd name="T34" fmla="*/ 112 w 202"/>
                      <a:gd name="T35" fmla="*/ 162 h 180"/>
                      <a:gd name="T36" fmla="*/ 101 w 202"/>
                      <a:gd name="T37" fmla="*/ 143 h 180"/>
                      <a:gd name="T38" fmla="*/ 89 w 202"/>
                      <a:gd name="T39" fmla="*/ 114 h 180"/>
                      <a:gd name="T40" fmla="*/ 94 w 202"/>
                      <a:gd name="T41" fmla="*/ 50 h 180"/>
                      <a:gd name="T42" fmla="*/ 104 w 202"/>
                      <a:gd name="T43" fmla="*/ 39 h 180"/>
                      <a:gd name="T44" fmla="*/ 110 w 202"/>
                      <a:gd name="T45" fmla="*/ 35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2" h="180">
                        <a:moveTo>
                          <a:pt x="110" y="35"/>
                        </a:moveTo>
                        <a:cubicBezTo>
                          <a:pt x="106" y="59"/>
                          <a:pt x="105" y="84"/>
                          <a:pt x="121" y="105"/>
                        </a:cubicBezTo>
                        <a:cubicBezTo>
                          <a:pt x="124" y="118"/>
                          <a:pt x="134" y="125"/>
                          <a:pt x="146" y="126"/>
                        </a:cubicBezTo>
                        <a:cubicBezTo>
                          <a:pt x="160" y="124"/>
                          <a:pt x="173" y="123"/>
                          <a:pt x="185" y="114"/>
                        </a:cubicBezTo>
                        <a:cubicBezTo>
                          <a:pt x="186" y="112"/>
                          <a:pt x="187" y="110"/>
                          <a:pt x="188" y="108"/>
                        </a:cubicBezTo>
                        <a:cubicBezTo>
                          <a:pt x="189" y="107"/>
                          <a:pt x="192" y="107"/>
                          <a:pt x="193" y="105"/>
                        </a:cubicBezTo>
                        <a:cubicBezTo>
                          <a:pt x="197" y="98"/>
                          <a:pt x="197" y="90"/>
                          <a:pt x="202" y="83"/>
                        </a:cubicBezTo>
                        <a:cubicBezTo>
                          <a:pt x="199" y="64"/>
                          <a:pt x="192" y="28"/>
                          <a:pt x="173" y="17"/>
                        </a:cubicBezTo>
                        <a:cubicBezTo>
                          <a:pt x="165" y="2"/>
                          <a:pt x="150" y="2"/>
                          <a:pt x="134" y="0"/>
                        </a:cubicBezTo>
                        <a:cubicBezTo>
                          <a:pt x="118" y="2"/>
                          <a:pt x="116" y="0"/>
                          <a:pt x="107" y="12"/>
                        </a:cubicBezTo>
                        <a:cubicBezTo>
                          <a:pt x="115" y="31"/>
                          <a:pt x="64" y="26"/>
                          <a:pt x="55" y="27"/>
                        </a:cubicBezTo>
                        <a:cubicBezTo>
                          <a:pt x="47" y="30"/>
                          <a:pt x="40" y="31"/>
                          <a:pt x="32" y="35"/>
                        </a:cubicBezTo>
                        <a:cubicBezTo>
                          <a:pt x="28" y="41"/>
                          <a:pt x="23" y="41"/>
                          <a:pt x="20" y="48"/>
                        </a:cubicBezTo>
                        <a:cubicBezTo>
                          <a:pt x="19" y="55"/>
                          <a:pt x="14" y="60"/>
                          <a:pt x="10" y="66"/>
                        </a:cubicBezTo>
                        <a:cubicBezTo>
                          <a:pt x="0" y="95"/>
                          <a:pt x="8" y="125"/>
                          <a:pt x="19" y="152"/>
                        </a:cubicBezTo>
                        <a:cubicBezTo>
                          <a:pt x="20" y="160"/>
                          <a:pt x="26" y="167"/>
                          <a:pt x="34" y="168"/>
                        </a:cubicBezTo>
                        <a:cubicBezTo>
                          <a:pt x="44" y="173"/>
                          <a:pt x="52" y="173"/>
                          <a:pt x="64" y="174"/>
                        </a:cubicBezTo>
                        <a:cubicBezTo>
                          <a:pt x="86" y="172"/>
                          <a:pt x="103" y="180"/>
                          <a:pt x="112" y="162"/>
                        </a:cubicBezTo>
                        <a:cubicBezTo>
                          <a:pt x="113" y="153"/>
                          <a:pt x="109" y="147"/>
                          <a:pt x="101" y="143"/>
                        </a:cubicBezTo>
                        <a:cubicBezTo>
                          <a:pt x="96" y="133"/>
                          <a:pt x="93" y="124"/>
                          <a:pt x="89" y="114"/>
                        </a:cubicBezTo>
                        <a:cubicBezTo>
                          <a:pt x="86" y="94"/>
                          <a:pt x="81" y="67"/>
                          <a:pt x="94" y="50"/>
                        </a:cubicBezTo>
                        <a:cubicBezTo>
                          <a:pt x="95" y="43"/>
                          <a:pt x="99" y="43"/>
                          <a:pt x="104" y="39"/>
                        </a:cubicBezTo>
                        <a:cubicBezTo>
                          <a:pt x="108" y="31"/>
                          <a:pt x="105" y="30"/>
                          <a:pt x="110" y="35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6" name="Freeform 84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515" y="98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7" name="Freeform 85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3" y="1018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8" name="Freeform 8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0" y="98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39" name="Freeform 87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69" y="830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0" name="Freeform 88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01" y="827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>
                      <a:alphaModFix amt="71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1" name="Freeform 89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1" y="81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2" name="Freeform 90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7" y="102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3" name="Freeform 9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527" y="94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44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3311" y="930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5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3405" y="102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6" name="Oval 94"/>
                  <p:cNvSpPr>
                    <a:spLocks noChangeArrowheads="1"/>
                  </p:cNvSpPr>
                  <p:nvPr/>
                </p:nvSpPr>
                <p:spPr bwMode="auto">
                  <a:xfrm>
                    <a:off x="3427" y="103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7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3527" y="96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8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99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49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3494" y="1019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0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3379" y="820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1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3335" y="85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2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3325" y="87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3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3301" y="94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4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3399" y="81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5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3526" y="87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6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3451" y="81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7" name="Oval 105"/>
                  <p:cNvSpPr>
                    <a:spLocks noChangeArrowheads="1"/>
                  </p:cNvSpPr>
                  <p:nvPr/>
                </p:nvSpPr>
                <p:spPr bwMode="auto">
                  <a:xfrm>
                    <a:off x="3344" y="988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8" name="Oval 106"/>
                  <p:cNvSpPr>
                    <a:spLocks noChangeArrowheads="1"/>
                  </p:cNvSpPr>
                  <p:nvPr/>
                </p:nvSpPr>
                <p:spPr bwMode="auto">
                  <a:xfrm>
                    <a:off x="3349" y="99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59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3501" y="83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0" name="Oval 108"/>
                  <p:cNvSpPr>
                    <a:spLocks noChangeArrowheads="1"/>
                  </p:cNvSpPr>
                  <p:nvPr/>
                </p:nvSpPr>
                <p:spPr bwMode="auto">
                  <a:xfrm>
                    <a:off x="3542" y="94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1" name="Freeform 109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15" y="96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2" name="Freeform 110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47" y="99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3" name="Freeform 11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37" y="961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4" name="Freeform 112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93" y="965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5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3314" y="898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64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6" name="Oval 114"/>
                  <p:cNvSpPr>
                    <a:spLocks noChangeArrowheads="1"/>
                  </p:cNvSpPr>
                  <p:nvPr/>
                </p:nvSpPr>
                <p:spPr bwMode="auto">
                  <a:xfrm>
                    <a:off x="3486" y="100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7" name="Oval 115"/>
                  <p:cNvSpPr>
                    <a:spLocks noChangeArrowheads="1"/>
                  </p:cNvSpPr>
                  <p:nvPr/>
                </p:nvSpPr>
                <p:spPr bwMode="auto">
                  <a:xfrm>
                    <a:off x="3540" y="910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68" name="Freeform 11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07" y="918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69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3338" y="95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0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3490" y="912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1" name="Oval 119"/>
                  <p:cNvSpPr>
                    <a:spLocks noChangeArrowheads="1"/>
                  </p:cNvSpPr>
                  <p:nvPr/>
                </p:nvSpPr>
                <p:spPr bwMode="auto">
                  <a:xfrm>
                    <a:off x="3387" y="96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2" name="Oval 120"/>
                  <p:cNvSpPr>
                    <a:spLocks noChangeArrowheads="1"/>
                  </p:cNvSpPr>
                  <p:nvPr/>
                </p:nvSpPr>
                <p:spPr bwMode="auto">
                  <a:xfrm>
                    <a:off x="3522" y="88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3" name="Freeform 12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11" y="94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74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3448" y="953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5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91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6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3430" y="976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7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3387" y="850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78" name="Freeform 126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387" y="1016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>
                      <a:alphaModFix amt="32000"/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79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416" y="834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0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426" y="889"/>
                    <a:ext cx="27" cy="27"/>
                  </a:xfrm>
                  <a:prstGeom prst="ellipse">
                    <a:avLst/>
                  </a:prstGeom>
                  <a:solidFill>
                    <a:srgbClr val="32015B">
                      <a:alpha val="71001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1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328" y="909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2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906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83" name="Freeform 131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8" y="959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84" name="Freeform 132" descr="Purple mesh"/>
                  <p:cNvSpPr>
                    <a:spLocks noChangeAspect="1"/>
                  </p:cNvSpPr>
                  <p:nvPr/>
                </p:nvSpPr>
                <p:spPr bwMode="auto">
                  <a:xfrm rot="4808420">
                    <a:off x="3470" y="822"/>
                    <a:ext cx="28" cy="27"/>
                  </a:xfrm>
                  <a:custGeom>
                    <a:avLst/>
                    <a:gdLst>
                      <a:gd name="T0" fmla="*/ 229 w 229"/>
                      <a:gd name="T1" fmla="*/ 113 h 225"/>
                      <a:gd name="T2" fmla="*/ 182 w 229"/>
                      <a:gd name="T3" fmla="*/ 15 h 225"/>
                      <a:gd name="T4" fmla="*/ 93 w 229"/>
                      <a:gd name="T5" fmla="*/ 25 h 225"/>
                      <a:gd name="T6" fmla="*/ 31 w 229"/>
                      <a:gd name="T7" fmla="*/ 80 h 225"/>
                      <a:gd name="T8" fmla="*/ 18 w 229"/>
                      <a:gd name="T9" fmla="*/ 151 h 225"/>
                      <a:gd name="T10" fmla="*/ 138 w 229"/>
                      <a:gd name="T11" fmla="*/ 220 h 225"/>
                      <a:gd name="T12" fmla="*/ 229 w 229"/>
                      <a:gd name="T13" fmla="*/ 113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9" h="225">
                        <a:moveTo>
                          <a:pt x="229" y="113"/>
                        </a:moveTo>
                        <a:cubicBezTo>
                          <a:pt x="229" y="77"/>
                          <a:pt x="208" y="31"/>
                          <a:pt x="182" y="15"/>
                        </a:cubicBezTo>
                        <a:cubicBezTo>
                          <a:pt x="159" y="0"/>
                          <a:pt x="118" y="14"/>
                          <a:pt x="93" y="25"/>
                        </a:cubicBezTo>
                        <a:cubicBezTo>
                          <a:pt x="41" y="58"/>
                          <a:pt x="43" y="59"/>
                          <a:pt x="31" y="80"/>
                        </a:cubicBezTo>
                        <a:cubicBezTo>
                          <a:pt x="19" y="101"/>
                          <a:pt x="0" y="128"/>
                          <a:pt x="18" y="151"/>
                        </a:cubicBezTo>
                        <a:cubicBezTo>
                          <a:pt x="14" y="190"/>
                          <a:pt x="102" y="225"/>
                          <a:pt x="138" y="220"/>
                        </a:cubicBezTo>
                        <a:cubicBezTo>
                          <a:pt x="206" y="220"/>
                          <a:pt x="229" y="150"/>
                          <a:pt x="229" y="11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85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3452" y="857"/>
                    <a:ext cx="27" cy="27"/>
                  </a:xfrm>
                  <a:prstGeom prst="ellipse">
                    <a:avLst/>
                  </a:prstGeom>
                  <a:solidFill>
                    <a:srgbClr val="32015B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86" name="Line 134"/>
                <p:cNvSpPr>
                  <a:spLocks noChangeShapeType="1"/>
                </p:cNvSpPr>
                <p:nvPr/>
              </p:nvSpPr>
              <p:spPr bwMode="auto">
                <a:xfrm>
                  <a:off x="3061" y="2615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87" name="Text Box 135"/>
                <p:cNvSpPr txBox="1">
                  <a:spLocks noChangeArrowheads="1"/>
                </p:cNvSpPr>
                <p:nvPr/>
              </p:nvSpPr>
              <p:spPr bwMode="auto">
                <a:xfrm>
                  <a:off x="3878" y="2523"/>
                  <a:ext cx="456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Ba</a:t>
                  </a:r>
                  <a:r>
                    <a:rPr kumimoji="0" lang="tr-TR" sz="1400" dirty="0" err="1" smtClean="0">
                      <a:latin typeface="Arial" charset="0"/>
                    </a:rPr>
                    <a:t>zofil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288" name="Group 136"/>
              <p:cNvGrpSpPr>
                <a:grpSpLocks/>
              </p:cNvGrpSpPr>
              <p:nvPr/>
            </p:nvGrpSpPr>
            <p:grpSpPr bwMode="auto">
              <a:xfrm>
                <a:off x="2699" y="3113"/>
                <a:ext cx="1690" cy="315"/>
                <a:chOff x="2699" y="2931"/>
                <a:chExt cx="1690" cy="315"/>
              </a:xfrm>
            </p:grpSpPr>
            <p:grpSp>
              <p:nvGrpSpPr>
                <p:cNvPr id="305289" name="Group 137"/>
                <p:cNvGrpSpPr>
                  <a:grpSpLocks/>
                </p:cNvGrpSpPr>
                <p:nvPr/>
              </p:nvGrpSpPr>
              <p:grpSpPr bwMode="auto">
                <a:xfrm rot="8996137">
                  <a:off x="2699" y="2931"/>
                  <a:ext cx="326" cy="310"/>
                  <a:chOff x="1222" y="777"/>
                  <a:chExt cx="286" cy="270"/>
                </a:xfrm>
              </p:grpSpPr>
              <p:sp>
                <p:nvSpPr>
                  <p:cNvPr id="305290" name="Freeform 138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4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1" name="Freeform 139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292" name="Group 140"/>
                <p:cNvGrpSpPr>
                  <a:grpSpLocks/>
                </p:cNvGrpSpPr>
                <p:nvPr/>
              </p:nvGrpSpPr>
              <p:grpSpPr bwMode="auto">
                <a:xfrm>
                  <a:off x="3470" y="2976"/>
                  <a:ext cx="286" cy="270"/>
                  <a:chOff x="1506" y="1121"/>
                  <a:chExt cx="286" cy="270"/>
                </a:xfrm>
              </p:grpSpPr>
              <p:sp>
                <p:nvSpPr>
                  <p:cNvPr id="305293" name="Freeform 141" descr="Purple mesh"/>
                  <p:cNvSpPr>
                    <a:spLocks/>
                  </p:cNvSpPr>
                  <p:nvPr/>
                </p:nvSpPr>
                <p:spPr bwMode="auto">
                  <a:xfrm>
                    <a:off x="1578" y="1144"/>
                    <a:ext cx="203" cy="216"/>
                  </a:xfrm>
                  <a:custGeom>
                    <a:avLst/>
                    <a:gdLst>
                      <a:gd name="T0" fmla="*/ 183 w 203"/>
                      <a:gd name="T1" fmla="*/ 103 h 216"/>
                      <a:gd name="T2" fmla="*/ 140 w 203"/>
                      <a:gd name="T3" fmla="*/ 43 h 216"/>
                      <a:gd name="T4" fmla="*/ 111 w 203"/>
                      <a:gd name="T5" fmla="*/ 4 h 216"/>
                      <a:gd name="T6" fmla="*/ 30 w 203"/>
                      <a:gd name="T7" fmla="*/ 19 h 216"/>
                      <a:gd name="T8" fmla="*/ 6 w 203"/>
                      <a:gd name="T9" fmla="*/ 75 h 216"/>
                      <a:gd name="T10" fmla="*/ 39 w 203"/>
                      <a:gd name="T11" fmla="*/ 105 h 216"/>
                      <a:gd name="T12" fmla="*/ 44 w 203"/>
                      <a:gd name="T13" fmla="*/ 125 h 216"/>
                      <a:gd name="T14" fmla="*/ 29 w 203"/>
                      <a:gd name="T15" fmla="*/ 147 h 216"/>
                      <a:gd name="T16" fmla="*/ 8 w 203"/>
                      <a:gd name="T17" fmla="*/ 179 h 216"/>
                      <a:gd name="T18" fmla="*/ 75 w 203"/>
                      <a:gd name="T19" fmla="*/ 214 h 216"/>
                      <a:gd name="T20" fmla="*/ 185 w 203"/>
                      <a:gd name="T21" fmla="*/ 167 h 216"/>
                      <a:gd name="T22" fmla="*/ 183 w 203"/>
                      <a:gd name="T23" fmla="*/ 103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03" h="216">
                        <a:moveTo>
                          <a:pt x="183" y="103"/>
                        </a:moveTo>
                        <a:cubicBezTo>
                          <a:pt x="176" y="74"/>
                          <a:pt x="152" y="60"/>
                          <a:pt x="140" y="43"/>
                        </a:cubicBezTo>
                        <a:cubicBezTo>
                          <a:pt x="128" y="26"/>
                          <a:pt x="129" y="8"/>
                          <a:pt x="111" y="4"/>
                        </a:cubicBezTo>
                        <a:cubicBezTo>
                          <a:pt x="93" y="0"/>
                          <a:pt x="47" y="7"/>
                          <a:pt x="30" y="19"/>
                        </a:cubicBezTo>
                        <a:cubicBezTo>
                          <a:pt x="13" y="31"/>
                          <a:pt x="4" y="61"/>
                          <a:pt x="6" y="75"/>
                        </a:cubicBezTo>
                        <a:cubicBezTo>
                          <a:pt x="8" y="89"/>
                          <a:pt x="33" y="97"/>
                          <a:pt x="39" y="105"/>
                        </a:cubicBezTo>
                        <a:cubicBezTo>
                          <a:pt x="45" y="113"/>
                          <a:pt x="46" y="118"/>
                          <a:pt x="44" y="125"/>
                        </a:cubicBezTo>
                        <a:cubicBezTo>
                          <a:pt x="42" y="132"/>
                          <a:pt x="35" y="138"/>
                          <a:pt x="29" y="147"/>
                        </a:cubicBezTo>
                        <a:cubicBezTo>
                          <a:pt x="23" y="156"/>
                          <a:pt x="0" y="168"/>
                          <a:pt x="8" y="179"/>
                        </a:cubicBezTo>
                        <a:cubicBezTo>
                          <a:pt x="16" y="190"/>
                          <a:pt x="46" y="216"/>
                          <a:pt x="75" y="214"/>
                        </a:cubicBezTo>
                        <a:cubicBezTo>
                          <a:pt x="102" y="210"/>
                          <a:pt x="166" y="182"/>
                          <a:pt x="185" y="167"/>
                        </a:cubicBezTo>
                        <a:cubicBezTo>
                          <a:pt x="203" y="148"/>
                          <a:pt x="190" y="132"/>
                          <a:pt x="183" y="103"/>
                        </a:cubicBezTo>
                        <a:close/>
                      </a:path>
                    </a:pathLst>
                  </a:custGeom>
                  <a:blipFill dpi="0" rotWithShape="1">
                    <a:blip r:embed="rId6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4" name="Freeform 142"/>
                  <p:cNvSpPr>
                    <a:spLocks/>
                  </p:cNvSpPr>
                  <p:nvPr/>
                </p:nvSpPr>
                <p:spPr bwMode="auto">
                  <a:xfrm>
                    <a:off x="1506" y="1121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295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1544" y="1278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41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96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1569" y="1239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14999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305297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1544" y="1207"/>
                    <a:ext cx="27" cy="30"/>
                  </a:xfrm>
                  <a:prstGeom prst="ellipse">
                    <a:avLst/>
                  </a:prstGeom>
                  <a:solidFill>
                    <a:schemeClr val="bg1">
                      <a:alpha val="41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298" name="Line 146"/>
                <p:cNvSpPr>
                  <a:spLocks noChangeShapeType="1"/>
                </p:cNvSpPr>
                <p:nvPr/>
              </p:nvSpPr>
              <p:spPr bwMode="auto">
                <a:xfrm>
                  <a:off x="3061" y="3069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299" name="Text Box 147"/>
                <p:cNvSpPr txBox="1">
                  <a:spLocks noChangeArrowheads="1"/>
                </p:cNvSpPr>
                <p:nvPr/>
              </p:nvSpPr>
              <p:spPr bwMode="auto">
                <a:xfrm>
                  <a:off x="3878" y="2976"/>
                  <a:ext cx="51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Mono</a:t>
                  </a:r>
                  <a:r>
                    <a:rPr kumimoji="0" lang="tr-TR" sz="1400" dirty="0" smtClean="0">
                      <a:latin typeface="Arial" charset="0"/>
                    </a:rPr>
                    <a:t>sit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300" name="Group 148"/>
              <p:cNvGrpSpPr>
                <a:grpSpLocks/>
              </p:cNvGrpSpPr>
              <p:nvPr/>
            </p:nvGrpSpPr>
            <p:grpSpPr bwMode="auto">
              <a:xfrm>
                <a:off x="2699" y="3475"/>
                <a:ext cx="1672" cy="316"/>
                <a:chOff x="2699" y="3385"/>
                <a:chExt cx="1672" cy="316"/>
              </a:xfrm>
            </p:grpSpPr>
            <p:grpSp>
              <p:nvGrpSpPr>
                <p:cNvPr id="305301" name="Group 149"/>
                <p:cNvGrpSpPr>
                  <a:grpSpLocks/>
                </p:cNvGrpSpPr>
                <p:nvPr/>
              </p:nvGrpSpPr>
              <p:grpSpPr bwMode="auto">
                <a:xfrm>
                  <a:off x="2699" y="3385"/>
                  <a:ext cx="318" cy="316"/>
                  <a:chOff x="1222" y="777"/>
                  <a:chExt cx="286" cy="270"/>
                </a:xfrm>
              </p:grpSpPr>
              <p:sp>
                <p:nvSpPr>
                  <p:cNvPr id="305302" name="Freeform 150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4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303" name="Freeform 151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305304" name="Group 152"/>
                <p:cNvGrpSpPr>
                  <a:grpSpLocks/>
                </p:cNvGrpSpPr>
                <p:nvPr/>
              </p:nvGrpSpPr>
              <p:grpSpPr bwMode="auto">
                <a:xfrm>
                  <a:off x="3470" y="3475"/>
                  <a:ext cx="331" cy="184"/>
                  <a:chOff x="3531" y="2976"/>
                  <a:chExt cx="331" cy="184"/>
                </a:xfrm>
              </p:grpSpPr>
              <p:grpSp>
                <p:nvGrpSpPr>
                  <p:cNvPr id="305305" name="Group 153"/>
                  <p:cNvGrpSpPr>
                    <a:grpSpLocks/>
                  </p:cNvGrpSpPr>
                  <p:nvPr/>
                </p:nvGrpSpPr>
                <p:grpSpPr bwMode="auto">
                  <a:xfrm>
                    <a:off x="3531" y="3024"/>
                    <a:ext cx="48" cy="45"/>
                    <a:chOff x="4377" y="845"/>
                    <a:chExt cx="154" cy="181"/>
                  </a:xfrm>
                </p:grpSpPr>
                <p:sp>
                  <p:nvSpPr>
                    <p:cNvPr id="305306" name="Freeform 154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377" y="845"/>
                      <a:ext cx="154" cy="181"/>
                    </a:xfrm>
                    <a:custGeom>
                      <a:avLst/>
                      <a:gdLst>
                        <a:gd name="T0" fmla="*/ 58 w 154"/>
                        <a:gd name="T1" fmla="*/ 3 h 179"/>
                        <a:gd name="T2" fmla="*/ 28 w 154"/>
                        <a:gd name="T3" fmla="*/ 33 h 179"/>
                        <a:gd name="T4" fmla="*/ 0 w 154"/>
                        <a:gd name="T5" fmla="*/ 93 h 179"/>
                        <a:gd name="T6" fmla="*/ 56 w 154"/>
                        <a:gd name="T7" fmla="*/ 171 h 179"/>
                        <a:gd name="T8" fmla="*/ 116 w 154"/>
                        <a:gd name="T9" fmla="*/ 161 h 179"/>
                        <a:gd name="T10" fmla="*/ 142 w 154"/>
                        <a:gd name="T11" fmla="*/ 99 h 179"/>
                        <a:gd name="T12" fmla="*/ 132 w 154"/>
                        <a:gd name="T13" fmla="*/ 39 h 179"/>
                        <a:gd name="T14" fmla="*/ 118 w 154"/>
                        <a:gd name="T15" fmla="*/ 27 h 179"/>
                        <a:gd name="T16" fmla="*/ 58 w 154"/>
                        <a:gd name="T17" fmla="*/ 3 h 1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54" h="179">
                          <a:moveTo>
                            <a:pt x="58" y="3"/>
                          </a:moveTo>
                          <a:cubicBezTo>
                            <a:pt x="45" y="9"/>
                            <a:pt x="37" y="22"/>
                            <a:pt x="28" y="33"/>
                          </a:cubicBezTo>
                          <a:cubicBezTo>
                            <a:pt x="21" y="53"/>
                            <a:pt x="10" y="74"/>
                            <a:pt x="0" y="93"/>
                          </a:cubicBezTo>
                          <a:cubicBezTo>
                            <a:pt x="2" y="152"/>
                            <a:pt x="0" y="163"/>
                            <a:pt x="56" y="171"/>
                          </a:cubicBezTo>
                          <a:cubicBezTo>
                            <a:pt x="81" y="179"/>
                            <a:pt x="97" y="167"/>
                            <a:pt x="116" y="161"/>
                          </a:cubicBezTo>
                          <a:cubicBezTo>
                            <a:pt x="130" y="142"/>
                            <a:pt x="128" y="117"/>
                            <a:pt x="142" y="99"/>
                          </a:cubicBezTo>
                          <a:cubicBezTo>
                            <a:pt x="149" y="79"/>
                            <a:pt x="154" y="50"/>
                            <a:pt x="132" y="39"/>
                          </a:cubicBezTo>
                          <a:cubicBezTo>
                            <a:pt x="129" y="31"/>
                            <a:pt x="126" y="30"/>
                            <a:pt x="118" y="27"/>
                          </a:cubicBezTo>
                          <a:cubicBezTo>
                            <a:pt x="104" y="0"/>
                            <a:pt x="87" y="1"/>
                            <a:pt x="58" y="3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4">
                        <a:alphaModFix amt="37000"/>
                      </a:blip>
                      <a:srcRect/>
                      <a:tile tx="0" ty="0" sx="100000" sy="100000" flip="none" algn="tl"/>
                    </a:blip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07" name="Freeform 155"/>
                    <p:cNvSpPr>
                      <a:spLocks/>
                    </p:cNvSpPr>
                    <p:nvPr/>
                  </p:nvSpPr>
                  <p:spPr bwMode="auto">
                    <a:xfrm>
                      <a:off x="4377" y="845"/>
                      <a:ext cx="154" cy="179"/>
                    </a:xfrm>
                    <a:custGeom>
                      <a:avLst/>
                      <a:gdLst>
                        <a:gd name="T0" fmla="*/ 58 w 154"/>
                        <a:gd name="T1" fmla="*/ 3 h 179"/>
                        <a:gd name="T2" fmla="*/ 28 w 154"/>
                        <a:gd name="T3" fmla="*/ 33 h 179"/>
                        <a:gd name="T4" fmla="*/ 0 w 154"/>
                        <a:gd name="T5" fmla="*/ 93 h 179"/>
                        <a:gd name="T6" fmla="*/ 56 w 154"/>
                        <a:gd name="T7" fmla="*/ 171 h 179"/>
                        <a:gd name="T8" fmla="*/ 116 w 154"/>
                        <a:gd name="T9" fmla="*/ 161 h 179"/>
                        <a:gd name="T10" fmla="*/ 142 w 154"/>
                        <a:gd name="T11" fmla="*/ 99 h 179"/>
                        <a:gd name="T12" fmla="*/ 132 w 154"/>
                        <a:gd name="T13" fmla="*/ 39 h 179"/>
                        <a:gd name="T14" fmla="*/ 118 w 154"/>
                        <a:gd name="T15" fmla="*/ 27 h 179"/>
                        <a:gd name="T16" fmla="*/ 58 w 154"/>
                        <a:gd name="T17" fmla="*/ 3 h 1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54" h="179">
                          <a:moveTo>
                            <a:pt x="58" y="3"/>
                          </a:moveTo>
                          <a:cubicBezTo>
                            <a:pt x="45" y="9"/>
                            <a:pt x="37" y="22"/>
                            <a:pt x="28" y="33"/>
                          </a:cubicBezTo>
                          <a:cubicBezTo>
                            <a:pt x="21" y="53"/>
                            <a:pt x="10" y="74"/>
                            <a:pt x="0" y="93"/>
                          </a:cubicBezTo>
                          <a:cubicBezTo>
                            <a:pt x="2" y="152"/>
                            <a:pt x="0" y="163"/>
                            <a:pt x="56" y="171"/>
                          </a:cubicBezTo>
                          <a:cubicBezTo>
                            <a:pt x="81" y="179"/>
                            <a:pt x="97" y="167"/>
                            <a:pt x="116" y="161"/>
                          </a:cubicBezTo>
                          <a:cubicBezTo>
                            <a:pt x="130" y="142"/>
                            <a:pt x="128" y="117"/>
                            <a:pt x="142" y="99"/>
                          </a:cubicBezTo>
                          <a:cubicBezTo>
                            <a:pt x="149" y="79"/>
                            <a:pt x="154" y="50"/>
                            <a:pt x="132" y="39"/>
                          </a:cubicBezTo>
                          <a:cubicBezTo>
                            <a:pt x="129" y="31"/>
                            <a:pt x="126" y="30"/>
                            <a:pt x="118" y="27"/>
                          </a:cubicBezTo>
                          <a:cubicBezTo>
                            <a:pt x="104" y="0"/>
                            <a:pt x="87" y="1"/>
                            <a:pt x="58" y="3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08" name="Group 156"/>
                  <p:cNvGrpSpPr>
                    <a:grpSpLocks/>
                  </p:cNvGrpSpPr>
                  <p:nvPr/>
                </p:nvGrpSpPr>
                <p:grpSpPr bwMode="auto">
                  <a:xfrm>
                    <a:off x="3615" y="3028"/>
                    <a:ext cx="74" cy="80"/>
                    <a:chOff x="4604" y="890"/>
                    <a:chExt cx="115" cy="139"/>
                  </a:xfrm>
                </p:grpSpPr>
                <p:sp>
                  <p:nvSpPr>
                    <p:cNvPr id="305309" name="Freeform 157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2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0" name="Freeform 158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4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1" name="Group 159"/>
                  <p:cNvGrpSpPr>
                    <a:grpSpLocks/>
                  </p:cNvGrpSpPr>
                  <p:nvPr/>
                </p:nvGrpSpPr>
                <p:grpSpPr bwMode="auto">
                  <a:xfrm rot="-4287911">
                    <a:off x="3785" y="3008"/>
                    <a:ext cx="73" cy="80"/>
                    <a:chOff x="4921" y="663"/>
                    <a:chExt cx="115" cy="139"/>
                  </a:xfrm>
                </p:grpSpPr>
                <p:sp>
                  <p:nvSpPr>
                    <p:cNvPr id="305312" name="Freeform 160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4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3" name="Freeform 161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4" name="Group 162"/>
                  <p:cNvGrpSpPr>
                    <a:grpSpLocks/>
                  </p:cNvGrpSpPr>
                  <p:nvPr/>
                </p:nvGrpSpPr>
                <p:grpSpPr bwMode="auto">
                  <a:xfrm>
                    <a:off x="3557" y="3107"/>
                    <a:ext cx="43" cy="31"/>
                    <a:chOff x="4558" y="1117"/>
                    <a:chExt cx="68" cy="55"/>
                  </a:xfrm>
                </p:grpSpPr>
                <p:sp>
                  <p:nvSpPr>
                    <p:cNvPr id="305315" name="Freeform 163"/>
                    <p:cNvSpPr>
                      <a:spLocks/>
                    </p:cNvSpPr>
                    <p:nvPr/>
                  </p:nvSpPr>
                  <p:spPr bwMode="auto">
                    <a:xfrm>
                      <a:off x="4558" y="1117"/>
                      <a:ext cx="68" cy="55"/>
                    </a:xfrm>
                    <a:custGeom>
                      <a:avLst/>
                      <a:gdLst>
                        <a:gd name="T0" fmla="*/ 0 w 68"/>
                        <a:gd name="T1" fmla="*/ 1 h 55"/>
                        <a:gd name="T2" fmla="*/ 2 w 68"/>
                        <a:gd name="T3" fmla="*/ 35 h 55"/>
                        <a:gd name="T4" fmla="*/ 22 w 68"/>
                        <a:gd name="T5" fmla="*/ 41 h 55"/>
                        <a:gd name="T6" fmla="*/ 38 w 68"/>
                        <a:gd name="T7" fmla="*/ 45 h 55"/>
                        <a:gd name="T8" fmla="*/ 64 w 68"/>
                        <a:gd name="T9" fmla="*/ 23 h 55"/>
                        <a:gd name="T10" fmla="*/ 68 w 68"/>
                        <a:gd name="T11" fmla="*/ 11 h 55"/>
                        <a:gd name="T12" fmla="*/ 64 w 68"/>
                        <a:gd name="T13" fmla="*/ 1 h 55"/>
                        <a:gd name="T14" fmla="*/ 46 w 68"/>
                        <a:gd name="T15" fmla="*/ 5 h 55"/>
                        <a:gd name="T16" fmla="*/ 0 w 68"/>
                        <a:gd name="T17" fmla="*/ 1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8" h="55">
                          <a:moveTo>
                            <a:pt x="0" y="1"/>
                          </a:moveTo>
                          <a:cubicBezTo>
                            <a:pt x="1" y="12"/>
                            <a:pt x="0" y="24"/>
                            <a:pt x="2" y="35"/>
                          </a:cubicBezTo>
                          <a:cubicBezTo>
                            <a:pt x="3" y="42"/>
                            <a:pt x="15" y="40"/>
                            <a:pt x="22" y="41"/>
                          </a:cubicBezTo>
                          <a:cubicBezTo>
                            <a:pt x="27" y="42"/>
                            <a:pt x="38" y="45"/>
                            <a:pt x="38" y="45"/>
                          </a:cubicBezTo>
                          <a:cubicBezTo>
                            <a:pt x="52" y="55"/>
                            <a:pt x="59" y="34"/>
                            <a:pt x="64" y="23"/>
                          </a:cubicBezTo>
                          <a:cubicBezTo>
                            <a:pt x="66" y="19"/>
                            <a:pt x="68" y="11"/>
                            <a:pt x="68" y="11"/>
                          </a:cubicBezTo>
                          <a:cubicBezTo>
                            <a:pt x="67" y="8"/>
                            <a:pt x="67" y="3"/>
                            <a:pt x="64" y="1"/>
                          </a:cubicBezTo>
                          <a:cubicBezTo>
                            <a:pt x="62" y="0"/>
                            <a:pt x="49" y="5"/>
                            <a:pt x="46" y="5"/>
                          </a:cubicBezTo>
                          <a:cubicBezTo>
                            <a:pt x="31" y="4"/>
                            <a:pt x="15" y="2"/>
                            <a:pt x="0" y="1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3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6" name="Freeform 164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558" y="1117"/>
                      <a:ext cx="68" cy="55"/>
                    </a:xfrm>
                    <a:custGeom>
                      <a:avLst/>
                      <a:gdLst>
                        <a:gd name="T0" fmla="*/ 0 w 68"/>
                        <a:gd name="T1" fmla="*/ 1 h 55"/>
                        <a:gd name="T2" fmla="*/ 2 w 68"/>
                        <a:gd name="T3" fmla="*/ 35 h 55"/>
                        <a:gd name="T4" fmla="*/ 22 w 68"/>
                        <a:gd name="T5" fmla="*/ 41 h 55"/>
                        <a:gd name="T6" fmla="*/ 38 w 68"/>
                        <a:gd name="T7" fmla="*/ 45 h 55"/>
                        <a:gd name="T8" fmla="*/ 64 w 68"/>
                        <a:gd name="T9" fmla="*/ 23 h 55"/>
                        <a:gd name="T10" fmla="*/ 68 w 68"/>
                        <a:gd name="T11" fmla="*/ 11 h 55"/>
                        <a:gd name="T12" fmla="*/ 64 w 68"/>
                        <a:gd name="T13" fmla="*/ 1 h 55"/>
                        <a:gd name="T14" fmla="*/ 46 w 68"/>
                        <a:gd name="T15" fmla="*/ 5 h 55"/>
                        <a:gd name="T16" fmla="*/ 0 w 68"/>
                        <a:gd name="T17" fmla="*/ 1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8" h="55">
                          <a:moveTo>
                            <a:pt x="0" y="1"/>
                          </a:moveTo>
                          <a:cubicBezTo>
                            <a:pt x="1" y="12"/>
                            <a:pt x="0" y="24"/>
                            <a:pt x="2" y="35"/>
                          </a:cubicBezTo>
                          <a:cubicBezTo>
                            <a:pt x="3" y="42"/>
                            <a:pt x="15" y="40"/>
                            <a:pt x="22" y="41"/>
                          </a:cubicBezTo>
                          <a:cubicBezTo>
                            <a:pt x="27" y="42"/>
                            <a:pt x="38" y="45"/>
                            <a:pt x="38" y="45"/>
                          </a:cubicBezTo>
                          <a:cubicBezTo>
                            <a:pt x="52" y="55"/>
                            <a:pt x="59" y="34"/>
                            <a:pt x="64" y="23"/>
                          </a:cubicBezTo>
                          <a:cubicBezTo>
                            <a:pt x="66" y="19"/>
                            <a:pt x="68" y="11"/>
                            <a:pt x="68" y="11"/>
                          </a:cubicBezTo>
                          <a:cubicBezTo>
                            <a:pt x="67" y="8"/>
                            <a:pt x="67" y="3"/>
                            <a:pt x="64" y="1"/>
                          </a:cubicBezTo>
                          <a:cubicBezTo>
                            <a:pt x="62" y="0"/>
                            <a:pt x="49" y="5"/>
                            <a:pt x="46" y="5"/>
                          </a:cubicBezTo>
                          <a:cubicBezTo>
                            <a:pt x="31" y="4"/>
                            <a:pt x="15" y="2"/>
                            <a:pt x="0" y="1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4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17" name="Group 165"/>
                  <p:cNvGrpSpPr>
                    <a:grpSpLocks/>
                  </p:cNvGrpSpPr>
                  <p:nvPr/>
                </p:nvGrpSpPr>
                <p:grpSpPr bwMode="auto">
                  <a:xfrm>
                    <a:off x="3615" y="2976"/>
                    <a:ext cx="84" cy="51"/>
                    <a:chOff x="4604" y="799"/>
                    <a:chExt cx="132" cy="89"/>
                  </a:xfrm>
                </p:grpSpPr>
                <p:sp>
                  <p:nvSpPr>
                    <p:cNvPr id="305318" name="Freeform 166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4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19" name="Freeform 167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0" name="Group 168"/>
                  <p:cNvGrpSpPr>
                    <a:grpSpLocks/>
                  </p:cNvGrpSpPr>
                  <p:nvPr/>
                </p:nvGrpSpPr>
                <p:grpSpPr bwMode="auto">
                  <a:xfrm rot="5400000">
                    <a:off x="3708" y="3101"/>
                    <a:ext cx="25" cy="37"/>
                    <a:chOff x="4921" y="663"/>
                    <a:chExt cx="115" cy="139"/>
                  </a:xfrm>
                </p:grpSpPr>
                <p:sp>
                  <p:nvSpPr>
                    <p:cNvPr id="305321" name="Freeform 169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4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2" name="Freeform 170"/>
                    <p:cNvSpPr>
                      <a:spLocks/>
                    </p:cNvSpPr>
                    <p:nvPr/>
                  </p:nvSpPr>
                  <p:spPr bwMode="auto">
                    <a:xfrm>
                      <a:off x="4921" y="663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3" name="Group 171"/>
                  <p:cNvGrpSpPr>
                    <a:grpSpLocks/>
                  </p:cNvGrpSpPr>
                  <p:nvPr/>
                </p:nvGrpSpPr>
                <p:grpSpPr bwMode="auto">
                  <a:xfrm rot="12597165">
                    <a:off x="3673" y="3132"/>
                    <a:ext cx="28" cy="28"/>
                    <a:chOff x="4604" y="890"/>
                    <a:chExt cx="115" cy="139"/>
                  </a:xfrm>
                </p:grpSpPr>
                <p:sp>
                  <p:nvSpPr>
                    <p:cNvPr id="305324" name="Freeform 172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2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5" name="Freeform 173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890"/>
                      <a:ext cx="115" cy="139"/>
                    </a:xfrm>
                    <a:custGeom>
                      <a:avLst/>
                      <a:gdLst>
                        <a:gd name="T0" fmla="*/ 78 w 115"/>
                        <a:gd name="T1" fmla="*/ 9 h 139"/>
                        <a:gd name="T2" fmla="*/ 0 w 115"/>
                        <a:gd name="T3" fmla="*/ 39 h 139"/>
                        <a:gd name="T4" fmla="*/ 18 w 115"/>
                        <a:gd name="T5" fmla="*/ 83 h 139"/>
                        <a:gd name="T6" fmla="*/ 24 w 115"/>
                        <a:gd name="T7" fmla="*/ 105 h 139"/>
                        <a:gd name="T8" fmla="*/ 26 w 115"/>
                        <a:gd name="T9" fmla="*/ 133 h 139"/>
                        <a:gd name="T10" fmla="*/ 52 w 115"/>
                        <a:gd name="T11" fmla="*/ 129 h 139"/>
                        <a:gd name="T12" fmla="*/ 96 w 115"/>
                        <a:gd name="T13" fmla="*/ 71 h 139"/>
                        <a:gd name="T14" fmla="*/ 112 w 115"/>
                        <a:gd name="T15" fmla="*/ 33 h 139"/>
                        <a:gd name="T16" fmla="*/ 102 w 115"/>
                        <a:gd name="T17" fmla="*/ 19 h 139"/>
                        <a:gd name="T18" fmla="*/ 90 w 115"/>
                        <a:gd name="T19" fmla="*/ 7 h 139"/>
                        <a:gd name="T20" fmla="*/ 78 w 115"/>
                        <a:gd name="T21" fmla="*/ 9 h 1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5" h="139">
                          <a:moveTo>
                            <a:pt x="78" y="9"/>
                          </a:moveTo>
                          <a:cubicBezTo>
                            <a:pt x="30" y="11"/>
                            <a:pt x="15" y="0"/>
                            <a:pt x="0" y="39"/>
                          </a:cubicBezTo>
                          <a:cubicBezTo>
                            <a:pt x="2" y="55"/>
                            <a:pt x="3" y="73"/>
                            <a:pt x="18" y="83"/>
                          </a:cubicBezTo>
                          <a:cubicBezTo>
                            <a:pt x="23" y="98"/>
                            <a:pt x="21" y="91"/>
                            <a:pt x="24" y="105"/>
                          </a:cubicBezTo>
                          <a:cubicBezTo>
                            <a:pt x="25" y="114"/>
                            <a:pt x="19" y="127"/>
                            <a:pt x="26" y="133"/>
                          </a:cubicBezTo>
                          <a:cubicBezTo>
                            <a:pt x="33" y="139"/>
                            <a:pt x="43" y="131"/>
                            <a:pt x="52" y="129"/>
                          </a:cubicBezTo>
                          <a:cubicBezTo>
                            <a:pt x="80" y="124"/>
                            <a:pt x="91" y="96"/>
                            <a:pt x="96" y="71"/>
                          </a:cubicBezTo>
                          <a:cubicBezTo>
                            <a:pt x="98" y="39"/>
                            <a:pt x="94" y="47"/>
                            <a:pt x="112" y="33"/>
                          </a:cubicBezTo>
                          <a:cubicBezTo>
                            <a:pt x="115" y="22"/>
                            <a:pt x="112" y="22"/>
                            <a:pt x="102" y="19"/>
                          </a:cubicBezTo>
                          <a:cubicBezTo>
                            <a:pt x="99" y="13"/>
                            <a:pt x="98" y="8"/>
                            <a:pt x="90" y="7"/>
                          </a:cubicBezTo>
                          <a:cubicBezTo>
                            <a:pt x="86" y="7"/>
                            <a:pt x="78" y="9"/>
                            <a:pt x="78" y="9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4">
                        <a:alphaModFix amt="39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26" name="Group 174"/>
                  <p:cNvGrpSpPr>
                    <a:grpSpLocks/>
                  </p:cNvGrpSpPr>
                  <p:nvPr/>
                </p:nvGrpSpPr>
                <p:grpSpPr bwMode="auto">
                  <a:xfrm rot="3080412">
                    <a:off x="3704" y="3026"/>
                    <a:ext cx="38" cy="42"/>
                    <a:chOff x="4604" y="799"/>
                    <a:chExt cx="132" cy="89"/>
                  </a:xfrm>
                </p:grpSpPr>
                <p:sp>
                  <p:nvSpPr>
                    <p:cNvPr id="305327" name="Freeform 175" descr="Granite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blipFill dpi="0" rotWithShape="1">
                      <a:blip r:embed="rId4">
                        <a:alphaModFix amt="48000"/>
                      </a:blip>
                      <a:srcRect/>
                      <a:tile tx="0" ty="0" sx="100000" sy="100000" flip="none" algn="tl"/>
                    </a:blip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28" name="Freeform 176"/>
                    <p:cNvSpPr>
                      <a:spLocks/>
                    </p:cNvSpPr>
                    <p:nvPr/>
                  </p:nvSpPr>
                  <p:spPr bwMode="auto">
                    <a:xfrm>
                      <a:off x="4604" y="799"/>
                      <a:ext cx="132" cy="89"/>
                    </a:xfrm>
                    <a:custGeom>
                      <a:avLst/>
                      <a:gdLst>
                        <a:gd name="T0" fmla="*/ 62 w 132"/>
                        <a:gd name="T1" fmla="*/ 6 h 89"/>
                        <a:gd name="T2" fmla="*/ 16 w 132"/>
                        <a:gd name="T3" fmla="*/ 20 h 89"/>
                        <a:gd name="T4" fmla="*/ 0 w 132"/>
                        <a:gd name="T5" fmla="*/ 42 h 89"/>
                        <a:gd name="T6" fmla="*/ 16 w 132"/>
                        <a:gd name="T7" fmla="*/ 58 h 89"/>
                        <a:gd name="T8" fmla="*/ 44 w 132"/>
                        <a:gd name="T9" fmla="*/ 74 h 89"/>
                        <a:gd name="T10" fmla="*/ 116 w 132"/>
                        <a:gd name="T11" fmla="*/ 78 h 89"/>
                        <a:gd name="T12" fmla="*/ 128 w 132"/>
                        <a:gd name="T13" fmla="*/ 58 h 89"/>
                        <a:gd name="T14" fmla="*/ 114 w 132"/>
                        <a:gd name="T15" fmla="*/ 0 h 89"/>
                        <a:gd name="T16" fmla="*/ 62 w 132"/>
                        <a:gd name="T17" fmla="*/ 6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32" h="89">
                          <a:moveTo>
                            <a:pt x="62" y="6"/>
                          </a:moveTo>
                          <a:cubicBezTo>
                            <a:pt x="46" y="8"/>
                            <a:pt x="31" y="14"/>
                            <a:pt x="16" y="20"/>
                          </a:cubicBezTo>
                          <a:cubicBezTo>
                            <a:pt x="10" y="27"/>
                            <a:pt x="0" y="42"/>
                            <a:pt x="0" y="42"/>
                          </a:cubicBezTo>
                          <a:cubicBezTo>
                            <a:pt x="5" y="49"/>
                            <a:pt x="7" y="55"/>
                            <a:pt x="16" y="58"/>
                          </a:cubicBezTo>
                          <a:cubicBezTo>
                            <a:pt x="25" y="67"/>
                            <a:pt x="32" y="70"/>
                            <a:pt x="44" y="74"/>
                          </a:cubicBezTo>
                          <a:cubicBezTo>
                            <a:pt x="64" y="89"/>
                            <a:pt x="94" y="80"/>
                            <a:pt x="116" y="78"/>
                          </a:cubicBezTo>
                          <a:cubicBezTo>
                            <a:pt x="123" y="71"/>
                            <a:pt x="124" y="66"/>
                            <a:pt x="128" y="58"/>
                          </a:cubicBezTo>
                          <a:cubicBezTo>
                            <a:pt x="132" y="39"/>
                            <a:pt x="121" y="18"/>
                            <a:pt x="114" y="0"/>
                          </a:cubicBezTo>
                          <a:cubicBezTo>
                            <a:pt x="92" y="5"/>
                            <a:pt x="86" y="8"/>
                            <a:pt x="62" y="6"/>
                          </a:cubicBezTo>
                          <a:close/>
                        </a:path>
                      </a:pathLst>
                    </a:custGeom>
                    <a:solidFill>
                      <a:srgbClr val="0000FF">
                        <a:alpha val="20000"/>
                      </a:srgbClr>
                    </a:solidFill>
                    <a:ln w="9525">
                      <a:solidFill>
                        <a:srgbClr val="666699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</p:grpSp>
            </p:grpSp>
            <p:sp>
              <p:nvSpPr>
                <p:cNvPr id="305329" name="Line 177"/>
                <p:cNvSpPr>
                  <a:spLocks noChangeShapeType="1"/>
                </p:cNvSpPr>
                <p:nvPr/>
              </p:nvSpPr>
              <p:spPr bwMode="auto">
                <a:xfrm>
                  <a:off x="3061" y="3523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330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3878" y="3430"/>
                  <a:ext cx="493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en-US" sz="1400" dirty="0" smtClean="0">
                      <a:latin typeface="Arial" charset="0"/>
                    </a:rPr>
                    <a:t>Platelet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  <p:grpSp>
            <p:nvGrpSpPr>
              <p:cNvPr id="305331" name="Group 179"/>
              <p:cNvGrpSpPr>
                <a:grpSpLocks/>
              </p:cNvGrpSpPr>
              <p:nvPr/>
            </p:nvGrpSpPr>
            <p:grpSpPr bwMode="auto">
              <a:xfrm>
                <a:off x="2699" y="3793"/>
                <a:ext cx="1678" cy="355"/>
                <a:chOff x="2699" y="3793"/>
                <a:chExt cx="1678" cy="355"/>
              </a:xfrm>
            </p:grpSpPr>
            <p:grpSp>
              <p:nvGrpSpPr>
                <p:cNvPr id="305332" name="Group 180"/>
                <p:cNvGrpSpPr>
                  <a:grpSpLocks/>
                </p:cNvGrpSpPr>
                <p:nvPr/>
              </p:nvGrpSpPr>
              <p:grpSpPr bwMode="auto">
                <a:xfrm>
                  <a:off x="3470" y="3793"/>
                  <a:ext cx="396" cy="319"/>
                  <a:chOff x="3795" y="3067"/>
                  <a:chExt cx="396" cy="319"/>
                </a:xfrm>
              </p:grpSpPr>
              <p:grpSp>
                <p:nvGrpSpPr>
                  <p:cNvPr id="305333" name="Group 18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961" y="3067"/>
                    <a:ext cx="175" cy="175"/>
                    <a:chOff x="3799" y="3158"/>
                    <a:chExt cx="136" cy="136"/>
                  </a:xfrm>
                </p:grpSpPr>
                <p:sp>
                  <p:nvSpPr>
                    <p:cNvPr id="305334" name="Oval 1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35" name="Oval 1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36" name="Group 184"/>
                  <p:cNvGrpSpPr>
                    <a:grpSpLocks noChangeAspect="1"/>
                  </p:cNvGrpSpPr>
                  <p:nvPr/>
                </p:nvGrpSpPr>
                <p:grpSpPr bwMode="auto">
                  <a:xfrm rot="6594621">
                    <a:off x="3803" y="3203"/>
                    <a:ext cx="159" cy="175"/>
                    <a:chOff x="3799" y="3158"/>
                    <a:chExt cx="136" cy="136"/>
                  </a:xfrm>
                </p:grpSpPr>
                <p:sp>
                  <p:nvSpPr>
                    <p:cNvPr id="305337" name="Oval 1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38" name="Oval 1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305339" name="Group 187"/>
                  <p:cNvGrpSpPr>
                    <a:grpSpLocks noChangeAspect="1"/>
                  </p:cNvGrpSpPr>
                  <p:nvPr/>
                </p:nvGrpSpPr>
                <p:grpSpPr bwMode="auto">
                  <a:xfrm rot="-2113055">
                    <a:off x="4013" y="3262"/>
                    <a:ext cx="178" cy="124"/>
                    <a:chOff x="3799" y="3158"/>
                    <a:chExt cx="136" cy="136"/>
                  </a:xfrm>
                </p:grpSpPr>
                <p:sp>
                  <p:nvSpPr>
                    <p:cNvPr id="305340" name="Oval 1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99" y="3158"/>
                      <a:ext cx="136" cy="136"/>
                    </a:xfrm>
                    <a:prstGeom prst="ellipse">
                      <a:avLst/>
                    </a:prstGeom>
                    <a:solidFill>
                      <a:srgbClr val="FF0000">
                        <a:alpha val="60001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305341" name="Oval 1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3178"/>
                      <a:ext cx="91" cy="9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bg1">
                            <a:alpha val="70000"/>
                          </a:schemeClr>
                        </a:gs>
                        <a:gs pos="100000">
                          <a:srgbClr val="CC3300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</p:grpSp>
            <p:grpSp>
              <p:nvGrpSpPr>
                <p:cNvPr id="305342" name="Group 190"/>
                <p:cNvGrpSpPr>
                  <a:grpSpLocks/>
                </p:cNvGrpSpPr>
                <p:nvPr/>
              </p:nvGrpSpPr>
              <p:grpSpPr bwMode="auto">
                <a:xfrm rot="8996137">
                  <a:off x="2699" y="3838"/>
                  <a:ext cx="326" cy="310"/>
                  <a:chOff x="1222" y="777"/>
                  <a:chExt cx="286" cy="270"/>
                </a:xfrm>
              </p:grpSpPr>
              <p:sp>
                <p:nvSpPr>
                  <p:cNvPr id="305343" name="Freeform 191" descr="Granite"/>
                  <p:cNvSpPr>
                    <a:spLocks/>
                  </p:cNvSpPr>
                  <p:nvPr/>
                </p:nvSpPr>
                <p:spPr bwMode="auto">
                  <a:xfrm rot="3645729">
                    <a:off x="1256" y="806"/>
                    <a:ext cx="231" cy="226"/>
                  </a:xfrm>
                  <a:custGeom>
                    <a:avLst/>
                    <a:gdLst>
                      <a:gd name="T0" fmla="*/ 215 w 297"/>
                      <a:gd name="T1" fmla="*/ 28 h 262"/>
                      <a:gd name="T2" fmla="*/ 79 w 297"/>
                      <a:gd name="T3" fmla="*/ 16 h 262"/>
                      <a:gd name="T4" fmla="*/ 0 w 297"/>
                      <a:gd name="T5" fmla="*/ 128 h 262"/>
                      <a:gd name="T6" fmla="*/ 81 w 297"/>
                      <a:gd name="T7" fmla="*/ 251 h 262"/>
                      <a:gd name="T8" fmla="*/ 247 w 297"/>
                      <a:gd name="T9" fmla="*/ 194 h 262"/>
                      <a:gd name="T10" fmla="*/ 215 w 297"/>
                      <a:gd name="T11" fmla="*/ 28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7" h="262">
                        <a:moveTo>
                          <a:pt x="215" y="28"/>
                        </a:moveTo>
                        <a:cubicBezTo>
                          <a:pt x="184" y="5"/>
                          <a:pt x="116" y="0"/>
                          <a:pt x="79" y="16"/>
                        </a:cubicBezTo>
                        <a:cubicBezTo>
                          <a:pt x="43" y="33"/>
                          <a:pt x="0" y="89"/>
                          <a:pt x="0" y="128"/>
                        </a:cubicBezTo>
                        <a:cubicBezTo>
                          <a:pt x="0" y="167"/>
                          <a:pt x="40" y="240"/>
                          <a:pt x="81" y="251"/>
                        </a:cubicBezTo>
                        <a:cubicBezTo>
                          <a:pt x="122" y="262"/>
                          <a:pt x="225" y="231"/>
                          <a:pt x="247" y="194"/>
                        </a:cubicBezTo>
                        <a:cubicBezTo>
                          <a:pt x="297" y="125"/>
                          <a:pt x="248" y="51"/>
                          <a:pt x="215" y="28"/>
                        </a:cubicBezTo>
                        <a:close/>
                      </a:path>
                    </a:pathLst>
                  </a:custGeom>
                  <a:blipFill dpi="0" rotWithShape="1">
                    <a:blip r:embed="rId4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3175" cmpd="sng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305344" name="Freeform 192"/>
                  <p:cNvSpPr>
                    <a:spLocks/>
                  </p:cNvSpPr>
                  <p:nvPr/>
                </p:nvSpPr>
                <p:spPr bwMode="auto">
                  <a:xfrm>
                    <a:off x="1222" y="777"/>
                    <a:ext cx="286" cy="270"/>
                  </a:xfrm>
                  <a:custGeom>
                    <a:avLst/>
                    <a:gdLst>
                      <a:gd name="T0" fmla="*/ 193 w 193"/>
                      <a:gd name="T1" fmla="*/ 108 h 205"/>
                      <a:gd name="T2" fmla="*/ 146 w 193"/>
                      <a:gd name="T3" fmla="*/ 19 h 205"/>
                      <a:gd name="T4" fmla="*/ 55 w 193"/>
                      <a:gd name="T5" fmla="*/ 19 h 205"/>
                      <a:gd name="T6" fmla="*/ 10 w 193"/>
                      <a:gd name="T7" fmla="*/ 132 h 205"/>
                      <a:gd name="T8" fmla="*/ 115 w 193"/>
                      <a:gd name="T9" fmla="*/ 201 h 205"/>
                      <a:gd name="T10" fmla="*/ 193 w 193"/>
                      <a:gd name="T11" fmla="*/ 108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3" h="205">
                        <a:moveTo>
                          <a:pt x="193" y="108"/>
                        </a:moveTo>
                        <a:cubicBezTo>
                          <a:pt x="193" y="78"/>
                          <a:pt x="169" y="34"/>
                          <a:pt x="146" y="19"/>
                        </a:cubicBezTo>
                        <a:cubicBezTo>
                          <a:pt x="123" y="4"/>
                          <a:pt x="78" y="0"/>
                          <a:pt x="55" y="19"/>
                        </a:cubicBezTo>
                        <a:cubicBezTo>
                          <a:pt x="32" y="38"/>
                          <a:pt x="0" y="102"/>
                          <a:pt x="10" y="132"/>
                        </a:cubicBezTo>
                        <a:cubicBezTo>
                          <a:pt x="20" y="162"/>
                          <a:pt x="85" y="205"/>
                          <a:pt x="115" y="201"/>
                        </a:cubicBezTo>
                        <a:cubicBezTo>
                          <a:pt x="172" y="201"/>
                          <a:pt x="193" y="138"/>
                          <a:pt x="193" y="108"/>
                        </a:cubicBezTo>
                        <a:close/>
                      </a:path>
                    </a:pathLst>
                  </a:custGeom>
                  <a:solidFill>
                    <a:srgbClr val="000080">
                      <a:alpha val="39999"/>
                    </a:srgbClr>
                  </a:solidFill>
                  <a:ln w="3175" cmpd="sng">
                    <a:solidFill>
                      <a:srgbClr val="666699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305345" name="Line 193"/>
                <p:cNvSpPr>
                  <a:spLocks noChangeShapeType="1"/>
                </p:cNvSpPr>
                <p:nvPr/>
              </p:nvSpPr>
              <p:spPr bwMode="auto">
                <a:xfrm>
                  <a:off x="3061" y="3977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5346" name="Text Box 194"/>
                <p:cNvSpPr txBox="1">
                  <a:spLocks noChangeArrowheads="1"/>
                </p:cNvSpPr>
                <p:nvPr/>
              </p:nvSpPr>
              <p:spPr bwMode="auto">
                <a:xfrm>
                  <a:off x="3878" y="3884"/>
                  <a:ext cx="499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kumimoji="0" lang="tr-TR" sz="1400" dirty="0" smtClean="0">
                      <a:latin typeface="Arial" charset="0"/>
                    </a:rPr>
                    <a:t>Eritrosit</a:t>
                  </a:r>
                  <a:endParaRPr kumimoji="0" lang="en-US" sz="1400" dirty="0">
                    <a:latin typeface="Arial" charset="0"/>
                  </a:endParaRPr>
                </a:p>
              </p:txBody>
            </p:sp>
          </p:grpSp>
        </p:grpSp>
        <p:sp>
          <p:nvSpPr>
            <p:cNvPr id="305347" name="Text Box 195"/>
            <p:cNvSpPr txBox="1">
              <a:spLocks noChangeArrowheads="1"/>
            </p:cNvSpPr>
            <p:nvPr/>
          </p:nvSpPr>
          <p:spPr bwMode="auto">
            <a:xfrm>
              <a:off x="1837" y="2069"/>
              <a:ext cx="61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0" lang="en-US" sz="1400">
                  <a:latin typeface="Arial" charset="0"/>
                </a:rPr>
                <a:t>Myeloid</a:t>
              </a:r>
            </a:p>
            <a:p>
              <a:pPr algn="l"/>
              <a:r>
                <a:rPr kumimoji="0" lang="en-US" sz="1400">
                  <a:latin typeface="Arial" charset="0"/>
                </a:rPr>
                <a:t>progenitor</a:t>
              </a:r>
            </a:p>
          </p:txBody>
        </p:sp>
        <p:sp>
          <p:nvSpPr>
            <p:cNvPr id="305348" name="Line 196"/>
            <p:cNvSpPr>
              <a:spLocks noChangeShapeType="1"/>
            </p:cNvSpPr>
            <p:nvPr/>
          </p:nvSpPr>
          <p:spPr bwMode="auto">
            <a:xfrm>
              <a:off x="1474" y="1933"/>
              <a:ext cx="363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349" name="Line 197"/>
          <p:cNvSpPr>
            <a:spLocks noChangeShapeType="1"/>
          </p:cNvSpPr>
          <p:nvPr/>
        </p:nvSpPr>
        <p:spPr bwMode="auto">
          <a:xfrm flipV="1">
            <a:off x="2249488" y="1920875"/>
            <a:ext cx="5762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05351" name="Group 199"/>
          <p:cNvGrpSpPr>
            <a:grpSpLocks/>
          </p:cNvGrpSpPr>
          <p:nvPr/>
        </p:nvGrpSpPr>
        <p:grpSpPr bwMode="auto">
          <a:xfrm>
            <a:off x="2968625" y="1489075"/>
            <a:ext cx="504825" cy="493713"/>
            <a:chOff x="1153" y="432"/>
            <a:chExt cx="280" cy="265"/>
          </a:xfrm>
        </p:grpSpPr>
        <p:sp>
          <p:nvSpPr>
            <p:cNvPr id="305352" name="Freeform 200" descr="Granite"/>
            <p:cNvSpPr>
              <a:spLocks/>
            </p:cNvSpPr>
            <p:nvPr/>
          </p:nvSpPr>
          <p:spPr bwMode="auto">
            <a:xfrm>
              <a:off x="1166" y="454"/>
              <a:ext cx="230" cy="224"/>
            </a:xfrm>
            <a:custGeom>
              <a:avLst/>
              <a:gdLst>
                <a:gd name="T0" fmla="*/ 230 w 230"/>
                <a:gd name="T1" fmla="*/ 114 h 239"/>
                <a:gd name="T2" fmla="*/ 183 w 230"/>
                <a:gd name="T3" fmla="*/ 16 h 239"/>
                <a:gd name="T4" fmla="*/ 74 w 230"/>
                <a:gd name="T5" fmla="*/ 16 h 239"/>
                <a:gd name="T6" fmla="*/ 32 w 230"/>
                <a:gd name="T7" fmla="*/ 81 h 239"/>
                <a:gd name="T8" fmla="*/ 19 w 230"/>
                <a:gd name="T9" fmla="*/ 152 h 239"/>
                <a:gd name="T10" fmla="*/ 146 w 230"/>
                <a:gd name="T11" fmla="*/ 234 h 239"/>
                <a:gd name="T12" fmla="*/ 230 w 230"/>
                <a:gd name="T13" fmla="*/ 11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239">
                  <a:moveTo>
                    <a:pt x="230" y="114"/>
                  </a:moveTo>
                  <a:cubicBezTo>
                    <a:pt x="230" y="78"/>
                    <a:pt x="209" y="32"/>
                    <a:pt x="183" y="16"/>
                  </a:cubicBezTo>
                  <a:cubicBezTo>
                    <a:pt x="157" y="0"/>
                    <a:pt x="99" y="5"/>
                    <a:pt x="74" y="16"/>
                  </a:cubicBezTo>
                  <a:cubicBezTo>
                    <a:pt x="22" y="49"/>
                    <a:pt x="41" y="58"/>
                    <a:pt x="32" y="81"/>
                  </a:cubicBezTo>
                  <a:cubicBezTo>
                    <a:pt x="23" y="104"/>
                    <a:pt x="0" y="127"/>
                    <a:pt x="19" y="152"/>
                  </a:cubicBezTo>
                  <a:cubicBezTo>
                    <a:pt x="15" y="191"/>
                    <a:pt x="110" y="239"/>
                    <a:pt x="146" y="234"/>
                  </a:cubicBezTo>
                  <a:cubicBezTo>
                    <a:pt x="214" y="234"/>
                    <a:pt x="230" y="151"/>
                    <a:pt x="230" y="114"/>
                  </a:cubicBezTo>
                  <a:close/>
                </a:path>
              </a:pathLst>
            </a:cu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175" cmpd="sng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05353" name="Freeform 201"/>
            <p:cNvSpPr>
              <a:spLocks/>
            </p:cNvSpPr>
            <p:nvPr/>
          </p:nvSpPr>
          <p:spPr bwMode="auto">
            <a:xfrm rot="8588556">
              <a:off x="1153" y="432"/>
              <a:ext cx="280" cy="265"/>
            </a:xfrm>
            <a:custGeom>
              <a:avLst/>
              <a:gdLst>
                <a:gd name="T0" fmla="*/ 193 w 193"/>
                <a:gd name="T1" fmla="*/ 108 h 205"/>
                <a:gd name="T2" fmla="*/ 146 w 193"/>
                <a:gd name="T3" fmla="*/ 19 h 205"/>
                <a:gd name="T4" fmla="*/ 55 w 193"/>
                <a:gd name="T5" fmla="*/ 19 h 205"/>
                <a:gd name="T6" fmla="*/ 10 w 193"/>
                <a:gd name="T7" fmla="*/ 132 h 205"/>
                <a:gd name="T8" fmla="*/ 115 w 193"/>
                <a:gd name="T9" fmla="*/ 201 h 205"/>
                <a:gd name="T10" fmla="*/ 193 w 193"/>
                <a:gd name="T11" fmla="*/ 10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5">
                  <a:moveTo>
                    <a:pt x="193" y="108"/>
                  </a:moveTo>
                  <a:cubicBezTo>
                    <a:pt x="193" y="78"/>
                    <a:pt x="169" y="34"/>
                    <a:pt x="146" y="19"/>
                  </a:cubicBezTo>
                  <a:cubicBezTo>
                    <a:pt x="123" y="4"/>
                    <a:pt x="78" y="0"/>
                    <a:pt x="55" y="19"/>
                  </a:cubicBezTo>
                  <a:cubicBezTo>
                    <a:pt x="32" y="38"/>
                    <a:pt x="0" y="102"/>
                    <a:pt x="10" y="132"/>
                  </a:cubicBezTo>
                  <a:cubicBezTo>
                    <a:pt x="20" y="162"/>
                    <a:pt x="85" y="205"/>
                    <a:pt x="115" y="201"/>
                  </a:cubicBezTo>
                  <a:cubicBezTo>
                    <a:pt x="172" y="201"/>
                    <a:pt x="193" y="138"/>
                    <a:pt x="193" y="108"/>
                  </a:cubicBezTo>
                  <a:close/>
                </a:path>
              </a:pathLst>
            </a:custGeom>
            <a:solidFill>
              <a:srgbClr val="000080">
                <a:alpha val="39999"/>
              </a:srgbClr>
            </a:solidFill>
            <a:ln w="3175" cmpd="sng">
              <a:solidFill>
                <a:srgbClr val="6666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5354" name="Text Box 202"/>
          <p:cNvSpPr txBox="1">
            <a:spLocks noChangeArrowheads="1"/>
          </p:cNvSpPr>
          <p:nvPr/>
        </p:nvSpPr>
        <p:spPr bwMode="auto">
          <a:xfrm>
            <a:off x="2024062" y="1453928"/>
            <a:ext cx="9810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sz="1400" dirty="0">
                <a:latin typeface="Arial" charset="0"/>
              </a:rPr>
              <a:t>Lymphoid</a:t>
            </a:r>
          </a:p>
          <a:p>
            <a:pPr algn="l"/>
            <a:r>
              <a:rPr kumimoji="0" lang="en-US" sz="1400" dirty="0">
                <a:latin typeface="Arial" charset="0"/>
              </a:rPr>
              <a:t>progenitor</a:t>
            </a:r>
          </a:p>
        </p:txBody>
      </p:sp>
      <p:sp>
        <p:nvSpPr>
          <p:cNvPr id="305412" name="Rectangle 260"/>
          <p:cNvSpPr>
            <a:spLocks noChangeArrowheads="1"/>
          </p:cNvSpPr>
          <p:nvPr/>
        </p:nvSpPr>
        <p:spPr bwMode="auto">
          <a:xfrm>
            <a:off x="2514600" y="2819400"/>
            <a:ext cx="6324600" cy="38862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05415" name="Rectangle 263"/>
          <p:cNvSpPr>
            <a:spLocks noChangeArrowheads="1"/>
          </p:cNvSpPr>
          <p:nvPr/>
        </p:nvSpPr>
        <p:spPr bwMode="auto">
          <a:xfrm>
            <a:off x="93628" y="0"/>
            <a:ext cx="538166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3200" b="1" dirty="0">
                <a:latin typeface="+mn-lt"/>
              </a:rPr>
              <a:t>Hematopoez  (Kan yapımı)</a:t>
            </a:r>
            <a:endParaRPr kumimoji="0" lang="en-US" sz="3200" b="1" dirty="0">
              <a:latin typeface="+mn-lt"/>
            </a:endParaRPr>
          </a:p>
        </p:txBody>
      </p:sp>
      <p:sp>
        <p:nvSpPr>
          <p:cNvPr id="305416" name="Rectangle 264"/>
          <p:cNvSpPr>
            <a:spLocks noChangeArrowheads="1"/>
          </p:cNvSpPr>
          <p:nvPr/>
        </p:nvSpPr>
        <p:spPr bwMode="auto">
          <a:xfrm>
            <a:off x="7071709" y="5760273"/>
            <a:ext cx="1981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1600" dirty="0" err="1">
                <a:latin typeface="Calibri" pitchFamily="34" charset="0"/>
              </a:rPr>
              <a:t>Granülopoez</a:t>
            </a:r>
            <a:r>
              <a:rPr kumimoji="0" lang="tr-TR" sz="1600" dirty="0">
                <a:latin typeface="Calibri" pitchFamily="34" charset="0"/>
              </a:rPr>
              <a:t/>
            </a:r>
            <a:br>
              <a:rPr kumimoji="0" lang="tr-TR" sz="1600" dirty="0">
                <a:latin typeface="Calibri" pitchFamily="34" charset="0"/>
              </a:rPr>
            </a:br>
            <a:r>
              <a:rPr kumimoji="0" lang="tr-TR" sz="1600" dirty="0" err="1">
                <a:latin typeface="Calibri" pitchFamily="34" charset="0"/>
              </a:rPr>
              <a:t>Trombopoez</a:t>
            </a:r>
            <a:r>
              <a:rPr kumimoji="0" lang="tr-TR" sz="1600" dirty="0">
                <a:latin typeface="Calibri" pitchFamily="34" charset="0"/>
              </a:rPr>
              <a:t/>
            </a:r>
            <a:br>
              <a:rPr kumimoji="0" lang="tr-TR" sz="1600" dirty="0">
                <a:latin typeface="Calibri" pitchFamily="34" charset="0"/>
              </a:rPr>
            </a:br>
            <a:r>
              <a:rPr kumimoji="0" lang="tr-TR" sz="1600" dirty="0">
                <a:latin typeface="Calibri" pitchFamily="34" charset="0"/>
              </a:rPr>
              <a:t>Eritropoez</a:t>
            </a:r>
            <a:endParaRPr kumimoji="0" lang="en-US" sz="1600" dirty="0">
              <a:latin typeface="Calibri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7443" y="1579243"/>
            <a:ext cx="86273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dirty="0"/>
              <a:t>CD34+ </a:t>
            </a:r>
          </a:p>
        </p:txBody>
      </p:sp>
      <p:sp>
        <p:nvSpPr>
          <p:cNvPr id="270" name="Rectangle 263"/>
          <p:cNvSpPr>
            <a:spLocks noChangeArrowheads="1"/>
          </p:cNvSpPr>
          <p:nvPr/>
        </p:nvSpPr>
        <p:spPr bwMode="auto">
          <a:xfrm>
            <a:off x="4935452" y="391193"/>
            <a:ext cx="313394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kumimoji="0" lang="tr-TR" sz="4800" b="1" dirty="0" err="1" smtClean="0">
                <a:latin typeface="+mn-lt"/>
              </a:rPr>
              <a:t>Myelopoez</a:t>
            </a:r>
            <a:endParaRPr kumimoji="0" lang="en-US" sz="4800" b="1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2585150" y="2281694"/>
            <a:ext cx="6515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err="1" smtClean="0"/>
              <a:t>Myeloid</a:t>
            </a:r>
            <a:r>
              <a:rPr lang="tr-TR" sz="2200" dirty="0" smtClean="0"/>
              <a:t> gelişim süreçleri kemik iliğinde gerçekleşir.</a:t>
            </a:r>
            <a:endParaRPr lang="tr-TR" sz="2200" dirty="0"/>
          </a:p>
        </p:txBody>
      </p:sp>
      <p:pic>
        <p:nvPicPr>
          <p:cNvPr id="216" name="Picture 262" descr="s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47" y="3839609"/>
            <a:ext cx="1010533" cy="670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7732" y="2281693"/>
            <a:ext cx="1328738" cy="1436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" name="Text Box 9"/>
          <p:cNvSpPr txBox="1">
            <a:spLocks noChangeArrowheads="1"/>
          </p:cNvSpPr>
          <p:nvPr/>
        </p:nvSpPr>
        <p:spPr bwMode="auto">
          <a:xfrm>
            <a:off x="97732" y="1971453"/>
            <a:ext cx="1328738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tr-TR" sz="1400" dirty="0" smtClean="0">
                <a:latin typeface="Arial" charset="0"/>
              </a:rPr>
              <a:t>Hematopoetik Kök Hücreler</a:t>
            </a:r>
            <a:endParaRPr lang="en-US" sz="1400" dirty="0">
              <a:latin typeface="Arial" charset="0"/>
            </a:endParaRPr>
          </a:p>
        </p:txBody>
      </p:sp>
      <p:sp>
        <p:nvSpPr>
          <p:cNvPr id="219" name="Freeform 8"/>
          <p:cNvSpPr>
            <a:spLocks/>
          </p:cNvSpPr>
          <p:nvPr/>
        </p:nvSpPr>
        <p:spPr bwMode="auto">
          <a:xfrm>
            <a:off x="628817" y="2901531"/>
            <a:ext cx="454025" cy="428625"/>
          </a:xfrm>
          <a:custGeom>
            <a:avLst/>
            <a:gdLst>
              <a:gd name="T0" fmla="*/ 193 w 193"/>
              <a:gd name="T1" fmla="*/ 108 h 205"/>
              <a:gd name="T2" fmla="*/ 146 w 193"/>
              <a:gd name="T3" fmla="*/ 19 h 205"/>
              <a:gd name="T4" fmla="*/ 55 w 193"/>
              <a:gd name="T5" fmla="*/ 19 h 205"/>
              <a:gd name="T6" fmla="*/ 10 w 193"/>
              <a:gd name="T7" fmla="*/ 132 h 205"/>
              <a:gd name="T8" fmla="*/ 115 w 193"/>
              <a:gd name="T9" fmla="*/ 201 h 205"/>
              <a:gd name="T10" fmla="*/ 193 w 193"/>
              <a:gd name="T11" fmla="*/ 108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3" h="205">
                <a:moveTo>
                  <a:pt x="193" y="108"/>
                </a:moveTo>
                <a:cubicBezTo>
                  <a:pt x="193" y="78"/>
                  <a:pt x="169" y="34"/>
                  <a:pt x="146" y="19"/>
                </a:cubicBezTo>
                <a:cubicBezTo>
                  <a:pt x="123" y="4"/>
                  <a:pt x="78" y="0"/>
                  <a:pt x="55" y="19"/>
                </a:cubicBezTo>
                <a:cubicBezTo>
                  <a:pt x="32" y="38"/>
                  <a:pt x="0" y="102"/>
                  <a:pt x="10" y="132"/>
                </a:cubicBezTo>
                <a:cubicBezTo>
                  <a:pt x="20" y="162"/>
                  <a:pt x="85" y="205"/>
                  <a:pt x="115" y="201"/>
                </a:cubicBezTo>
                <a:cubicBezTo>
                  <a:pt x="172" y="201"/>
                  <a:pt x="193" y="138"/>
                  <a:pt x="193" y="108"/>
                </a:cubicBezTo>
                <a:close/>
              </a:path>
            </a:pathLst>
          </a:custGeom>
          <a:solidFill>
            <a:srgbClr val="000080">
              <a:alpha val="39999"/>
            </a:srgbClr>
          </a:solidFill>
          <a:ln w="3175" cmpd="sng">
            <a:solidFill>
              <a:srgbClr val="666699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0" name="Freeform 7" descr="Granite"/>
          <p:cNvSpPr>
            <a:spLocks/>
          </p:cNvSpPr>
          <p:nvPr/>
        </p:nvSpPr>
        <p:spPr bwMode="auto">
          <a:xfrm rot="3645729">
            <a:off x="777449" y="3008039"/>
            <a:ext cx="267625" cy="243459"/>
          </a:xfrm>
          <a:custGeom>
            <a:avLst/>
            <a:gdLst>
              <a:gd name="T0" fmla="*/ 215 w 297"/>
              <a:gd name="T1" fmla="*/ 28 h 262"/>
              <a:gd name="T2" fmla="*/ 79 w 297"/>
              <a:gd name="T3" fmla="*/ 16 h 262"/>
              <a:gd name="T4" fmla="*/ 0 w 297"/>
              <a:gd name="T5" fmla="*/ 128 h 262"/>
              <a:gd name="T6" fmla="*/ 81 w 297"/>
              <a:gd name="T7" fmla="*/ 251 h 262"/>
              <a:gd name="T8" fmla="*/ 247 w 297"/>
              <a:gd name="T9" fmla="*/ 194 h 262"/>
              <a:gd name="T10" fmla="*/ 215 w 297"/>
              <a:gd name="T11" fmla="*/ 28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7" h="262">
                <a:moveTo>
                  <a:pt x="215" y="28"/>
                </a:moveTo>
                <a:cubicBezTo>
                  <a:pt x="184" y="5"/>
                  <a:pt x="116" y="0"/>
                  <a:pt x="79" y="16"/>
                </a:cubicBezTo>
                <a:cubicBezTo>
                  <a:pt x="43" y="33"/>
                  <a:pt x="0" y="89"/>
                  <a:pt x="0" y="128"/>
                </a:cubicBezTo>
                <a:cubicBezTo>
                  <a:pt x="0" y="167"/>
                  <a:pt x="40" y="240"/>
                  <a:pt x="81" y="251"/>
                </a:cubicBezTo>
                <a:cubicBezTo>
                  <a:pt x="122" y="262"/>
                  <a:pt x="225" y="231"/>
                  <a:pt x="247" y="194"/>
                </a:cubicBezTo>
                <a:cubicBezTo>
                  <a:pt x="297" y="125"/>
                  <a:pt x="248" y="51"/>
                  <a:pt x="215" y="28"/>
                </a:cubicBezTo>
                <a:close/>
              </a:path>
            </a:pathLst>
          </a:cu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175" cmpd="sng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8287999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tr-TR" b="1" dirty="0" smtClean="0">
                <a:solidFill>
                  <a:schemeClr val="tx1"/>
                </a:solidFill>
              </a:rPr>
              <a:t>Beyaz Kan Hücreleri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Financial Professional Use Only</a:t>
            </a:r>
          </a:p>
        </p:txBody>
      </p:sp>
      <p:sp>
        <p:nvSpPr>
          <p:cNvPr id="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A649-00B6-4F3D-B444-6513693F8213}" type="slidenum">
              <a:rPr lang="en-US"/>
              <a:pPr/>
              <a:t>25</a:t>
            </a:fld>
            <a:endParaRPr lang="en-US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1" y="1600200"/>
            <a:ext cx="5846764" cy="4876800"/>
          </a:xfrm>
        </p:spPr>
        <p:txBody>
          <a:bodyPr/>
          <a:lstStyle/>
          <a:p>
            <a:pPr marL="228600" indent="-228600">
              <a:lnSpc>
                <a:spcPct val="100000"/>
              </a:lnSpc>
              <a:tabLst>
                <a:tab pos="1206500" algn="l"/>
              </a:tabLst>
            </a:pPr>
            <a:r>
              <a:rPr lang="en-US" sz="2000" dirty="0" err="1"/>
              <a:t>Neutrophils</a:t>
            </a:r>
            <a:r>
              <a:rPr lang="en-US" sz="2000" dirty="0"/>
              <a:t> – </a:t>
            </a:r>
            <a:r>
              <a:rPr lang="tr-TR" sz="2000" dirty="0" smtClean="0"/>
              <a:t>Değişik isimlerle anılır</a:t>
            </a:r>
            <a:r>
              <a:rPr lang="en-US" sz="2000" dirty="0" smtClean="0"/>
              <a:t>:</a:t>
            </a:r>
            <a:endParaRPr lang="en-US" sz="2000" dirty="0"/>
          </a:p>
          <a:p>
            <a:pPr marL="633413" lvl="1" indent="-290513">
              <a:lnSpc>
                <a:spcPct val="100000"/>
              </a:lnSpc>
              <a:tabLst>
                <a:tab pos="1206500" algn="l"/>
              </a:tabLst>
            </a:pPr>
            <a:r>
              <a:rPr lang="en-US" sz="1800" dirty="0" err="1"/>
              <a:t>polys</a:t>
            </a:r>
            <a:endParaRPr lang="en-US" sz="1800" dirty="0"/>
          </a:p>
          <a:p>
            <a:pPr marL="633413" lvl="1" indent="-290513">
              <a:lnSpc>
                <a:spcPct val="100000"/>
              </a:lnSpc>
              <a:tabLst>
                <a:tab pos="1206500" algn="l"/>
              </a:tabLst>
            </a:pPr>
            <a:r>
              <a:rPr lang="en-US" sz="1800" dirty="0"/>
              <a:t>PMNs</a:t>
            </a:r>
          </a:p>
          <a:p>
            <a:pPr marL="633413" lvl="1" indent="-290513">
              <a:lnSpc>
                <a:spcPct val="100000"/>
              </a:lnSpc>
              <a:tabLst>
                <a:tab pos="1206500" algn="l"/>
              </a:tabLst>
            </a:pPr>
            <a:r>
              <a:rPr lang="en-US" sz="1800" dirty="0" err="1"/>
              <a:t>segs</a:t>
            </a:r>
            <a:endParaRPr lang="en-US" sz="1800" dirty="0"/>
          </a:p>
          <a:p>
            <a:pPr marL="633413" lvl="1" indent="-290513">
              <a:lnSpc>
                <a:spcPct val="100000"/>
              </a:lnSpc>
              <a:tabLst>
                <a:tab pos="1206500" algn="l"/>
              </a:tabLst>
            </a:pPr>
            <a:r>
              <a:rPr lang="en-US" sz="1800" dirty="0"/>
              <a:t>bands or stabs (immature </a:t>
            </a:r>
            <a:r>
              <a:rPr lang="en-US" sz="1800" dirty="0" err="1"/>
              <a:t>neutrophils</a:t>
            </a:r>
            <a:r>
              <a:rPr lang="en-US" sz="1800" dirty="0"/>
              <a:t> </a:t>
            </a:r>
            <a:r>
              <a:rPr lang="tr-TR" sz="1800" dirty="0" smtClean="0"/>
              <a:t>                       </a:t>
            </a:r>
            <a:r>
              <a:rPr lang="tr-TR" sz="1800" dirty="0" err="1" smtClean="0"/>
              <a:t>infeksiyona</a:t>
            </a:r>
            <a:r>
              <a:rPr lang="tr-TR" sz="1800" dirty="0" smtClean="0"/>
              <a:t> işaret eder</a:t>
            </a:r>
            <a:r>
              <a:rPr lang="en-US" sz="1800" dirty="0" smtClean="0"/>
              <a:t>)</a:t>
            </a:r>
            <a:endParaRPr lang="en-US" sz="1800" dirty="0"/>
          </a:p>
          <a:p>
            <a:pPr marL="228600" indent="-228600">
              <a:lnSpc>
                <a:spcPct val="100000"/>
              </a:lnSpc>
              <a:tabLst>
                <a:tab pos="1206500" algn="l"/>
              </a:tabLst>
            </a:pPr>
            <a:r>
              <a:rPr lang="en-US" sz="2000" dirty="0"/>
              <a:t>Lymphocytes </a:t>
            </a:r>
          </a:p>
          <a:p>
            <a:pPr marL="228600" indent="-228600">
              <a:lnSpc>
                <a:spcPct val="100000"/>
              </a:lnSpc>
              <a:tabLst>
                <a:tab pos="1206500" algn="l"/>
              </a:tabLst>
            </a:pPr>
            <a:r>
              <a:rPr lang="en-US" sz="2000" dirty="0" err="1"/>
              <a:t>Monocytes</a:t>
            </a:r>
            <a:endParaRPr lang="en-US" sz="2000" dirty="0"/>
          </a:p>
          <a:p>
            <a:pPr marL="228600" indent="-228600">
              <a:lnSpc>
                <a:spcPct val="100000"/>
              </a:lnSpc>
              <a:tabLst>
                <a:tab pos="1206500" algn="l"/>
              </a:tabLst>
            </a:pPr>
            <a:r>
              <a:rPr lang="en-US" sz="2000" dirty="0" err="1"/>
              <a:t>Eosinophils</a:t>
            </a:r>
            <a:endParaRPr lang="en-US" sz="2000" dirty="0"/>
          </a:p>
          <a:p>
            <a:pPr marL="228600" indent="-228600">
              <a:lnSpc>
                <a:spcPct val="100000"/>
              </a:lnSpc>
              <a:tabLst>
                <a:tab pos="1206500" algn="l"/>
              </a:tabLst>
            </a:pPr>
            <a:r>
              <a:rPr lang="en-US" sz="2000" dirty="0" err="1"/>
              <a:t>Basophils</a:t>
            </a:r>
            <a:endParaRPr lang="en-US" sz="2300" dirty="0"/>
          </a:p>
        </p:txBody>
      </p:sp>
      <p:pic>
        <p:nvPicPr>
          <p:cNvPr id="205828" name="Picture 4" descr="img02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 l="33000" t="22000"/>
          <a:stretch>
            <a:fillRect/>
          </a:stretch>
        </p:blipFill>
        <p:spPr>
          <a:xfrm>
            <a:off x="4926013" y="2246313"/>
            <a:ext cx="4217987" cy="3683000"/>
          </a:xfrm>
          <a:noFill/>
          <a:ln/>
        </p:spPr>
      </p:pic>
      <p:sp>
        <p:nvSpPr>
          <p:cNvPr id="205829" name="AutoShape 5"/>
          <p:cNvSpPr>
            <a:spLocks/>
          </p:cNvSpPr>
          <p:nvPr/>
        </p:nvSpPr>
        <p:spPr bwMode="auto">
          <a:xfrm>
            <a:off x="1946275" y="2717800"/>
            <a:ext cx="130175" cy="1031875"/>
          </a:xfrm>
          <a:prstGeom prst="rightBrace">
            <a:avLst>
              <a:gd name="adj1" fmla="val 66057"/>
              <a:gd name="adj2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tr-TR"/>
          </a:p>
        </p:txBody>
      </p:sp>
      <p:sp>
        <p:nvSpPr>
          <p:cNvPr id="205830" name="AutoShape 6"/>
          <p:cNvSpPr>
            <a:spLocks/>
          </p:cNvSpPr>
          <p:nvPr/>
        </p:nvSpPr>
        <p:spPr bwMode="auto">
          <a:xfrm>
            <a:off x="1906588" y="2743200"/>
            <a:ext cx="549275" cy="939800"/>
          </a:xfrm>
          <a:prstGeom prst="rightBrace">
            <a:avLst>
              <a:gd name="adj1" fmla="val 14258"/>
              <a:gd name="adj2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tr-TR"/>
          </a:p>
        </p:txBody>
      </p:sp>
      <p:sp>
        <p:nvSpPr>
          <p:cNvPr id="205831" name="AutoShape 7"/>
          <p:cNvSpPr>
            <a:spLocks/>
          </p:cNvSpPr>
          <p:nvPr/>
        </p:nvSpPr>
        <p:spPr bwMode="auto">
          <a:xfrm>
            <a:off x="1606550" y="2395788"/>
            <a:ext cx="300038" cy="993775"/>
          </a:xfrm>
          <a:prstGeom prst="rightBrace">
            <a:avLst>
              <a:gd name="adj1" fmla="val 2760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tr-TR"/>
          </a:p>
        </p:txBody>
      </p:sp>
      <p:sp>
        <p:nvSpPr>
          <p:cNvPr id="205832" name="Line 8"/>
          <p:cNvSpPr>
            <a:spLocks noChangeShapeType="1"/>
          </p:cNvSpPr>
          <p:nvPr/>
        </p:nvSpPr>
        <p:spPr bwMode="auto">
          <a:xfrm flipV="1">
            <a:off x="2103438" y="2703513"/>
            <a:ext cx="4651375" cy="19609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b"/>
          <a:lstStyle/>
          <a:p>
            <a:endParaRPr lang="tr-TR"/>
          </a:p>
        </p:txBody>
      </p:sp>
      <p:sp>
        <p:nvSpPr>
          <p:cNvPr id="205833" name="Line 9"/>
          <p:cNvSpPr>
            <a:spLocks noChangeShapeType="1"/>
          </p:cNvSpPr>
          <p:nvPr/>
        </p:nvSpPr>
        <p:spPr bwMode="auto">
          <a:xfrm flipV="1">
            <a:off x="3854450" y="3225800"/>
            <a:ext cx="1409700" cy="666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b"/>
          <a:lstStyle/>
          <a:p>
            <a:endParaRPr lang="tr-TR"/>
          </a:p>
        </p:txBody>
      </p:sp>
      <p:sp>
        <p:nvSpPr>
          <p:cNvPr id="205834" name="Line 10"/>
          <p:cNvSpPr>
            <a:spLocks noChangeShapeType="1"/>
          </p:cNvSpPr>
          <p:nvPr/>
        </p:nvSpPr>
        <p:spPr bwMode="auto">
          <a:xfrm flipV="1">
            <a:off x="2012950" y="4357688"/>
            <a:ext cx="38338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b"/>
          <a:lstStyle/>
          <a:p>
            <a:endParaRPr lang="tr-TR"/>
          </a:p>
        </p:txBody>
      </p:sp>
      <p:sp>
        <p:nvSpPr>
          <p:cNvPr id="205835" name="Line 11"/>
          <p:cNvSpPr>
            <a:spLocks noChangeShapeType="1"/>
          </p:cNvSpPr>
          <p:nvPr/>
        </p:nvSpPr>
        <p:spPr bwMode="auto">
          <a:xfrm flipV="1">
            <a:off x="1708484" y="5062538"/>
            <a:ext cx="335564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b"/>
          <a:lstStyle/>
          <a:p>
            <a:endParaRPr lang="tr-TR"/>
          </a:p>
        </p:txBody>
      </p:sp>
      <p:cxnSp>
        <p:nvCxnSpPr>
          <p:cNvPr id="205836" name="AutoShape 12"/>
          <p:cNvCxnSpPr>
            <a:cxnSpLocks noChangeShapeType="1"/>
            <a:stCxn id="205827" idx="2"/>
            <a:endCxn id="205827" idx="2"/>
          </p:cNvCxnSpPr>
          <p:nvPr/>
        </p:nvCxnSpPr>
        <p:spPr bwMode="auto">
          <a:xfrm rot="5400000">
            <a:off x="2923381" y="6477000"/>
            <a:ext cx="12700" cy="12700"/>
          </a:xfrm>
          <a:prstGeom prst="curvedConnector3">
            <a:avLst>
              <a:gd name="adj1" fmla="val 1800000"/>
            </a:avLst>
          </a:prstGeom>
          <a:noFill/>
          <a:ln w="9525">
            <a:noFill/>
            <a:round/>
            <a:headEnd/>
            <a:tailEnd/>
          </a:ln>
          <a:effectLst/>
        </p:spPr>
      </p:cxnSp>
      <p:sp>
        <p:nvSpPr>
          <p:cNvPr id="205837" name="Line 13"/>
          <p:cNvSpPr>
            <a:spLocks noChangeShapeType="1"/>
          </p:cNvSpPr>
          <p:nvPr/>
        </p:nvSpPr>
        <p:spPr bwMode="auto">
          <a:xfrm>
            <a:off x="2103438" y="5695950"/>
            <a:ext cx="5302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b"/>
          <a:lstStyle/>
          <a:p>
            <a:endParaRPr lang="tr-TR"/>
          </a:p>
        </p:txBody>
      </p:sp>
      <p:sp>
        <p:nvSpPr>
          <p:cNvPr id="205838" name="Line 14"/>
          <p:cNvSpPr>
            <a:spLocks noChangeShapeType="1"/>
          </p:cNvSpPr>
          <p:nvPr/>
        </p:nvSpPr>
        <p:spPr bwMode="auto">
          <a:xfrm flipV="1">
            <a:off x="7362825" y="3563938"/>
            <a:ext cx="809625" cy="21415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b"/>
          <a:lstStyle/>
          <a:p>
            <a:endParaRPr lang="tr-TR"/>
          </a:p>
        </p:txBody>
      </p:sp>
      <p:sp>
        <p:nvSpPr>
          <p:cNvPr id="205839" name="Line 15"/>
          <p:cNvSpPr>
            <a:spLocks noChangeShapeType="1"/>
          </p:cNvSpPr>
          <p:nvPr/>
        </p:nvSpPr>
        <p:spPr bwMode="auto">
          <a:xfrm>
            <a:off x="1946275" y="6192838"/>
            <a:ext cx="6140450" cy="14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b"/>
          <a:lstStyle/>
          <a:p>
            <a:endParaRPr lang="tr-TR"/>
          </a:p>
        </p:txBody>
      </p:sp>
      <p:sp>
        <p:nvSpPr>
          <p:cNvPr id="205840" name="Line 16"/>
          <p:cNvSpPr>
            <a:spLocks noChangeShapeType="1"/>
          </p:cNvSpPr>
          <p:nvPr/>
        </p:nvSpPr>
        <p:spPr bwMode="auto">
          <a:xfrm flipV="1">
            <a:off x="8097838" y="4886325"/>
            <a:ext cx="222250" cy="13192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b"/>
          <a:lstStyle/>
          <a:p>
            <a:endParaRPr lang="tr-TR"/>
          </a:p>
        </p:txBody>
      </p:sp>
      <p:sp>
        <p:nvSpPr>
          <p:cNvPr id="205841" name="Line 17"/>
          <p:cNvSpPr>
            <a:spLocks noChangeShapeType="1"/>
          </p:cNvSpPr>
          <p:nvPr/>
        </p:nvSpPr>
        <p:spPr bwMode="auto">
          <a:xfrm>
            <a:off x="6710363" y="2673350"/>
            <a:ext cx="719137" cy="11096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b"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9" name="Rectangle 7"/>
          <p:cNvSpPr>
            <a:spLocks noGrp="1" noChangeArrowheads="1"/>
          </p:cNvSpPr>
          <p:nvPr>
            <p:ph type="title"/>
          </p:nvPr>
        </p:nvSpPr>
        <p:spPr>
          <a:xfrm>
            <a:off x="4927923" y="1195136"/>
            <a:ext cx="3612822" cy="613611"/>
          </a:xfrm>
        </p:spPr>
        <p:txBody>
          <a:bodyPr/>
          <a:lstStyle/>
          <a:p>
            <a:r>
              <a:rPr lang="tr-TR" dirty="0" err="1"/>
              <a:t>Granülopoez</a:t>
            </a:r>
            <a:endParaRPr lang="tr-TR" dirty="0"/>
          </a:p>
        </p:txBody>
      </p:sp>
      <p:sp>
        <p:nvSpPr>
          <p:cNvPr id="228360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927923" y="2125577"/>
            <a:ext cx="3613792" cy="322262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tr-TR" sz="2800" dirty="0" err="1"/>
              <a:t>Granülositler</a:t>
            </a:r>
            <a:r>
              <a:rPr lang="tr-TR" sz="2800" dirty="0"/>
              <a:t> dolaşımda 6-8 saat kalır, dokuya geçer 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Toplam doku </a:t>
            </a:r>
            <a:r>
              <a:rPr lang="tr-TR" sz="2800" dirty="0" smtClean="0"/>
              <a:t>ömrü   </a:t>
            </a:r>
            <a:r>
              <a:rPr lang="tr-TR" sz="2800" dirty="0"/>
              <a:t>48 saattir.</a:t>
            </a:r>
            <a:endParaRPr lang="en-US" sz="2800" dirty="0"/>
          </a:p>
          <a:p>
            <a:pPr>
              <a:lnSpc>
                <a:spcPct val="150000"/>
              </a:lnSpc>
            </a:pPr>
            <a:endParaRPr lang="tr-TR" sz="2800" dirty="0"/>
          </a:p>
        </p:txBody>
      </p:sp>
      <p:graphicFrame>
        <p:nvGraphicFramePr>
          <p:cNvPr id="2283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26083807"/>
              </p:ext>
            </p:extLst>
          </p:nvPr>
        </p:nvGraphicFramePr>
        <p:xfrm>
          <a:off x="531021" y="405063"/>
          <a:ext cx="3352800" cy="5947611"/>
        </p:xfrm>
        <a:graphic>
          <a:graphicData uri="http://schemas.openxmlformats.org/presentationml/2006/ole">
            <p:oleObj spid="_x0000_s6204" name="Bit Eşlem Resmi" r:id="rId4" imgW="3742857" imgH="7400000" progId="PBrush">
              <p:embed/>
            </p:oleObj>
          </a:graphicData>
        </a:graphic>
      </p:graphicFrame>
      <p:graphicFrame>
        <p:nvGraphicFramePr>
          <p:cNvPr id="2283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84004532"/>
              </p:ext>
            </p:extLst>
          </p:nvPr>
        </p:nvGraphicFramePr>
        <p:xfrm>
          <a:off x="651336" y="705855"/>
          <a:ext cx="563854" cy="5502444"/>
        </p:xfrm>
        <a:graphic>
          <a:graphicData uri="http://schemas.openxmlformats.org/presentationml/2006/ole">
            <p:oleObj spid="_x0000_s6205" name="Bit Eşlem Resmi" r:id="rId5" imgW="1228680" imgH="7534440" progId="PBrush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3934323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tr-TR" b="1" dirty="0" smtClean="0">
                <a:solidFill>
                  <a:schemeClr val="tx1"/>
                </a:solidFill>
              </a:rPr>
              <a:t>Kırmızı Kan Hücreleri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Financial Professional Use Only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1B244-DB5C-4B0F-957C-837840003730}" type="slidenum">
              <a:rPr lang="en-US"/>
              <a:pPr/>
              <a:t>27</a:t>
            </a:fld>
            <a:endParaRPr lang="en-US"/>
          </a:p>
        </p:txBody>
      </p:sp>
      <p:pic>
        <p:nvPicPr>
          <p:cNvPr id="114696" name="Picture 8" descr="blood-cell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19775" y="1600200"/>
            <a:ext cx="3324225" cy="2493963"/>
          </a:xfrm>
          <a:noFill/>
          <a:ln/>
        </p:spPr>
      </p:pic>
      <p:pic>
        <p:nvPicPr>
          <p:cNvPr id="114697" name="Picture 9" descr="HEME00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676900" y="4214813"/>
            <a:ext cx="3467100" cy="2278062"/>
          </a:xfrm>
          <a:noFill/>
          <a:ln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53453" y="2189163"/>
            <a:ext cx="38862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l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SzPct val="60000"/>
              <a:buFont typeface="Wingdings" pitchFamily="2" charset="2"/>
              <a:buChar char="ü"/>
            </a:pPr>
            <a:r>
              <a:rPr kumimoji="0" lang="tr-TR" sz="2400" dirty="0">
                <a:latin typeface="+mn-lt"/>
              </a:rPr>
              <a:t>Eritrosit ömrü</a:t>
            </a:r>
            <a:r>
              <a:rPr kumimoji="0" lang="en-US" sz="2400" dirty="0">
                <a:latin typeface="+mn-lt"/>
              </a:rPr>
              <a:t> 120 </a:t>
            </a:r>
            <a:r>
              <a:rPr kumimoji="0" lang="tr-TR" sz="2400" dirty="0">
                <a:latin typeface="+mn-lt"/>
              </a:rPr>
              <a:t>gündür</a:t>
            </a:r>
            <a:endParaRPr kumimoji="0" lang="en-US" sz="2400" dirty="0">
              <a:latin typeface="+mn-lt"/>
            </a:endParaRPr>
          </a:p>
          <a:p>
            <a:pPr marL="342900" indent="-342900" algn="l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SzPct val="60000"/>
              <a:buFont typeface="Wingdings" pitchFamily="2" charset="2"/>
              <a:buChar char="ü"/>
            </a:pPr>
            <a:r>
              <a:rPr kumimoji="0" lang="tr-TR" sz="2400" dirty="0">
                <a:latin typeface="+mn-lt"/>
              </a:rPr>
              <a:t>Çekirdeksiz-</a:t>
            </a:r>
            <a:r>
              <a:rPr kumimoji="0" lang="tr-TR" sz="2400" dirty="0" err="1">
                <a:latin typeface="+mn-lt"/>
              </a:rPr>
              <a:t>bikonkav</a:t>
            </a:r>
            <a:r>
              <a:rPr kumimoji="0" lang="tr-TR" sz="2400" dirty="0">
                <a:latin typeface="+mn-lt"/>
              </a:rPr>
              <a:t> hücreler</a:t>
            </a:r>
            <a:endParaRPr kumimoji="0" lang="en-US" sz="2400" dirty="0">
              <a:latin typeface="+mn-lt"/>
            </a:endParaRPr>
          </a:p>
          <a:p>
            <a:pPr marL="342900" indent="-342900" algn="l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SzPct val="60000"/>
              <a:buFont typeface="Wingdings" pitchFamily="2" charset="2"/>
              <a:buChar char="ü"/>
            </a:pPr>
            <a:r>
              <a:rPr kumimoji="0" lang="tr-TR" sz="2400" dirty="0">
                <a:latin typeface="+mn-lt"/>
              </a:rPr>
              <a:t>Üretimin kontrolü </a:t>
            </a:r>
            <a:r>
              <a:rPr kumimoji="0" lang="en-US" sz="2400" dirty="0">
                <a:latin typeface="+mn-lt"/>
              </a:rPr>
              <a:t> </a:t>
            </a:r>
            <a:r>
              <a:rPr kumimoji="0" lang="en-US" sz="2400" dirty="0" smtClean="0">
                <a:latin typeface="+mn-lt"/>
              </a:rPr>
              <a:t>E</a:t>
            </a:r>
            <a:r>
              <a:rPr kumimoji="0" lang="tr-TR" sz="2400" dirty="0" smtClean="0">
                <a:latin typeface="+mn-lt"/>
              </a:rPr>
              <a:t>PO </a:t>
            </a:r>
            <a:r>
              <a:rPr kumimoji="0" lang="tr-TR" sz="2400" dirty="0">
                <a:latin typeface="+mn-lt"/>
              </a:rPr>
              <a:t>ile sağlanır</a:t>
            </a:r>
            <a:endParaRPr kumimoji="0" lang="en-US" sz="2400" dirty="0">
              <a:latin typeface="+mn-lt"/>
            </a:endParaRPr>
          </a:p>
          <a:p>
            <a:pPr marL="342900" indent="-342900" algn="l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SzPct val="60000"/>
              <a:buFont typeface="Wingdings" pitchFamily="2" charset="2"/>
              <a:buChar char="ü"/>
            </a:pPr>
            <a:r>
              <a:rPr kumimoji="0" lang="tr-TR" sz="2400" dirty="0" err="1">
                <a:latin typeface="+mn-lt"/>
              </a:rPr>
              <a:t>Eritropoezde</a:t>
            </a:r>
            <a:r>
              <a:rPr kumimoji="0" lang="tr-TR" sz="2400" dirty="0">
                <a:latin typeface="+mn-lt"/>
              </a:rPr>
              <a:t>: </a:t>
            </a:r>
            <a:r>
              <a:rPr kumimoji="0" lang="en-US" sz="2400" dirty="0">
                <a:latin typeface="+mn-lt"/>
              </a:rPr>
              <a:t>Fe, B12, </a:t>
            </a:r>
            <a:r>
              <a:rPr kumimoji="0" lang="en-US" sz="2400" dirty="0" err="1">
                <a:latin typeface="+mn-lt"/>
              </a:rPr>
              <a:t>folate</a:t>
            </a:r>
            <a:r>
              <a:rPr kumimoji="0" lang="en-US" sz="2400" dirty="0">
                <a:latin typeface="+mn-lt"/>
              </a:rPr>
              <a:t> &amp; </a:t>
            </a:r>
            <a:r>
              <a:rPr kumimoji="0" lang="tr-TR" sz="2400" dirty="0">
                <a:latin typeface="+mn-lt"/>
              </a:rPr>
              <a:t>diğer </a:t>
            </a:r>
            <a:r>
              <a:rPr kumimoji="0" lang="tr-TR" sz="2400" dirty="0" err="1">
                <a:latin typeface="+mn-lt"/>
              </a:rPr>
              <a:t>kofaktörler</a:t>
            </a:r>
            <a:r>
              <a:rPr kumimoji="0" lang="tr-TR" sz="2400" dirty="0">
                <a:latin typeface="+mn-lt"/>
              </a:rPr>
              <a:t> gerekli ve etkilidir.</a:t>
            </a:r>
            <a:endParaRPr kumimoji="0" lang="en-US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918" y="0"/>
            <a:ext cx="4112747" cy="1537447"/>
          </a:xfrm>
        </p:spPr>
        <p:txBody>
          <a:bodyPr/>
          <a:lstStyle/>
          <a:p>
            <a:r>
              <a:rPr lang="en-US" sz="3600" dirty="0" err="1">
                <a:latin typeface="+mn-lt"/>
              </a:rPr>
              <a:t>Er</a:t>
            </a:r>
            <a:r>
              <a:rPr lang="tr-TR" sz="3600" dirty="0">
                <a:latin typeface="+mn-lt"/>
              </a:rPr>
              <a:t>i</a:t>
            </a:r>
            <a:r>
              <a:rPr lang="en-US" sz="3600" dirty="0" err="1">
                <a:latin typeface="+mn-lt"/>
              </a:rPr>
              <a:t>tropoe</a:t>
            </a:r>
            <a:r>
              <a:rPr lang="tr-TR" sz="3600" dirty="0" err="1">
                <a:latin typeface="+mn-lt"/>
              </a:rPr>
              <a:t>zin</a:t>
            </a:r>
            <a:r>
              <a:rPr lang="en-US" sz="3600" dirty="0">
                <a:latin typeface="+mn-lt"/>
              </a:rPr>
              <a:t> </a:t>
            </a:r>
            <a:r>
              <a:rPr lang="tr-TR" sz="3600" dirty="0" err="1">
                <a:latin typeface="+mn-lt"/>
              </a:rPr>
              <a:t>kontrolu</a:t>
            </a:r>
            <a:r>
              <a:rPr lang="tr-TR" sz="3600" dirty="0">
                <a:latin typeface="+mn-lt"/>
              </a:rPr>
              <a:t>-denetimi</a:t>
            </a:r>
            <a:endParaRPr lang="en-US" sz="3600" dirty="0">
              <a:latin typeface="+mn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826918" y="1537447"/>
            <a:ext cx="3798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Doku </a:t>
            </a:r>
            <a:r>
              <a:rPr lang="tr-TR" dirty="0" err="1"/>
              <a:t>hipoksisi</a:t>
            </a:r>
            <a:r>
              <a:rPr lang="tr-TR" dirty="0"/>
              <a:t> </a:t>
            </a:r>
            <a:r>
              <a:rPr lang="tr-TR" dirty="0" err="1"/>
              <a:t>eritropoezi</a:t>
            </a:r>
            <a:r>
              <a:rPr lang="tr-TR" dirty="0"/>
              <a:t> uyarır</a:t>
            </a:r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982" y="487567"/>
            <a:ext cx="3573379" cy="596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890" name="Rectangle 18"/>
          <p:cNvSpPr>
            <a:spLocks noChangeArrowheads="1"/>
          </p:cNvSpPr>
          <p:nvPr/>
        </p:nvSpPr>
        <p:spPr bwMode="gray">
          <a:xfrm>
            <a:off x="4572202" y="6199637"/>
            <a:ext cx="43674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3333FF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0" lang="tr-TR" dirty="0" smtClean="0"/>
              <a:t>Alyuvarların  </a:t>
            </a:r>
            <a:r>
              <a:rPr kumimoji="0" lang="tr-TR" dirty="0"/>
              <a:t>üretim sayısı ve yıkım arasındaki </a:t>
            </a:r>
            <a:r>
              <a:rPr kumimoji="0" lang="tr-TR" dirty="0" err="1"/>
              <a:t>hemostaz</a:t>
            </a:r>
            <a:r>
              <a:rPr kumimoji="0" lang="tr-TR" dirty="0"/>
              <a:t> </a:t>
            </a:r>
            <a:r>
              <a:rPr kumimoji="0" lang="tr-TR" dirty="0" err="1"/>
              <a:t>eritropoez</a:t>
            </a:r>
            <a:r>
              <a:rPr kumimoji="0" lang="tr-TR" dirty="0"/>
              <a:t> ile sağlanır.</a:t>
            </a:r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26918" y="1906779"/>
            <a:ext cx="3798971" cy="411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475316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88758" y="429630"/>
            <a:ext cx="8204200" cy="809625"/>
          </a:xfrm>
        </p:spPr>
        <p:txBody>
          <a:bodyPr/>
          <a:lstStyle/>
          <a:p>
            <a:r>
              <a:rPr lang="en-US" sz="4000" b="1" dirty="0" err="1"/>
              <a:t>Er</a:t>
            </a:r>
            <a:r>
              <a:rPr lang="tr-TR" sz="4000" b="1" dirty="0" err="1"/>
              <a:t>itr</a:t>
            </a:r>
            <a:r>
              <a:rPr lang="en-US" sz="4000" b="1" dirty="0" err="1"/>
              <a:t>opoe</a:t>
            </a:r>
            <a:r>
              <a:rPr lang="tr-TR" sz="4000" b="1" dirty="0" err="1"/>
              <a:t>zin</a:t>
            </a:r>
            <a:r>
              <a:rPr lang="tr-TR" sz="4000" b="1" dirty="0"/>
              <a:t> </a:t>
            </a:r>
            <a:r>
              <a:rPr lang="en-US" sz="4000" b="1" dirty="0"/>
              <a:t> </a:t>
            </a:r>
            <a:r>
              <a:rPr lang="tr-TR" sz="4000" b="1" dirty="0" err="1" smtClean="0"/>
              <a:t>kontrolu</a:t>
            </a:r>
            <a:r>
              <a:rPr lang="en-US" sz="4000" b="1" dirty="0" smtClean="0"/>
              <a:t> </a:t>
            </a:r>
            <a:endParaRPr lang="en-US" sz="4000" b="1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463" y="2045368"/>
            <a:ext cx="7776411" cy="4114800"/>
          </a:xfrm>
        </p:spPr>
        <p:txBody>
          <a:bodyPr/>
          <a:lstStyle/>
          <a:p>
            <a:pPr lvl="1">
              <a:buSzTx/>
              <a:buFontTx/>
              <a:buChar char="•"/>
            </a:pPr>
            <a:r>
              <a:rPr lang="tr-TR" sz="2400" dirty="0" smtClean="0"/>
              <a:t>Azalmış </a:t>
            </a:r>
            <a:r>
              <a:rPr lang="tr-TR" sz="2400" dirty="0"/>
              <a:t>RBC sonucu </a:t>
            </a:r>
            <a:r>
              <a:rPr lang="tr-TR" sz="2400" dirty="0" err="1"/>
              <a:t>hipoksi</a:t>
            </a:r>
            <a:endParaRPr lang="en-US" sz="2400" dirty="0"/>
          </a:p>
          <a:p>
            <a:pPr lvl="1">
              <a:buSzTx/>
              <a:buFontTx/>
              <a:buChar char="•"/>
            </a:pPr>
            <a:r>
              <a:rPr lang="tr-TR" sz="2400" dirty="0"/>
              <a:t>Azalmış doku oksijen  sunumu</a:t>
            </a:r>
            <a:endParaRPr lang="en-US" sz="2400" dirty="0"/>
          </a:p>
          <a:p>
            <a:pPr lvl="1">
              <a:buSzTx/>
              <a:buFontTx/>
              <a:buChar char="•"/>
            </a:pPr>
            <a:r>
              <a:rPr lang="tr-TR" sz="2400" dirty="0"/>
              <a:t>Artmış doku oksijen </a:t>
            </a:r>
            <a:r>
              <a:rPr lang="tr-TR" sz="2400" dirty="0" smtClean="0"/>
              <a:t>gereksinimi</a:t>
            </a:r>
          </a:p>
          <a:p>
            <a:pPr lvl="1">
              <a:buSzTx/>
              <a:buNone/>
            </a:pPr>
            <a:r>
              <a:rPr lang="tr-TR" sz="2400" b="1" dirty="0" smtClean="0"/>
              <a:t>Böbreklerden EPO salınımını artırır, </a:t>
            </a:r>
            <a:r>
              <a:rPr lang="tr-TR" sz="2400" b="1" dirty="0" err="1" smtClean="0"/>
              <a:t>eritropoez</a:t>
            </a:r>
            <a:r>
              <a:rPr lang="tr-TR" sz="2400" b="1" dirty="0" smtClean="0"/>
              <a:t> Uyarılır</a:t>
            </a:r>
            <a:endParaRPr lang="en-US" sz="2400" dirty="0"/>
          </a:p>
          <a:p>
            <a:pPr marL="0" indent="0">
              <a:buNone/>
            </a:pPr>
            <a:r>
              <a:rPr lang="tr-TR" sz="2400" b="1" dirty="0" smtClean="0"/>
              <a:t>     Artmış </a:t>
            </a:r>
            <a:r>
              <a:rPr lang="tr-TR" sz="2400" b="1" dirty="0" err="1"/>
              <a:t>eritropoez</a:t>
            </a:r>
            <a:r>
              <a:rPr lang="en-US" sz="2400" dirty="0"/>
              <a:t>: </a:t>
            </a:r>
          </a:p>
          <a:p>
            <a:pPr lvl="1">
              <a:buSzTx/>
              <a:buFontTx/>
              <a:buChar char="•"/>
            </a:pPr>
            <a:r>
              <a:rPr lang="tr-TR" sz="2400" dirty="0"/>
              <a:t>Dolaşan kanda </a:t>
            </a:r>
            <a:r>
              <a:rPr lang="en-US" sz="2400" dirty="0"/>
              <a:t>RBC </a:t>
            </a:r>
            <a:r>
              <a:rPr lang="tr-TR" sz="2400" dirty="0"/>
              <a:t>sayısını </a:t>
            </a:r>
          </a:p>
          <a:p>
            <a:pPr lvl="1">
              <a:buSzTx/>
              <a:buFontTx/>
              <a:buChar char="•"/>
            </a:pPr>
            <a:r>
              <a:rPr lang="tr-TR" sz="2400" dirty="0"/>
              <a:t>Kanın oksijen taşıma kapasitesini artırır.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2381759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Kan Pulcukları </a:t>
            </a:r>
            <a:endParaRPr lang="en-US" b="1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Financial Professional Use Only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F4165-F45C-4155-9FAA-6130B0613437}" type="slidenum">
              <a:rPr lang="en-US"/>
              <a:pPr/>
              <a:t>30</a:t>
            </a:fld>
            <a:endParaRPr lang="en-US"/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981200"/>
            <a:ext cx="5161547" cy="4876800"/>
          </a:xfrm>
        </p:spPr>
        <p:txBody>
          <a:bodyPr/>
          <a:lstStyle/>
          <a:p>
            <a:pPr lvl="1">
              <a:lnSpc>
                <a:spcPct val="200000"/>
              </a:lnSpc>
            </a:pPr>
            <a:r>
              <a:rPr lang="tr-TR" sz="2000" dirty="0" smtClean="0"/>
              <a:t>Kemik İliği ‘’</a:t>
            </a:r>
            <a:r>
              <a:rPr lang="tr-TR" sz="2000" b="1" dirty="0" err="1" smtClean="0"/>
              <a:t>Megakaryosit</a:t>
            </a:r>
            <a:r>
              <a:rPr lang="tr-TR" sz="2000" dirty="0" smtClean="0"/>
              <a:t>’’ </a:t>
            </a:r>
            <a:r>
              <a:rPr lang="tr-TR" sz="2000" dirty="0" err="1" smtClean="0"/>
              <a:t>lerinden</a:t>
            </a:r>
            <a:r>
              <a:rPr lang="tr-TR" sz="2000" dirty="0" smtClean="0"/>
              <a:t> dolaşıma dökülür</a:t>
            </a:r>
            <a:endParaRPr lang="en-US" sz="2000" dirty="0"/>
          </a:p>
          <a:p>
            <a:pPr lvl="1">
              <a:lnSpc>
                <a:spcPct val="200000"/>
              </a:lnSpc>
            </a:pPr>
            <a:r>
              <a:rPr lang="tr-TR" sz="2000" dirty="0" smtClean="0"/>
              <a:t>Primer fonksiyonu kan pıhtılaşmasıdır</a:t>
            </a:r>
            <a:endParaRPr lang="en-US" sz="2000" dirty="0"/>
          </a:p>
          <a:p>
            <a:pPr lvl="1">
              <a:lnSpc>
                <a:spcPct val="200000"/>
              </a:lnSpc>
            </a:pPr>
            <a:r>
              <a:rPr lang="en-US" sz="2000" dirty="0" smtClean="0"/>
              <a:t>7-10 </a:t>
            </a:r>
            <a:r>
              <a:rPr lang="tr-TR" sz="2000" dirty="0" smtClean="0"/>
              <a:t>gün süren yaşamı Dalak </a:t>
            </a:r>
            <a:r>
              <a:rPr lang="tr-TR" sz="2000" dirty="0" err="1" smtClean="0"/>
              <a:t>sinüsoidlerinde</a:t>
            </a:r>
            <a:r>
              <a:rPr lang="tr-TR" sz="2000" dirty="0" smtClean="0"/>
              <a:t> </a:t>
            </a:r>
            <a:r>
              <a:rPr lang="tr-TR" sz="2000" dirty="0" err="1" smtClean="0"/>
              <a:t>makrofajlarca</a:t>
            </a:r>
            <a:r>
              <a:rPr lang="tr-TR" sz="2000" dirty="0" smtClean="0"/>
              <a:t> sonlandırılır</a:t>
            </a:r>
            <a:endParaRPr lang="en-US" sz="2000" dirty="0"/>
          </a:p>
          <a:p>
            <a:pPr lvl="1">
              <a:lnSpc>
                <a:spcPct val="200000"/>
              </a:lnSpc>
            </a:pPr>
            <a:endParaRPr lang="en-US" sz="2000" dirty="0"/>
          </a:p>
        </p:txBody>
      </p:sp>
      <p:pic>
        <p:nvPicPr>
          <p:cNvPr id="481286" name="Picture 6" descr="Platelet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61547" y="2286000"/>
            <a:ext cx="3445209" cy="3672389"/>
          </a:xfrm>
          <a:noFill/>
          <a:ln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766842" y="0"/>
            <a:ext cx="3612822" cy="1536192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sz="3600" b="1" dirty="0" err="1"/>
              <a:t>Trombopo</a:t>
            </a:r>
            <a:r>
              <a:rPr lang="tr-TR" sz="3600" b="1" dirty="0"/>
              <a:t>ez</a:t>
            </a:r>
            <a:endParaRPr lang="en-US" sz="3600" b="1" dirty="0"/>
          </a:p>
        </p:txBody>
      </p:sp>
      <p:graphicFrame>
        <p:nvGraphicFramePr>
          <p:cNvPr id="2242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50747246"/>
              </p:ext>
            </p:extLst>
          </p:nvPr>
        </p:nvGraphicFramePr>
        <p:xfrm>
          <a:off x="325687" y="288759"/>
          <a:ext cx="3825207" cy="4343400"/>
        </p:xfrm>
        <a:graphic>
          <a:graphicData uri="http://schemas.openxmlformats.org/presentationml/2006/ole">
            <p:oleObj spid="_x0000_s7286" name="Bit Eşlem Resmi" r:id="rId4" imgW="4009524" imgH="7257143" progId="PBrush">
              <p:embed/>
            </p:oleObj>
          </a:graphicData>
        </a:graphic>
      </p:graphicFrame>
      <p:graphicFrame>
        <p:nvGraphicFramePr>
          <p:cNvPr id="2242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61816076"/>
              </p:ext>
            </p:extLst>
          </p:nvPr>
        </p:nvGraphicFramePr>
        <p:xfrm>
          <a:off x="325686" y="4727304"/>
          <a:ext cx="1912186" cy="1917816"/>
        </p:xfrm>
        <a:graphic>
          <a:graphicData uri="http://schemas.openxmlformats.org/presentationml/2006/ole">
            <p:oleObj spid="_x0000_s7288" name="Bit Eşlem Resmi" r:id="rId5" imgW="4258269" imgH="1619476" progId="PBrush">
              <p:embed/>
            </p:oleObj>
          </a:graphicData>
        </a:graphic>
      </p:graphicFrame>
      <p:graphicFrame>
        <p:nvGraphicFramePr>
          <p:cNvPr id="22426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9889743"/>
              </p:ext>
            </p:extLst>
          </p:nvPr>
        </p:nvGraphicFramePr>
        <p:xfrm>
          <a:off x="2346157" y="4727304"/>
          <a:ext cx="1804737" cy="1917816"/>
        </p:xfrm>
        <a:graphic>
          <a:graphicData uri="http://schemas.openxmlformats.org/presentationml/2006/ole">
            <p:oleObj spid="_x0000_s7289" name="Bit Eşlem Resmi" r:id="rId6" imgW="3315163" imgH="2104762" progId="PBrush">
              <p:embed/>
            </p:oleObj>
          </a:graphicData>
        </a:graphic>
      </p:graphicFrame>
      <p:pic>
        <p:nvPicPr>
          <p:cNvPr id="224266" name="Picture 10" descr="0000062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494" y="4727304"/>
            <a:ext cx="4125465" cy="20129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42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75167" y="1135262"/>
            <a:ext cx="3613792" cy="3857843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>
              <a:lnSpc>
                <a:spcPct val="130000"/>
              </a:lnSpc>
            </a:pPr>
            <a:r>
              <a:rPr lang="tr-TR" sz="2000" dirty="0"/>
              <a:t>Hücre bölünmeden DNA </a:t>
            </a:r>
            <a:r>
              <a:rPr lang="tr-TR" sz="2000" dirty="0" err="1"/>
              <a:t>endoredublikasyonu</a:t>
            </a:r>
            <a:r>
              <a:rPr lang="tr-TR" sz="2000" dirty="0"/>
              <a:t>  sonucu oluşan </a:t>
            </a:r>
            <a:r>
              <a:rPr lang="tr-TR" sz="2000" dirty="0" err="1"/>
              <a:t>megakaryositler</a:t>
            </a:r>
            <a:endParaRPr lang="tr-TR" sz="2000" dirty="0"/>
          </a:p>
          <a:p>
            <a:pPr>
              <a:lnSpc>
                <a:spcPct val="130000"/>
              </a:lnSpc>
            </a:pPr>
            <a:r>
              <a:rPr lang="tr-TR" sz="2000" dirty="0" err="1"/>
              <a:t>Stoplazmik</a:t>
            </a:r>
            <a:r>
              <a:rPr lang="tr-TR" sz="2000" dirty="0"/>
              <a:t> saçılması ile dolaşıma </a:t>
            </a:r>
            <a:r>
              <a:rPr lang="tr-TR" sz="2000" dirty="0" err="1"/>
              <a:t>sinüsoidlerden</a:t>
            </a:r>
            <a:r>
              <a:rPr lang="tr-TR" sz="2000" dirty="0"/>
              <a:t> katılır </a:t>
            </a:r>
          </a:p>
          <a:p>
            <a:pPr>
              <a:lnSpc>
                <a:spcPct val="130000"/>
              </a:lnSpc>
            </a:pPr>
            <a:r>
              <a:rPr lang="tr-TR" sz="2000" dirty="0"/>
              <a:t>PLT </a:t>
            </a:r>
            <a:r>
              <a:rPr lang="tr-TR" sz="2000" dirty="0" err="1"/>
              <a:t>lerin</a:t>
            </a:r>
            <a:r>
              <a:rPr lang="tr-TR" sz="2000" dirty="0"/>
              <a:t> %30 herhangi bir anda dalak havuzunda %70 i dolaşım havuzundadır.</a:t>
            </a:r>
          </a:p>
          <a:p>
            <a:pPr>
              <a:lnSpc>
                <a:spcPct val="130000"/>
              </a:lnSpc>
            </a:pPr>
            <a:endParaRPr lang="tr-TR" sz="2000" dirty="0"/>
          </a:p>
        </p:txBody>
      </p:sp>
      <p:graphicFrame>
        <p:nvGraphicFramePr>
          <p:cNvPr id="2242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5869691"/>
              </p:ext>
            </p:extLst>
          </p:nvPr>
        </p:nvGraphicFramePr>
        <p:xfrm>
          <a:off x="2589127" y="5854555"/>
          <a:ext cx="1285232" cy="790565"/>
        </p:xfrm>
        <a:graphic>
          <a:graphicData uri="http://schemas.openxmlformats.org/presentationml/2006/ole">
            <p:oleObj spid="_x0000_s7287" name="Bit Eşlem Resmi" r:id="rId8" imgW="2734057" imgH="2505425" progId="PBrush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93544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8" grpId="0" autoUpdateAnimBg="0"/>
      <p:bldP spid="224259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/>
              <a:t>Kan hücrelerinin üretimi ve yaşam süresi</a:t>
            </a:r>
            <a:endParaRPr lang="en-CA" sz="3200"/>
          </a:p>
        </p:txBody>
      </p:sp>
      <p:graphicFrame>
        <p:nvGraphicFramePr>
          <p:cNvPr id="300035" name="Group 3"/>
          <p:cNvGraphicFramePr>
            <a:graphicFrameLocks noGrp="1"/>
          </p:cNvGraphicFramePr>
          <p:nvPr/>
        </p:nvGraphicFramePr>
        <p:xfrm>
          <a:off x="228600" y="2133600"/>
          <a:ext cx="8610600" cy="3371852"/>
        </p:xfrm>
        <a:graphic>
          <a:graphicData uri="http://schemas.openxmlformats.org/drawingml/2006/table">
            <a:tbl>
              <a:tblPr/>
              <a:tblGrid>
                <a:gridCol w="1898650"/>
                <a:gridCol w="1758950"/>
                <a:gridCol w="1676400"/>
                <a:gridCol w="1600200"/>
                <a:gridCol w="1676400"/>
              </a:tblGrid>
              <a:tr h="11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Hücre Tipi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Yaşam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Üretim hızı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(hücre/gün)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Üretim hızı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(hücre/sn)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Üretim hızı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(kilo/yıl)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Eritrositler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100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gün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2 x 10</a:t>
                      </a:r>
                      <a:r>
                        <a:rPr kumimoji="0" lang="en-CA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11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2.3 mil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y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7.3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Nötrofiller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6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saat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3 x 10</a:t>
                      </a:r>
                      <a:r>
                        <a:rPr kumimoji="0" lang="en-CA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350,000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10.9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Platelet</a:t>
                      </a: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ler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-10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gün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-2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 x 10</a:t>
                      </a:r>
                      <a:r>
                        <a:rPr kumimoji="0" lang="en-CA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11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1-2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 mil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y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4.6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L</a:t>
                      </a: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enfositler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10 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gün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 x 10</a:t>
                      </a:r>
                      <a:r>
                        <a:rPr kumimoji="0" lang="en-CA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097F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116,000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097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charset="0"/>
                        </a:rPr>
                        <a:t>3.7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782786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6"/>
          <p:cNvSpPr>
            <a:spLocks noGrp="1"/>
          </p:cNvSpPr>
          <p:nvPr>
            <p:ph type="ctrTitle"/>
          </p:nvPr>
        </p:nvSpPr>
        <p:spPr>
          <a:xfrm>
            <a:off x="1854200" y="4836133"/>
            <a:ext cx="5446713" cy="1470025"/>
          </a:xfrm>
        </p:spPr>
        <p:txBody>
          <a:bodyPr/>
          <a:lstStyle/>
          <a:p>
            <a:r>
              <a:rPr lang="tr-TR" sz="4400" dirty="0" smtClean="0"/>
              <a:t>Teşekkürler</a:t>
            </a:r>
            <a:endParaRPr lang="en-US" sz="4400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13" name="Picture Placeholder 7" descr="C:\Documents and Settings\Administrator\Belgelerim\Resimlerim\111.jpg"/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483" t="53310" r="26128" b="-1"/>
          <a:stretch/>
        </p:blipFill>
        <p:spPr bwMode="auto">
          <a:xfrm>
            <a:off x="2466473" y="734638"/>
            <a:ext cx="3934325" cy="4101495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="" xmlns:p14="http://schemas.microsoft.com/office/powerpoint/2010/main" val="357051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fusion">
  <a:themeElements>
    <a:clrScheme name="Custom 8">
      <a:dk1>
        <a:srgbClr val="000000"/>
      </a:dk1>
      <a:lt1>
        <a:srgbClr val="FFFFFF"/>
      </a:lt1>
      <a:dk2>
        <a:srgbClr val="465466"/>
      </a:dk2>
      <a:lt2>
        <a:srgbClr val="BBD7F8"/>
      </a:lt2>
      <a:accent1>
        <a:srgbClr val="0080FF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10075</TotalTime>
  <Words>1708</Words>
  <Application>Microsoft Office PowerPoint</Application>
  <PresentationFormat>Ekran Gösterisi (4:3)</PresentationFormat>
  <Paragraphs>314</Paragraphs>
  <Slides>33</Slides>
  <Notes>23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3</vt:i4>
      </vt:variant>
      <vt:variant>
        <vt:lpstr>Slayt Başlıkları</vt:lpstr>
      </vt:variant>
      <vt:variant>
        <vt:i4>33</vt:i4>
      </vt:variant>
    </vt:vector>
  </HeadingPairs>
  <TitlesOfParts>
    <vt:vector size="37" baseType="lpstr">
      <vt:lpstr>Infusion</vt:lpstr>
      <vt:lpstr>Photo Editor Fotoğrafı</vt:lpstr>
      <vt:lpstr>Drawing</vt:lpstr>
      <vt:lpstr>Bit Eşlem Resmi</vt:lpstr>
      <vt:lpstr>Hematopoetic Kök Hücre ve Hematopoez</vt:lpstr>
      <vt:lpstr>Konunun Başlıkları</vt:lpstr>
      <vt:lpstr>Hematopoetik Sistem</vt:lpstr>
      <vt:lpstr>Slayt 4</vt:lpstr>
      <vt:lpstr>Dolaşan kan hücreleri</vt:lpstr>
      <vt:lpstr>Slayt 6</vt:lpstr>
      <vt:lpstr>Slayt 7</vt:lpstr>
      <vt:lpstr>Hematopoetik  kök hücreler;</vt:lpstr>
      <vt:lpstr>Hemopoetik Kök Hücre Multipotent Hematopoetik kök hücreler;</vt:lpstr>
      <vt:lpstr>Hematopoetik  kök hücrelerin yönettiği  Hematopoez ; dinamik bir süreçtir</vt:lpstr>
      <vt:lpstr>Slayt 11</vt:lpstr>
      <vt:lpstr>Slayt 12</vt:lpstr>
      <vt:lpstr>Slayt 13</vt:lpstr>
      <vt:lpstr>Slayt 14</vt:lpstr>
      <vt:lpstr>HKH’leri klinik kullanımı</vt:lpstr>
      <vt:lpstr>HKH’leri klinik kullanımı</vt:lpstr>
      <vt:lpstr>Hematopoez</vt:lpstr>
      <vt:lpstr>Hematopoez (Kan yapımı)</vt:lpstr>
      <vt:lpstr>Slayt 19</vt:lpstr>
      <vt:lpstr>Kan Hücreleri</vt:lpstr>
      <vt:lpstr>Haemopoetik Büyüme Faktörleri</vt:lpstr>
      <vt:lpstr>Hematopoetik Büyüme Faktörleri</vt:lpstr>
      <vt:lpstr>Slayt 23</vt:lpstr>
      <vt:lpstr>Slayt 24</vt:lpstr>
      <vt:lpstr>Beyaz Kan Hücreleri </vt:lpstr>
      <vt:lpstr>Granülopoez</vt:lpstr>
      <vt:lpstr>Kırmızı Kan Hücreleri</vt:lpstr>
      <vt:lpstr>Eritropoezin kontrolu-denetimi</vt:lpstr>
      <vt:lpstr>Eritropoezin  kontrolu </vt:lpstr>
      <vt:lpstr>Kan Pulcukları </vt:lpstr>
      <vt:lpstr>Trombopoez</vt:lpstr>
      <vt:lpstr>Kan hücrelerinin üretimi ve yaşam süresi</vt:lpstr>
      <vt:lpstr>Teşekkürler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Leylagul Kaynar</dc:creator>
  <cp:lastModifiedBy>hp</cp:lastModifiedBy>
  <cp:revision>451</cp:revision>
  <dcterms:created xsi:type="dcterms:W3CDTF">2013-02-26T00:37:48Z</dcterms:created>
  <dcterms:modified xsi:type="dcterms:W3CDTF">2016-12-26T06:57:42Z</dcterms:modified>
</cp:coreProperties>
</file>