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Lst>
  <p:notesMasterIdLst>
    <p:notesMasterId r:id="rId47"/>
  </p:notesMasterIdLst>
  <p:sldIdLst>
    <p:sldId id="278" r:id="rId3"/>
    <p:sldId id="385" r:id="rId4"/>
    <p:sldId id="324" r:id="rId5"/>
    <p:sldId id="329" r:id="rId6"/>
    <p:sldId id="326" r:id="rId7"/>
    <p:sldId id="328" r:id="rId8"/>
    <p:sldId id="338" r:id="rId9"/>
    <p:sldId id="410" r:id="rId10"/>
    <p:sldId id="333" r:id="rId11"/>
    <p:sldId id="363" r:id="rId12"/>
    <p:sldId id="364" r:id="rId13"/>
    <p:sldId id="340" r:id="rId14"/>
    <p:sldId id="342" r:id="rId15"/>
    <p:sldId id="341" r:id="rId16"/>
    <p:sldId id="355" r:id="rId17"/>
    <p:sldId id="354" r:id="rId18"/>
    <p:sldId id="348" r:id="rId19"/>
    <p:sldId id="350" r:id="rId20"/>
    <p:sldId id="351" r:id="rId21"/>
    <p:sldId id="352" r:id="rId22"/>
    <p:sldId id="406" r:id="rId23"/>
    <p:sldId id="407" r:id="rId24"/>
    <p:sldId id="356" r:id="rId25"/>
    <p:sldId id="357" r:id="rId26"/>
    <p:sldId id="358" r:id="rId27"/>
    <p:sldId id="360" r:id="rId28"/>
    <p:sldId id="402" r:id="rId29"/>
    <p:sldId id="388" r:id="rId30"/>
    <p:sldId id="389" r:id="rId31"/>
    <p:sldId id="411" r:id="rId32"/>
    <p:sldId id="390" r:id="rId33"/>
    <p:sldId id="391" r:id="rId34"/>
    <p:sldId id="392" r:id="rId35"/>
    <p:sldId id="408" r:id="rId36"/>
    <p:sldId id="409" r:id="rId37"/>
    <p:sldId id="395" r:id="rId38"/>
    <p:sldId id="396" r:id="rId39"/>
    <p:sldId id="398" r:id="rId40"/>
    <p:sldId id="397" r:id="rId41"/>
    <p:sldId id="399" r:id="rId42"/>
    <p:sldId id="400" r:id="rId43"/>
    <p:sldId id="401" r:id="rId44"/>
    <p:sldId id="405" r:id="rId45"/>
    <p:sldId id="384" r:id="rId4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105" d="100"/>
          <a:sy n="105" d="100"/>
        </p:scale>
        <p:origin x="-90" y="-108"/>
      </p:cViewPr>
      <p:guideLst>
        <p:guide orient="horz" pos="2160"/>
        <p:guide pos="2880"/>
      </p:guideLst>
    </p:cSldViewPr>
  </p:slideViewPr>
  <p:notesTextViewPr>
    <p:cViewPr>
      <p:scale>
        <a:sx n="1" d="1"/>
        <a:sy n="1" d="1"/>
      </p:scale>
      <p:origin x="0" y="0"/>
    </p:cViewPr>
  </p:notesTextViewPr>
  <p:sorterViewPr>
    <p:cViewPr>
      <p:scale>
        <a:sx n="100" d="100"/>
        <a:sy n="100" d="100"/>
      </p:scale>
      <p:origin x="0" y="408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408EE8-C345-4940-A834-91140072A294}" type="datetimeFigureOut">
              <a:rPr lang="tr-TR" smtClean="0"/>
              <a:pPr/>
              <a:t>28.12.2016</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1DAD2E-9E0C-4570-9EB2-CA143D5DEE11}" type="slidenum">
              <a:rPr lang="tr-TR" smtClean="0"/>
              <a:pPr/>
              <a:t>‹#›</a:t>
            </a:fld>
            <a:endParaRPr lang="tr-TR"/>
          </a:p>
        </p:txBody>
      </p:sp>
    </p:spTree>
    <p:extLst>
      <p:ext uri="{BB962C8B-B14F-4D97-AF65-F5344CB8AC3E}">
        <p14:creationId xmlns="" xmlns:p14="http://schemas.microsoft.com/office/powerpoint/2010/main" val="505666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30000"/>
              </a:spcBef>
              <a:defRPr sz="1200">
                <a:solidFill>
                  <a:schemeClr val="tx1"/>
                </a:solidFill>
                <a:latin typeface="Arial" pitchFamily="34" charset="0"/>
                <a:ea typeface="ＭＳ Ｐゴシック" pitchFamily="34" charset="-128"/>
                <a:cs typeface="Arial" pitchFamily="34" charset="0"/>
              </a:defRPr>
            </a:lvl2pPr>
            <a:lvl3pPr marL="11430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3pPr>
            <a:lvl4pPr marL="16002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4pPr>
            <a:lvl5pPr marL="20574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9pPr>
          </a:lstStyle>
          <a:p>
            <a:pPr eaLnBrk="1" hangingPunct="1">
              <a:spcBef>
                <a:spcPct val="0"/>
              </a:spcBef>
            </a:pPr>
            <a:fld id="{5C8A4AF2-6DE5-4480-83BC-860056525F48}" type="slidenum">
              <a:rPr lang="tr-TR" altLang="tr-TR">
                <a:solidFill>
                  <a:srgbClr val="000000"/>
                </a:solidFill>
              </a:rPr>
              <a:pPr eaLnBrk="1" hangingPunct="1">
                <a:spcBef>
                  <a:spcPct val="0"/>
                </a:spcBef>
              </a:pPr>
              <a:t>2</a:t>
            </a:fld>
            <a:endParaRPr lang="tr-TR" altLang="tr-TR">
              <a:solidFill>
                <a:srgbClr val="000000"/>
              </a:solidFill>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itchFamily="34" charset="0"/>
                <a:ea typeface="ＭＳ Ｐゴシック" pitchFamily="34" charset="-128"/>
                <a:cs typeface="Arial" pitchFamily="34" charset="0"/>
              </a:rPr>
              <a:t>MSCs are immune privileged cells. The fact that MSCs from children can persist in mothers for decades suggests that these cells can escape immune surveillance for a long period of time [43]. </a:t>
            </a:r>
          </a:p>
          <a:p>
            <a:pPr eaLnBrk="1" hangingPunct="1"/>
            <a:endParaRPr lang="tr-TR" altLang="tr-TR" smtClean="0">
              <a:latin typeface="Arial" pitchFamily="34" charset="0"/>
              <a:ea typeface="ＭＳ Ｐゴシック" pitchFamily="34" charset="-128"/>
              <a:cs typeface="Arial" pitchFamily="34" charset="0"/>
            </a:endParaRPr>
          </a:p>
          <a:p>
            <a:pPr eaLnBrk="1" hangingPunct="1"/>
            <a:r>
              <a:rPr lang="tr-TR" altLang="tr-TR" smtClean="0">
                <a:latin typeface="Arial" pitchFamily="34" charset="0"/>
                <a:ea typeface="ＭＳ Ｐゴシック" pitchFamily="34" charset="-128"/>
                <a:cs typeface="Arial" pitchFamily="34" charset="0"/>
              </a:rPr>
              <a:t>The immune phenotype of MSCs is generally described as major histocompatibility (MHC) I positive and MHC II negative. </a:t>
            </a:r>
          </a:p>
          <a:p>
            <a:pPr eaLnBrk="1" hangingPunct="1"/>
            <a:endParaRPr lang="tr-TR" altLang="tr-TR" smtClean="0">
              <a:latin typeface="Arial" pitchFamily="34" charset="0"/>
              <a:ea typeface="ＭＳ Ｐゴシック" pitchFamily="34" charset="-128"/>
              <a:cs typeface="Arial" pitchFamily="34" charset="0"/>
            </a:endParaRPr>
          </a:p>
          <a:p>
            <a:pPr eaLnBrk="1" hangingPunct="1"/>
            <a:r>
              <a:rPr lang="tr-TR" altLang="tr-TR" b="1" smtClean="0">
                <a:latin typeface="Arial" pitchFamily="34" charset="0"/>
                <a:ea typeface="ＭＳ Ｐゴシック" pitchFamily="34" charset="-128"/>
                <a:cs typeface="Arial" pitchFamily="34" charset="0"/>
              </a:rPr>
              <a:t>THEY ALSO LACK THE COSTİMULATORY MOLECULES CD40, CD80, and CD86</a:t>
            </a:r>
            <a:r>
              <a:rPr lang="tr-TR" altLang="tr-TR" smtClean="0">
                <a:latin typeface="Arial" pitchFamily="34" charset="0"/>
                <a:ea typeface="ＭＳ Ｐゴシック" pitchFamily="34" charset="-128"/>
                <a:cs typeface="Arial" pitchFamily="34" charset="0"/>
              </a:rPr>
              <a:t>. Although expressing low levels of MHC I antigens can activate T cells, the absence of costimulatory molecules cannot initiate secondary signals, thus leaving the T cells anergic [44]. </a:t>
            </a:r>
          </a:p>
          <a:p>
            <a:pPr eaLnBrk="1" hangingPunct="1"/>
            <a:endParaRPr lang="tr-TR" altLang="tr-TR" smtClean="0">
              <a:latin typeface="Arial" pitchFamily="34" charset="0"/>
              <a:ea typeface="ＭＳ Ｐゴシック" pitchFamily="34" charset="-128"/>
              <a:cs typeface="Arial" pitchFamily="34" charset="0"/>
            </a:endParaRPr>
          </a:p>
          <a:p>
            <a:pPr eaLnBrk="1" hangingPunct="1"/>
            <a:r>
              <a:rPr lang="tr-TR" altLang="tr-TR" b="1" smtClean="0">
                <a:latin typeface="Arial" pitchFamily="34" charset="0"/>
                <a:ea typeface="ＭＳ Ｐゴシック" pitchFamily="34" charset="-128"/>
                <a:cs typeface="Arial" pitchFamily="34" charset="0"/>
              </a:rPr>
              <a:t>BESİDES, THE EXPRESSİON OF LOW LEVELS OF MHC I İS İMPORTANT İN PROTECTİNG MSCS FROM NATURAL KİLLER CELL-MEDİATED CYTOTOXİCİTY.</a:t>
            </a:r>
            <a:r>
              <a:rPr lang="tr-TR" altLang="tr-TR" smtClean="0">
                <a:latin typeface="Arial" pitchFamily="34" charset="0"/>
                <a:ea typeface="ＭＳ Ｐゴシック" pitchFamily="34" charset="-128"/>
                <a:cs typeface="Arial" pitchFamily="34" charset="0"/>
              </a:rPr>
              <a:t>  </a:t>
            </a:r>
          </a:p>
          <a:p>
            <a:pPr eaLnBrk="1" hangingPunct="1"/>
            <a:endParaRPr lang="tr-TR" altLang="tr-TR" b="1" smtClean="0">
              <a:latin typeface="Arial" pitchFamily="34" charset="0"/>
              <a:ea typeface="ＭＳ Ｐゴシック" pitchFamily="34" charset="-128"/>
              <a:cs typeface="Arial" pitchFamily="34" charset="0"/>
            </a:endParaRPr>
          </a:p>
          <a:p>
            <a:pPr eaLnBrk="1" hangingPunct="1"/>
            <a:r>
              <a:rPr lang="tr-TR" altLang="tr-TR" b="1" smtClean="0">
                <a:latin typeface="Arial" pitchFamily="34" charset="0"/>
                <a:ea typeface="ＭＳ Ｐゴシック" pitchFamily="34" charset="-128"/>
                <a:cs typeface="Arial" pitchFamily="34" charset="0"/>
              </a:rPr>
              <a:t>The use of MSCs in clinical applications requires understanding of their biological characteristics that contribute to the therapeutic effects.</a:t>
            </a:r>
          </a:p>
          <a:p>
            <a:pPr eaLnBrk="1" hangingPunct="1"/>
            <a:r>
              <a:rPr lang="tr-TR" altLang="tr-TR" b="1" smtClean="0">
                <a:latin typeface="Arial" pitchFamily="34" charset="0"/>
                <a:ea typeface="ＭＳ Ｐゴシック" pitchFamily="34" charset="-128"/>
                <a:cs typeface="Arial" pitchFamily="34" charset="0"/>
              </a:rPr>
              <a:t> Currently, the following four properties are considered the most important (Figure 3): </a:t>
            </a:r>
          </a:p>
          <a:p>
            <a:pPr eaLnBrk="1" hangingPunct="1"/>
            <a:r>
              <a:rPr lang="tr-TR" altLang="tr-TR" b="1" smtClean="0">
                <a:latin typeface="Arial" pitchFamily="34" charset="0"/>
                <a:ea typeface="ＭＳ Ｐゴシック" pitchFamily="34" charset="-128"/>
                <a:cs typeface="Arial" pitchFamily="34" charset="0"/>
              </a:rPr>
              <a:t>(1) the ability to home to sites of inflammation following tissue injury when injected intravenously </a:t>
            </a:r>
          </a:p>
          <a:p>
            <a:pPr eaLnBrk="1" hangingPunct="1"/>
            <a:r>
              <a:rPr lang="tr-TR" altLang="tr-TR" b="1" smtClean="0">
                <a:latin typeface="Arial" pitchFamily="34" charset="0"/>
                <a:ea typeface="ＭＳ Ｐゴシック" pitchFamily="34" charset="-128"/>
                <a:cs typeface="Arial" pitchFamily="34" charset="0"/>
              </a:rPr>
              <a:t>2) the ability to differentiate into various cell types </a:t>
            </a:r>
          </a:p>
          <a:p>
            <a:pPr eaLnBrk="1" hangingPunct="1"/>
            <a:r>
              <a:rPr lang="tr-TR" altLang="tr-TR" b="1" smtClean="0">
                <a:latin typeface="Arial" pitchFamily="34" charset="0"/>
                <a:ea typeface="ＭＳ Ｐゴシック" pitchFamily="34" charset="-128"/>
                <a:cs typeface="Arial" pitchFamily="34" charset="0"/>
              </a:rPr>
              <a:t>(3) the ability to secrete multiple bioactive molecules capable of stimulating recovery of injured cells and inhibiting inflammation</a:t>
            </a:r>
          </a:p>
          <a:p>
            <a:pPr eaLnBrk="1" hangingPunct="1"/>
            <a:r>
              <a:rPr lang="tr-TR" altLang="tr-TR" b="1" smtClean="0">
                <a:latin typeface="Arial" pitchFamily="34" charset="0"/>
                <a:ea typeface="ＭＳ Ｐゴシック" pitchFamily="34" charset="-128"/>
                <a:cs typeface="Arial" pitchFamily="34" charset="0"/>
              </a:rPr>
              <a:t>(4) the lack of immunogenicity and the ability to perform immunomodulatory functions. Although we divide the effects of MSCs into these four aspects for better description in this review, in fact, these four aspects are combined and overlapped. Their exact roles in the therapeutic effects of MSCs remain to be further elucidated.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4984809A-B8A7-4BB3-89E5-BDCC4E2F9728}" type="slidenum">
              <a:rPr lang="tr-TR" altLang="tr-TR" smtClean="0"/>
              <a:pPr eaLnBrk="1" hangingPunct="1"/>
              <a:t>5</a:t>
            </a:fld>
            <a:endParaRPr lang="tr-TR" altLang="tr-TR"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tr-TR" sz="1700" dirty="0">
                <a:latin typeface="Arial" pitchFamily="34" charset="0"/>
                <a:ea typeface="ＭＳ Ｐゴシック" pitchFamily="34" charset="-128"/>
              </a:rPr>
              <a:t>A</a:t>
            </a:r>
            <a:r>
              <a:rPr lang="tr-TR" altLang="tr-TR" sz="1700" dirty="0">
                <a:latin typeface="Arial" pitchFamily="34" charset="0"/>
                <a:ea typeface="ＭＳ Ｐゴシック" pitchFamily="34" charset="-128"/>
              </a:rPr>
              <a:t>A, ciddi hayatı tehdit eden bir sendromdur. </a:t>
            </a:r>
            <a:r>
              <a:rPr lang="tr-TR" altLang="tr-TR" b="1" dirty="0" smtClean="0">
                <a:solidFill>
                  <a:schemeClr val="tx2"/>
                </a:solidFill>
                <a:latin typeface="Arial" pitchFamily="34" charset="0"/>
                <a:ea typeface="ＭＳ Ｐゴシック" pitchFamily="34" charset="-128"/>
              </a:rPr>
              <a:t>Kemik iliği</a:t>
            </a:r>
            <a:r>
              <a:rPr lang="en-US" altLang="tr-TR" dirty="0" smtClean="0">
                <a:latin typeface="Arial" pitchFamily="34" charset="0"/>
                <a:ea typeface="ＭＳ Ｐゴシック" pitchFamily="34" charset="-128"/>
              </a:rPr>
              <a:t> – </a:t>
            </a:r>
            <a:r>
              <a:rPr lang="tr-TR" altLang="tr-TR" dirty="0" smtClean="0">
                <a:latin typeface="Arial" pitchFamily="34" charset="0"/>
                <a:ea typeface="ＭＳ Ｐゴシック" pitchFamily="34" charset="-128"/>
              </a:rPr>
              <a:t>Her 3 seride de belirgin azalma, Yağ dokusunda artış Ve </a:t>
            </a:r>
            <a:r>
              <a:rPr lang="en-US" altLang="tr-TR" b="1" dirty="0" err="1" smtClean="0">
                <a:solidFill>
                  <a:schemeClr val="tx2"/>
                </a:solidFill>
                <a:latin typeface="Arial" pitchFamily="34" charset="0"/>
                <a:ea typeface="ＭＳ Ｐゴシック" pitchFamily="34" charset="-128"/>
              </a:rPr>
              <a:t>Peri</a:t>
            </a:r>
            <a:r>
              <a:rPr lang="tr-TR" altLang="tr-TR" b="1" dirty="0" smtClean="0">
                <a:solidFill>
                  <a:schemeClr val="tx2"/>
                </a:solidFill>
                <a:latin typeface="Arial" pitchFamily="34" charset="0"/>
                <a:ea typeface="ＭＳ Ｐゴシック" pitchFamily="34" charset="-128"/>
              </a:rPr>
              <a:t>ferik kanda </a:t>
            </a:r>
            <a:r>
              <a:rPr lang="en-US" altLang="tr-TR" dirty="0" smtClean="0">
                <a:latin typeface="Arial" pitchFamily="34" charset="0"/>
                <a:ea typeface="ＭＳ Ｐゴシック" pitchFamily="34" charset="-128"/>
              </a:rPr>
              <a:t>– </a:t>
            </a:r>
            <a:r>
              <a:rPr lang="tr-TR" altLang="tr-TR" dirty="0" err="1" smtClean="0">
                <a:latin typeface="Arial" pitchFamily="34" charset="0"/>
                <a:ea typeface="ＭＳ Ｐゴシック" pitchFamily="34" charset="-128"/>
              </a:rPr>
              <a:t>Pansitopeni</a:t>
            </a:r>
            <a:r>
              <a:rPr lang="tr-TR" altLang="tr-TR" dirty="0" smtClean="0">
                <a:latin typeface="Arial" pitchFamily="34" charset="0"/>
                <a:ea typeface="ＭＳ Ｐゴシック" pitchFamily="34" charset="-128"/>
              </a:rPr>
              <a:t> ile karakterizedir.</a:t>
            </a:r>
            <a:endParaRPr lang="en-US" altLang="tr-TR" dirty="0" smtClean="0">
              <a:latin typeface="Arial" pitchFamily="34" charset="0"/>
              <a:ea typeface="ＭＳ Ｐゴシック" pitchFamily="34" charset="-128"/>
            </a:endParaRPr>
          </a:p>
          <a:p>
            <a:pPr eaLnBrk="1" hangingPunct="1"/>
            <a:endParaRPr lang="tr-TR" altLang="tr-TR" dirty="0" smtClean="0">
              <a:latin typeface="Arial" pitchFamily="34" charset="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1A87CF75-F7BD-4337-AF07-E0571582A8EE}" type="slidenum">
              <a:rPr lang="tr-TR" altLang="tr-TR" smtClean="0"/>
              <a:pPr eaLnBrk="1" hangingPunct="1"/>
              <a:t>13</a:t>
            </a:fld>
            <a:endParaRPr lang="tr-TR" altLang="tr-TR"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itchFamily="34" charset="0"/>
                <a:ea typeface="ＭＳ Ｐゴシック" pitchFamily="34" charset="-128"/>
              </a:rPr>
              <a:t>Sitopeninin ciddiyetine bağlı klinik bulgular oluşur.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16403548-9B11-427B-A9D0-7AA4698A0450}" type="slidenum">
              <a:rPr lang="tr-TR" altLang="tr-TR" smtClean="0"/>
              <a:pPr eaLnBrk="1" hangingPunct="1"/>
              <a:t>14</a:t>
            </a:fld>
            <a:endParaRPr lang="tr-TR" altLang="tr-TR"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itchFamily="34" charset="0"/>
                <a:ea typeface="ＭＳ Ｐゴシック" pitchFamily="34" charset="-128"/>
              </a:rPr>
              <a:t>Semptomlar pansitopeniye ve sitopeninin ciddiyetine bağlıdır. </a:t>
            </a:r>
          </a:p>
          <a:p>
            <a:pPr eaLnBrk="1" hangingPunct="1"/>
            <a:r>
              <a:rPr lang="tr-TR" altLang="tr-TR" smtClean="0">
                <a:latin typeface="Arial" pitchFamily="34" charset="0"/>
                <a:ea typeface="ＭＳ Ｐゴシック" pitchFamily="34" charset="-128"/>
              </a:rPr>
              <a:t>Klinik bulgular düşük kan değerlerinden kaynaklanır.</a:t>
            </a:r>
          </a:p>
          <a:p>
            <a:pPr eaLnBrk="1" hangingPunct="1"/>
            <a:r>
              <a:rPr lang="tr-TR" altLang="tr-TR" smtClean="0">
                <a:latin typeface="Arial" pitchFamily="34" charset="0"/>
                <a:ea typeface="ＭＳ Ｐゴシック" pitchFamily="34" charset="-128"/>
              </a:rPr>
              <a:t>Trombositopeniye bağlı cilt ve mukoza kanamaları en sık karşılaşılan semptomlar</a:t>
            </a:r>
          </a:p>
          <a:p>
            <a:pPr eaLnBrk="1" hangingPunct="1"/>
            <a:endParaRPr lang="tr-TR" altLang="tr-TR" smtClean="0">
              <a:latin typeface="Arial" pitchFamily="34" charset="0"/>
              <a:ea typeface="ＭＳ Ｐゴシック"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56A8E6A-D3A7-4E71-87A7-135BE2B3808E}" type="slidenum">
              <a:rPr lang="tr-TR" altLang="tr-TR" smtClean="0"/>
              <a:pPr eaLnBrk="1" hangingPunct="1"/>
              <a:t>16</a:t>
            </a:fld>
            <a:endParaRPr lang="tr-TR" altLang="tr-TR"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itchFamily="34" charset="0"/>
                <a:ea typeface="ＭＳ Ｐゴシック" pitchFamily="34" charset="-128"/>
              </a:rPr>
              <a:t>Görüntüleme yöntemleri ile de eşlik eden komplikasyonkar görüntülenebilir.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34E19E90-5413-46C6-91F1-3DC62D339BA5}" type="slidenum">
              <a:rPr lang="tr-TR" altLang="tr-TR" smtClean="0"/>
              <a:pPr eaLnBrk="1" hangingPunct="1"/>
              <a:t>17</a:t>
            </a:fld>
            <a:endParaRPr lang="tr-TR" altLang="tr-TR"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itchFamily="34" charset="0"/>
                <a:ea typeface="ＭＳ Ｐゴシック" pitchFamily="34" charset="-128"/>
              </a:rPr>
              <a:t>Semptomlar pansitopeniye ve sitopeninin ciddiyetine bağlıdır.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19830D04-C00E-447D-A1A7-4D8EF069E209}" type="slidenum">
              <a:rPr lang="tr-TR" altLang="tr-TR" smtClean="0"/>
              <a:pPr eaLnBrk="1" hangingPunct="1"/>
              <a:t>21</a:t>
            </a:fld>
            <a:endParaRPr lang="tr-TR" altLang="tr-TR"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tr-TR" altLang="tr-TR" dirty="0" smtClean="0">
                <a:latin typeface="Arial" pitchFamily="34" charset="0"/>
                <a:ea typeface="ＭＳ Ｐゴシック" pitchFamily="34" charset="-128"/>
              </a:rPr>
              <a:t>Nötrofil sayısının mortalite ve </a:t>
            </a:r>
            <a:r>
              <a:rPr lang="tr-TR" altLang="tr-TR" dirty="0" err="1" smtClean="0">
                <a:latin typeface="Arial" pitchFamily="34" charset="0"/>
                <a:ea typeface="ＭＳ Ｐゴシック" pitchFamily="34" charset="-128"/>
              </a:rPr>
              <a:t>morbidite</a:t>
            </a:r>
            <a:r>
              <a:rPr lang="tr-TR" altLang="tr-TR" dirty="0" smtClean="0">
                <a:latin typeface="Arial" pitchFamily="34" charset="0"/>
                <a:ea typeface="ＭＳ Ｐゴシック" pitchFamily="34" charset="-128"/>
              </a:rPr>
              <a:t> ile ilişkili olması nedeni ile EBMT Severe </a:t>
            </a:r>
            <a:r>
              <a:rPr lang="tr-TR" altLang="tr-TR" dirty="0" err="1" smtClean="0">
                <a:latin typeface="Arial" pitchFamily="34" charset="0"/>
                <a:ea typeface="ＭＳ Ｐゴシック" pitchFamily="34" charset="-128"/>
              </a:rPr>
              <a:t>Aplastic</a:t>
            </a:r>
            <a:r>
              <a:rPr lang="tr-TR" altLang="tr-TR" dirty="0" smtClean="0">
                <a:latin typeface="Arial" pitchFamily="34" charset="0"/>
                <a:ea typeface="ＭＳ Ｐゴシック" pitchFamily="34" charset="-128"/>
              </a:rPr>
              <a:t> </a:t>
            </a:r>
            <a:r>
              <a:rPr lang="tr-TR" altLang="tr-TR" dirty="0" err="1" smtClean="0">
                <a:latin typeface="Arial" pitchFamily="34" charset="0"/>
                <a:ea typeface="ＭＳ Ｐゴシック" pitchFamily="34" charset="-128"/>
              </a:rPr>
              <a:t>Anaemia</a:t>
            </a:r>
            <a:r>
              <a:rPr lang="tr-TR" altLang="tr-TR" dirty="0" smtClean="0">
                <a:latin typeface="Arial" pitchFamily="34" charset="0"/>
                <a:ea typeface="ＭＳ Ｐゴシック" pitchFamily="34" charset="-128"/>
              </a:rPr>
              <a:t> </a:t>
            </a:r>
            <a:r>
              <a:rPr lang="tr-TR" altLang="tr-TR" dirty="0" err="1" smtClean="0">
                <a:latin typeface="Arial" pitchFamily="34" charset="0"/>
                <a:ea typeface="ＭＳ Ｐゴシック" pitchFamily="34" charset="-128"/>
              </a:rPr>
              <a:t>Working</a:t>
            </a:r>
            <a:r>
              <a:rPr lang="tr-TR" altLang="tr-TR" dirty="0" smtClean="0">
                <a:latin typeface="Arial" pitchFamily="34" charset="0"/>
                <a:ea typeface="ＭＳ Ｐゴシック" pitchFamily="34" charset="-128"/>
              </a:rPr>
              <a:t> </a:t>
            </a:r>
            <a:r>
              <a:rPr lang="tr-TR" altLang="tr-TR" dirty="0" err="1" smtClean="0">
                <a:latin typeface="Arial" pitchFamily="34" charset="0"/>
                <a:ea typeface="ＭＳ Ｐゴシック" pitchFamily="34" charset="-128"/>
              </a:rPr>
              <a:t>Party</a:t>
            </a:r>
            <a:r>
              <a:rPr lang="tr-TR" altLang="tr-TR" dirty="0" smtClean="0">
                <a:latin typeface="Arial" pitchFamily="34" charset="0"/>
                <a:ea typeface="ＭＳ Ｐゴシック" pitchFamily="34" charset="-128"/>
              </a:rPr>
              <a:t> (SAA WP) çok ağır aplastik anemi sınıflandırmasını getirmiştir.</a:t>
            </a:r>
          </a:p>
          <a:p>
            <a:pPr eaLnBrk="1" hangingPunct="1"/>
            <a:endParaRPr lang="tr-TR" altLang="tr-TR" dirty="0" smtClean="0">
              <a:latin typeface="Arial" pitchFamily="34" charset="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34E19E90-5413-46C6-91F1-3DC62D339BA5}" type="slidenum">
              <a:rPr lang="tr-TR" altLang="tr-TR" smtClean="0"/>
              <a:pPr eaLnBrk="1" hangingPunct="1"/>
              <a:t>22</a:t>
            </a:fld>
            <a:endParaRPr lang="tr-TR" altLang="tr-TR"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tr-TR" sz="1200" b="0" i="0" kern="1200" dirty="0" smtClean="0">
                <a:solidFill>
                  <a:schemeClr val="tx1"/>
                </a:solidFill>
                <a:latin typeface="+mn-lt"/>
                <a:ea typeface="+mn-ea"/>
                <a:cs typeface="+mn-cs"/>
              </a:rPr>
              <a:t>Normalde </a:t>
            </a:r>
            <a:r>
              <a:rPr lang="tr-TR" sz="1200" b="0" i="0" kern="1200" dirty="0" err="1" smtClean="0">
                <a:solidFill>
                  <a:schemeClr val="tx1"/>
                </a:solidFill>
                <a:latin typeface="+mn-lt"/>
                <a:ea typeface="+mn-ea"/>
                <a:cs typeface="+mn-cs"/>
              </a:rPr>
              <a:t>ÇK'da</a:t>
            </a:r>
            <a:r>
              <a:rPr lang="tr-TR" sz="1200" b="0" i="0" kern="1200" dirty="0" smtClean="0">
                <a:solidFill>
                  <a:schemeClr val="tx1"/>
                </a:solidFill>
                <a:latin typeface="+mn-lt"/>
                <a:ea typeface="+mn-ea"/>
                <a:cs typeface="+mn-cs"/>
              </a:rPr>
              <a:t> dolaşan eritrositlerin kabaca % 1’i (% 0.5-2.0) retikülosit evresindedir, </a:t>
            </a:r>
            <a:r>
              <a:rPr lang="tr-TR" sz="1200" b="1" i="0" kern="1200" dirty="0" smtClean="0">
                <a:solidFill>
                  <a:schemeClr val="tx1"/>
                </a:solidFill>
                <a:latin typeface="+mn-lt"/>
                <a:ea typeface="+mn-ea"/>
                <a:cs typeface="+mn-cs"/>
              </a:rPr>
              <a:t>Mutlak retikülosit sayısı. </a:t>
            </a:r>
            <a:r>
              <a:rPr lang="tr-TR" sz="1200" b="0" i="0" kern="1200" dirty="0" smtClean="0">
                <a:solidFill>
                  <a:schemeClr val="tx1"/>
                </a:solidFill>
                <a:latin typeface="+mn-lt"/>
                <a:ea typeface="+mn-ea"/>
                <a:cs typeface="+mn-cs"/>
              </a:rPr>
              <a:t>Sayım sonucu bulunan retikülosit yüzdesi hastanın eritrosit sayısı ile oranlanır. Mutlak retikülosit sayısı µ</a:t>
            </a:r>
            <a:r>
              <a:rPr lang="tr-TR" sz="1200" b="0" i="0" kern="1200" dirty="0" err="1" smtClean="0">
                <a:solidFill>
                  <a:schemeClr val="tx1"/>
                </a:solidFill>
                <a:latin typeface="+mn-lt"/>
                <a:ea typeface="+mn-ea"/>
                <a:cs typeface="+mn-cs"/>
              </a:rPr>
              <a:t>L’deki</a:t>
            </a:r>
            <a:r>
              <a:rPr lang="tr-TR" sz="1200" b="0" i="0" kern="1200" dirty="0" smtClean="0">
                <a:solidFill>
                  <a:schemeClr val="tx1"/>
                </a:solidFill>
                <a:latin typeface="+mn-lt"/>
                <a:ea typeface="+mn-ea"/>
                <a:cs typeface="+mn-cs"/>
              </a:rPr>
              <a:t> retikülosit sayısını gösterir. Normalde mutlak retikülosit sayısı 24 bin/µL ile 84 bin/µL arasındadır.</a:t>
            </a:r>
          </a:p>
          <a:p>
            <a:pPr eaLnBrk="1" hangingPunct="1"/>
            <a:r>
              <a:rPr lang="tr-TR" altLang="tr-TR" dirty="0" err="1" smtClean="0">
                <a:latin typeface="Arial" pitchFamily="34" charset="0"/>
                <a:ea typeface="ＭＳ Ｐゴシック" pitchFamily="34" charset="-128"/>
              </a:rPr>
              <a:t>v</a:t>
            </a:r>
            <a:r>
              <a:rPr lang="tr-TR" sz="1200" b="0" i="0" kern="1200" dirty="0" err="1" smtClean="0">
                <a:solidFill>
                  <a:schemeClr val="tx1"/>
                </a:solidFill>
                <a:latin typeface="+mn-lt"/>
                <a:ea typeface="+mn-ea"/>
                <a:cs typeface="+mn-cs"/>
              </a:rPr>
              <a:t>Örneğin</a:t>
            </a:r>
            <a:r>
              <a:rPr lang="tr-TR" sz="1200" b="0" i="0" kern="1200" dirty="0" smtClean="0">
                <a:solidFill>
                  <a:schemeClr val="tx1"/>
                </a:solidFill>
                <a:latin typeface="+mn-lt"/>
                <a:ea typeface="+mn-ea"/>
                <a:cs typeface="+mn-cs"/>
              </a:rPr>
              <a:t> % 1 retikülosit oranı 4 milyon eritrosit sayılı bir hasta için normal, 2 milyon eritrosit sayılı bir hasta içinse düşüktür. Bu nedenle retikülosit yüzdesi HCT değerine ya da eritrosit sayısına göre düzeltilmelidir.</a:t>
            </a:r>
            <a:r>
              <a:rPr lang="tr-TR" altLang="tr-TR" dirty="0" smtClean="0">
                <a:latin typeface="Arial" pitchFamily="34" charset="0"/>
                <a:ea typeface="ＭＳ Ｐゴシック" pitchFamily="34" charset="-128"/>
              </a:rPr>
              <a:t>e </a:t>
            </a:r>
            <a:r>
              <a:rPr lang="tr-TR" altLang="tr-TR" dirty="0" err="1" smtClean="0">
                <a:latin typeface="Arial" pitchFamily="34" charset="0"/>
                <a:ea typeface="ＭＳ Ｐゴシック" pitchFamily="34" charset="-128"/>
              </a:rPr>
              <a:t>sitopeninin</a:t>
            </a:r>
            <a:r>
              <a:rPr lang="tr-TR" altLang="tr-TR" dirty="0" smtClean="0">
                <a:latin typeface="Arial" pitchFamily="34" charset="0"/>
                <a:ea typeface="ＭＳ Ｐゴシック" pitchFamily="34" charset="-128"/>
              </a:rPr>
              <a:t> ciddiyetine bağlıdır.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9B1D0B3E-290E-4F24-A6EF-2604383041F0}" type="slidenum">
              <a:rPr lang="tr-TR" altLang="tr-TR" smtClean="0"/>
              <a:pPr eaLnBrk="1" hangingPunct="1"/>
              <a:t>28</a:t>
            </a:fld>
            <a:endParaRPr lang="tr-TR" altLang="tr-TR"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lnSpc>
                <a:spcPct val="120000"/>
              </a:lnSpc>
            </a:pPr>
            <a:r>
              <a:rPr lang="tr-TR" altLang="tr-TR" sz="900" b="1">
                <a:latin typeface="Arial" pitchFamily="34" charset="0"/>
                <a:ea typeface="ＭＳ Ｐゴシック" pitchFamily="34" charset="-128"/>
              </a:rPr>
              <a:t>Önceleri alösemik lösemi veya refrakter anemi olarak adlandırılan bir grup hastalığın ortak adıdır. </a:t>
            </a:r>
          </a:p>
          <a:p>
            <a:pPr eaLnBrk="1" hangingPunct="1">
              <a:lnSpc>
                <a:spcPct val="120000"/>
              </a:lnSpc>
            </a:pPr>
            <a:r>
              <a:rPr lang="tr-TR" altLang="tr-TR" sz="900" b="1">
                <a:latin typeface="Arial" pitchFamily="34" charset="0"/>
                <a:ea typeface="ＭＳ Ｐゴシック" pitchFamily="34" charset="-128"/>
              </a:rPr>
              <a:t>Kemik iliği normoselüler, hiperselüler veya hiposelüler olabilir.</a:t>
            </a:r>
          </a:p>
          <a:p>
            <a:pPr eaLnBrk="1" hangingPunct="1">
              <a:lnSpc>
                <a:spcPct val="120000"/>
              </a:lnSpc>
            </a:pPr>
            <a:r>
              <a:rPr lang="tr-TR" altLang="tr-TR" sz="900" b="1">
                <a:latin typeface="Arial" pitchFamily="34" charset="0"/>
                <a:ea typeface="ＭＳ Ｐゴシック" pitchFamily="34" charset="-128"/>
              </a:rPr>
              <a:t>Hiposelüler kemik iliği aplastik anemiyle karışabilir. Hücrelerde displazi gözlenmesi ve sitogenetik analizle ayırıcı tanıya gidilebilir</a:t>
            </a:r>
            <a:r>
              <a:rPr lang="tr-TR" altLang="tr-TR" sz="900">
                <a:latin typeface="Arial" pitchFamily="34" charset="0"/>
                <a:ea typeface="ＭＳ Ｐゴシック" pitchFamily="34" charset="-128"/>
              </a:rPr>
              <a:t> </a:t>
            </a:r>
          </a:p>
          <a:p>
            <a:pPr eaLnBrk="1" hangingPunct="1"/>
            <a:endParaRPr lang="tr-TR" altLang="tr-TR" smtClean="0">
              <a:latin typeface="Arial" pitchFamily="34" charset="0"/>
              <a:ea typeface="ＭＳ Ｐゴシック"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C3859014-7ADE-4246-BE0D-2BFDD825DB64}" type="slidenum">
              <a:rPr lang="tr-TR" altLang="tr-TR" smtClean="0"/>
              <a:pPr eaLnBrk="1" hangingPunct="1"/>
              <a:t>29</a:t>
            </a:fld>
            <a:endParaRPr lang="tr-TR" altLang="tr-TR"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tr-TR" altLang="tr-TR" smtClean="0">
                <a:latin typeface="Arial" pitchFamily="34" charset="0"/>
                <a:ea typeface="ＭＳ Ｐゴシック" pitchFamily="34" charset="-128"/>
              </a:rPr>
              <a:t>MDS, kan hücrelerinin inefektif ve displazik üretimi ve AML</a:t>
            </a:r>
            <a:r>
              <a:rPr lang="ja-JP" altLang="tr-TR" smtClean="0">
                <a:latin typeface="Arial" pitchFamily="34" charset="0"/>
                <a:ea typeface="ＭＳ Ｐゴシック" pitchFamily="34" charset="-128"/>
              </a:rPr>
              <a:t>’</a:t>
            </a:r>
            <a:r>
              <a:rPr lang="tr-TR" altLang="ja-JP" smtClean="0">
                <a:latin typeface="Arial" pitchFamily="34" charset="0"/>
                <a:ea typeface="ＭＳ Ｐゴシック" pitchFamily="34" charset="-128"/>
              </a:rPr>
              <a:t>ye dönüşüm riski olan bir grup kök hücre kaynaklı maligniteyi temsil eder. </a:t>
            </a:r>
          </a:p>
          <a:p>
            <a:r>
              <a:rPr lang="tr-TR" altLang="tr-TR" sz="1300">
                <a:latin typeface="Arial" pitchFamily="34" charset="0"/>
                <a:ea typeface="ＭＳ Ｐゴシック" pitchFamily="34" charset="-128"/>
              </a:rPr>
              <a:t>Tanı ve tedavisi diğer malignitelerden farklı,</a:t>
            </a:r>
          </a:p>
          <a:p>
            <a:r>
              <a:rPr lang="tr-TR" altLang="tr-TR" sz="1300" i="1">
                <a:solidFill>
                  <a:srgbClr val="FFFF99"/>
                </a:solidFill>
                <a:latin typeface="Arial" pitchFamily="34" charset="0"/>
                <a:ea typeface="ＭＳ Ｐゴシック" pitchFamily="34" charset="-128"/>
              </a:rPr>
              <a:t>Tedavi hedefleri; bireyler arasında hematolojik özelliklere, prognoza ve yaşa göre değişir,</a:t>
            </a:r>
            <a:r>
              <a:rPr lang="tr-TR" altLang="tr-TR" sz="1300">
                <a:solidFill>
                  <a:srgbClr val="FFFF99"/>
                </a:solidFill>
                <a:latin typeface="Arial" pitchFamily="34" charset="0"/>
                <a:ea typeface="ＭＳ Ｐゴシック" pitchFamily="34" charset="-128"/>
              </a:rPr>
              <a:t> </a:t>
            </a:r>
          </a:p>
          <a:p>
            <a:r>
              <a:rPr lang="tr-TR" altLang="tr-TR" sz="1300">
                <a:latin typeface="Arial" pitchFamily="34" charset="0"/>
                <a:ea typeface="ＭＳ Ｐゴシック" pitchFamily="34" charset="-128"/>
              </a:rPr>
              <a:t>Tek bir çeşit tedavi bütün hastaları hedeflemez veya klinik ihtiyacını karşılamaz.</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C3859014-7ADE-4246-BE0D-2BFDD825DB64}" type="slidenum">
              <a:rPr lang="tr-TR" altLang="tr-TR" smtClean="0"/>
              <a:pPr eaLnBrk="1" hangingPunct="1"/>
              <a:t>30</a:t>
            </a:fld>
            <a:endParaRPr lang="tr-TR" altLang="tr-TR"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tr-TR" altLang="tr-TR" smtClean="0">
                <a:latin typeface="Arial" pitchFamily="34" charset="0"/>
                <a:ea typeface="ＭＳ Ｐゴシック" pitchFamily="34" charset="-128"/>
              </a:rPr>
              <a:t>MDS, kan hücrelerinin inefektif ve displazik üretimi ve AML</a:t>
            </a:r>
            <a:r>
              <a:rPr lang="ja-JP" altLang="tr-TR" smtClean="0">
                <a:latin typeface="Arial" pitchFamily="34" charset="0"/>
                <a:ea typeface="ＭＳ Ｐゴシック" pitchFamily="34" charset="-128"/>
              </a:rPr>
              <a:t>’</a:t>
            </a:r>
            <a:r>
              <a:rPr lang="tr-TR" altLang="ja-JP" smtClean="0">
                <a:latin typeface="Arial" pitchFamily="34" charset="0"/>
                <a:ea typeface="ＭＳ Ｐゴシック" pitchFamily="34" charset="-128"/>
              </a:rPr>
              <a:t>ye dönüşüm riski olan bir grup kök hücre kaynaklı maligniteyi temsil eder. </a:t>
            </a:r>
          </a:p>
          <a:p>
            <a:r>
              <a:rPr lang="tr-TR" altLang="tr-TR" sz="1300">
                <a:latin typeface="Arial" pitchFamily="34" charset="0"/>
                <a:ea typeface="ＭＳ Ｐゴシック" pitchFamily="34" charset="-128"/>
              </a:rPr>
              <a:t>Tanı ve tedavisi diğer malignitelerden farklı,</a:t>
            </a:r>
          </a:p>
          <a:p>
            <a:r>
              <a:rPr lang="tr-TR" altLang="tr-TR" sz="1300" i="1">
                <a:solidFill>
                  <a:srgbClr val="FFFF99"/>
                </a:solidFill>
                <a:latin typeface="Arial" pitchFamily="34" charset="0"/>
                <a:ea typeface="ＭＳ Ｐゴシック" pitchFamily="34" charset="-128"/>
              </a:rPr>
              <a:t>Tedavi hedefleri; bireyler arasında hematolojik özelliklere, prognoza ve yaşa göre değişir,</a:t>
            </a:r>
            <a:r>
              <a:rPr lang="tr-TR" altLang="tr-TR" sz="1300">
                <a:solidFill>
                  <a:srgbClr val="FFFF99"/>
                </a:solidFill>
                <a:latin typeface="Arial" pitchFamily="34" charset="0"/>
                <a:ea typeface="ＭＳ Ｐゴシック" pitchFamily="34" charset="-128"/>
              </a:rPr>
              <a:t> </a:t>
            </a:r>
          </a:p>
          <a:p>
            <a:r>
              <a:rPr lang="tr-TR" altLang="tr-TR" sz="1300">
                <a:latin typeface="Arial" pitchFamily="34" charset="0"/>
                <a:ea typeface="ＭＳ Ｐゴシック" pitchFamily="34" charset="-128"/>
              </a:rPr>
              <a:t>Tek bir çeşit tedavi bütün hastaları hedeflemez veya klinik ihtiyacını karşılamaz.</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E6EA94F0-37F5-48DB-8A81-992AD205566C}" type="slidenum">
              <a:rPr lang="tr-TR" altLang="tr-TR" smtClean="0"/>
              <a:pPr eaLnBrk="1" hangingPunct="1"/>
              <a:t>32</a:t>
            </a:fld>
            <a:endParaRPr lang="tr-TR" altLang="tr-TR"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r>
              <a:rPr lang="tr-TR" altLang="tr-TR" sz="800" b="1" dirty="0" err="1">
                <a:solidFill>
                  <a:srgbClr val="666666"/>
                </a:solidFill>
                <a:latin typeface="Arial" pitchFamily="34" charset="0"/>
                <a:ea typeface="ＭＳ Ｐゴシック" pitchFamily="34" charset="-128"/>
              </a:rPr>
              <a:t>Figure</a:t>
            </a:r>
            <a:r>
              <a:rPr lang="tr-TR" altLang="tr-TR" sz="800" b="1" dirty="0">
                <a:solidFill>
                  <a:srgbClr val="666666"/>
                </a:solidFill>
                <a:latin typeface="Arial" pitchFamily="34" charset="0"/>
                <a:ea typeface="ＭＳ Ｐゴシック" pitchFamily="34" charset="-128"/>
              </a:rPr>
              <a:t> 83.4. </a:t>
            </a:r>
            <a:r>
              <a:rPr lang="tr-TR" altLang="tr-TR" sz="800" b="1" dirty="0" err="1">
                <a:solidFill>
                  <a:srgbClr val="666666"/>
                </a:solidFill>
                <a:latin typeface="Arial" pitchFamily="34" charset="0"/>
                <a:ea typeface="ＭＳ Ｐゴシック" pitchFamily="34" charset="-128"/>
              </a:rPr>
              <a:t>Pseudo</a:t>
            </a:r>
            <a:r>
              <a:rPr lang="tr-TR" altLang="tr-TR" sz="800" b="1" dirty="0">
                <a:solidFill>
                  <a:srgbClr val="666666"/>
                </a:solidFill>
                <a:latin typeface="Arial" pitchFamily="34" charset="0"/>
                <a:ea typeface="ＭＳ Ｐゴシック" pitchFamily="34" charset="-128"/>
              </a:rPr>
              <a:t>–</a:t>
            </a:r>
            <a:r>
              <a:rPr lang="tr-TR" altLang="tr-TR" sz="800" b="1" dirty="0" err="1">
                <a:solidFill>
                  <a:srgbClr val="666666"/>
                </a:solidFill>
                <a:latin typeface="Arial" pitchFamily="34" charset="0"/>
                <a:ea typeface="ＭＳ Ｐゴシック" pitchFamily="34" charset="-128"/>
              </a:rPr>
              <a:t>Pelger-Huët</a:t>
            </a:r>
            <a:r>
              <a:rPr lang="tr-TR" altLang="tr-TR" sz="800" b="1" dirty="0">
                <a:solidFill>
                  <a:srgbClr val="666666"/>
                </a:solidFill>
                <a:latin typeface="Arial" pitchFamily="34" charset="0"/>
                <a:ea typeface="ＭＳ Ｐゴシック" pitchFamily="34" charset="-128"/>
              </a:rPr>
              <a:t> </a:t>
            </a:r>
            <a:r>
              <a:rPr lang="tr-TR" altLang="tr-TR" sz="800" b="1" dirty="0" err="1">
                <a:solidFill>
                  <a:srgbClr val="666666"/>
                </a:solidFill>
                <a:latin typeface="Arial" pitchFamily="34" charset="0"/>
                <a:ea typeface="ＭＳ Ｐゴシック" pitchFamily="34" charset="-128"/>
              </a:rPr>
              <a:t>anomaly</a:t>
            </a:r>
            <a:r>
              <a:rPr lang="tr-TR" altLang="tr-TR" sz="800" b="1" dirty="0">
                <a:solidFill>
                  <a:srgbClr val="666666"/>
                </a:solidFill>
                <a:latin typeface="Arial" pitchFamily="34" charset="0"/>
                <a:ea typeface="ＭＳ Ｐゴシック" pitchFamily="34" charset="-128"/>
              </a:rPr>
              <a:t> in a </a:t>
            </a:r>
            <a:r>
              <a:rPr lang="tr-TR" altLang="tr-TR" sz="800" b="1" dirty="0" err="1">
                <a:solidFill>
                  <a:srgbClr val="666666"/>
                </a:solidFill>
                <a:latin typeface="Arial" pitchFamily="34" charset="0"/>
                <a:ea typeface="ＭＳ Ｐゴシック" pitchFamily="34" charset="-128"/>
              </a:rPr>
              <a:t>patient</a:t>
            </a:r>
            <a:r>
              <a:rPr lang="tr-TR" altLang="tr-TR" sz="800" b="1" dirty="0">
                <a:solidFill>
                  <a:srgbClr val="666666"/>
                </a:solidFill>
                <a:latin typeface="Arial" pitchFamily="34" charset="0"/>
                <a:ea typeface="ＭＳ Ｐゴシック" pitchFamily="34" charset="-128"/>
              </a:rPr>
              <a:t> </a:t>
            </a:r>
            <a:r>
              <a:rPr lang="tr-TR" altLang="tr-TR" sz="800" b="1" dirty="0" err="1">
                <a:solidFill>
                  <a:srgbClr val="666666"/>
                </a:solidFill>
                <a:latin typeface="Arial" pitchFamily="34" charset="0"/>
                <a:ea typeface="ＭＳ Ｐゴシック" pitchFamily="34" charset="-128"/>
              </a:rPr>
              <a:t>with</a:t>
            </a:r>
            <a:r>
              <a:rPr lang="tr-TR" altLang="tr-TR" sz="800" b="1" dirty="0">
                <a:solidFill>
                  <a:srgbClr val="666666"/>
                </a:solidFill>
                <a:latin typeface="Arial" pitchFamily="34" charset="0"/>
                <a:ea typeface="ＭＳ Ｐゴシック" pitchFamily="34" charset="-128"/>
              </a:rPr>
              <a:t> </a:t>
            </a:r>
            <a:r>
              <a:rPr lang="tr-TR" altLang="tr-TR" sz="800" b="1" dirty="0" err="1">
                <a:solidFill>
                  <a:srgbClr val="666666"/>
                </a:solidFill>
                <a:latin typeface="Arial" pitchFamily="34" charset="0"/>
                <a:ea typeface="ＭＳ Ｐゴシック" pitchFamily="34" charset="-128"/>
              </a:rPr>
              <a:t>refractory</a:t>
            </a:r>
            <a:r>
              <a:rPr lang="tr-TR" altLang="tr-TR" sz="800" b="1" dirty="0">
                <a:solidFill>
                  <a:srgbClr val="666666"/>
                </a:solidFill>
                <a:latin typeface="Arial" pitchFamily="34" charset="0"/>
                <a:ea typeface="ＭＳ Ｐゴシック" pitchFamily="34" charset="-128"/>
              </a:rPr>
              <a:t> </a:t>
            </a:r>
            <a:r>
              <a:rPr lang="tr-TR" altLang="tr-TR" sz="800" b="1" dirty="0" err="1">
                <a:solidFill>
                  <a:srgbClr val="666666"/>
                </a:solidFill>
                <a:latin typeface="Arial" pitchFamily="34" charset="0"/>
                <a:ea typeface="ＭＳ Ｐゴシック" pitchFamily="34" charset="-128"/>
              </a:rPr>
              <a:t>anemia</a:t>
            </a:r>
            <a:r>
              <a:rPr lang="tr-TR" altLang="tr-TR" sz="800" dirty="0">
                <a:solidFill>
                  <a:srgbClr val="666666"/>
                </a:solidFill>
                <a:latin typeface="Arial" pitchFamily="34" charset="0"/>
                <a:ea typeface="ＭＳ Ｐゴシック" pitchFamily="34" charset="-128"/>
              </a:rPr>
              <a:t> (</a:t>
            </a:r>
            <a:r>
              <a:rPr lang="tr-TR" altLang="tr-TR" sz="800" dirty="0" err="1">
                <a:solidFill>
                  <a:srgbClr val="666666"/>
                </a:solidFill>
                <a:latin typeface="Arial" pitchFamily="34" charset="0"/>
                <a:ea typeface="ＭＳ Ｐゴシック" pitchFamily="34" charset="-128"/>
              </a:rPr>
              <a:t>hematoxylin</a:t>
            </a:r>
            <a:r>
              <a:rPr lang="tr-TR" altLang="tr-TR" sz="800" dirty="0">
                <a:solidFill>
                  <a:srgbClr val="666666"/>
                </a:solidFill>
                <a:latin typeface="Arial" pitchFamily="34" charset="0"/>
                <a:ea typeface="ＭＳ Ｐゴシック" pitchFamily="34" charset="-128"/>
              </a:rPr>
              <a:t> </a:t>
            </a:r>
            <a:r>
              <a:rPr lang="tr-TR" altLang="tr-TR" sz="800" dirty="0" err="1">
                <a:solidFill>
                  <a:srgbClr val="666666"/>
                </a:solidFill>
                <a:latin typeface="Arial" pitchFamily="34" charset="0"/>
                <a:ea typeface="ＭＳ Ｐゴシック" pitchFamily="34" charset="-128"/>
              </a:rPr>
              <a:t>and</a:t>
            </a:r>
            <a:r>
              <a:rPr lang="tr-TR" altLang="tr-TR" sz="800" dirty="0">
                <a:solidFill>
                  <a:srgbClr val="666666"/>
                </a:solidFill>
                <a:latin typeface="Arial" pitchFamily="34" charset="0"/>
                <a:ea typeface="ＭＳ Ｐゴシック" pitchFamily="34" charset="-128"/>
              </a:rPr>
              <a:t> </a:t>
            </a:r>
            <a:r>
              <a:rPr lang="tr-TR" altLang="tr-TR" sz="800" dirty="0" err="1">
                <a:solidFill>
                  <a:srgbClr val="666666"/>
                </a:solidFill>
                <a:latin typeface="Arial" pitchFamily="34" charset="0"/>
                <a:ea typeface="ＭＳ Ｐゴシック" pitchFamily="34" charset="-128"/>
              </a:rPr>
              <a:t>eosin</a:t>
            </a:r>
            <a:r>
              <a:rPr lang="tr-TR" altLang="tr-TR" sz="800" dirty="0">
                <a:solidFill>
                  <a:srgbClr val="666666"/>
                </a:solidFill>
                <a:latin typeface="Arial" pitchFamily="34" charset="0"/>
                <a:ea typeface="ＭＳ Ｐゴシック" pitchFamily="34" charset="-128"/>
              </a:rPr>
              <a:t> </a:t>
            </a:r>
            <a:r>
              <a:rPr lang="tr-TR" altLang="tr-TR" sz="800" dirty="0" err="1">
                <a:solidFill>
                  <a:srgbClr val="666666"/>
                </a:solidFill>
                <a:latin typeface="Arial" pitchFamily="34" charset="0"/>
                <a:ea typeface="ＭＳ Ｐゴシック" pitchFamily="34" charset="-128"/>
              </a:rPr>
              <a:t>stain</a:t>
            </a:r>
            <a:r>
              <a:rPr lang="tr-TR" altLang="tr-TR" sz="800" dirty="0">
                <a:solidFill>
                  <a:srgbClr val="666666"/>
                </a:solidFill>
                <a:latin typeface="Arial" pitchFamily="34" charset="0"/>
                <a:ea typeface="ＭＳ Ｐゴシック" pitchFamily="34" charset="-128"/>
              </a:rPr>
              <a:t> ×1,250).</a:t>
            </a:r>
            <a:endParaRPr lang="tr-TR" altLang="tr-TR" sz="800" dirty="0">
              <a:latin typeface="Arial" pitchFamily="34" charset="0"/>
              <a:ea typeface="ＭＳ Ｐゴシック" pitchFamily="34" charset="-128"/>
            </a:endParaRPr>
          </a:p>
          <a:p>
            <a:pPr>
              <a:buFontTx/>
              <a:buChar char="•"/>
            </a:pPr>
            <a:r>
              <a:rPr lang="tr-TR" altLang="tr-TR" dirty="0" err="1" smtClean="0">
                <a:latin typeface="Arial" pitchFamily="34" charset="0"/>
                <a:ea typeface="ＭＳ Ｐゴシック" pitchFamily="34" charset="-128"/>
              </a:rPr>
              <a:t>Granulositlerde</a:t>
            </a:r>
            <a:r>
              <a:rPr lang="tr-TR" altLang="tr-TR" dirty="0" smtClean="0">
                <a:latin typeface="Arial" pitchFamily="34" charset="0"/>
                <a:ea typeface="ＭＳ Ｐゴシック" pitchFamily="34" charset="-128"/>
              </a:rPr>
              <a:t> genle </a:t>
            </a:r>
            <a:r>
              <a:rPr lang="tr-TR" altLang="tr-TR" dirty="0" err="1" smtClean="0">
                <a:latin typeface="Arial" pitchFamily="34" charset="0"/>
                <a:ea typeface="ＭＳ Ｐゴシック" pitchFamily="34" charset="-128"/>
              </a:rPr>
              <a:t>segmentayon</a:t>
            </a:r>
            <a:r>
              <a:rPr lang="tr-TR" altLang="tr-TR" dirty="0" smtClean="0">
                <a:latin typeface="Arial" pitchFamily="34" charset="0"/>
                <a:ea typeface="ＭＳ Ｐゴシック" pitchFamily="34" charset="-128"/>
              </a:rPr>
              <a:t> azalmış; </a:t>
            </a:r>
            <a:r>
              <a:rPr lang="tr-TR" altLang="tr-TR" dirty="0" err="1" smtClean="0">
                <a:latin typeface="Arial" pitchFamily="34" charset="0"/>
                <a:ea typeface="ＭＳ Ｐゴシック" pitchFamily="34" charset="-128"/>
              </a:rPr>
              <a:t>pseudo</a:t>
            </a:r>
            <a:r>
              <a:rPr lang="tr-TR" altLang="tr-TR" dirty="0" smtClean="0">
                <a:latin typeface="Arial" pitchFamily="34" charset="0"/>
                <a:ea typeface="ＭＳ Ｐゴシック" pitchFamily="34" charset="-128"/>
              </a:rPr>
              <a:t>–</a:t>
            </a:r>
            <a:r>
              <a:rPr lang="tr-TR" altLang="tr-TR" dirty="0" err="1" smtClean="0">
                <a:latin typeface="Arial" pitchFamily="34" charset="0"/>
                <a:ea typeface="ＭＳ Ｐゴシック" pitchFamily="34" charset="-128"/>
              </a:rPr>
              <a:t>Pelger-Huët</a:t>
            </a:r>
            <a:r>
              <a:rPr lang="tr-TR" altLang="tr-TR" dirty="0" smtClean="0">
                <a:latin typeface="Arial" pitchFamily="34" charset="0"/>
                <a:ea typeface="ＭＳ Ｐゴシック" pitchFamily="34" charset="-128"/>
              </a:rPr>
              <a:t> anomalisi, sıklıkla </a:t>
            </a:r>
            <a:r>
              <a:rPr lang="tr-TR" altLang="tr-TR" dirty="0" err="1" smtClean="0">
                <a:latin typeface="Arial" pitchFamily="34" charset="0"/>
                <a:ea typeface="ＭＳ Ｐゴシック" pitchFamily="34" charset="-128"/>
              </a:rPr>
              <a:t>granulasyonu</a:t>
            </a:r>
            <a:r>
              <a:rPr lang="tr-TR" altLang="tr-TR" dirty="0" smtClean="0">
                <a:latin typeface="Arial" pitchFamily="34" charset="0"/>
                <a:ea typeface="ＭＳ Ｐゴシック" pitchFamily="34" charset="-128"/>
              </a:rPr>
              <a:t> azlığı veya yokluğu da eşlik eder. </a:t>
            </a:r>
          </a:p>
          <a:p>
            <a:pPr>
              <a:buFontTx/>
              <a:buChar char="•"/>
            </a:pPr>
            <a:r>
              <a:rPr lang="tr-TR" altLang="tr-TR" dirty="0" err="1" smtClean="0">
                <a:latin typeface="Arial" pitchFamily="34" charset="0"/>
                <a:ea typeface="ＭＳ Ｐゴシック" pitchFamily="34" charset="-128"/>
              </a:rPr>
              <a:t>Nötrofil</a:t>
            </a:r>
            <a:r>
              <a:rPr lang="tr-TR" altLang="tr-TR" dirty="0" smtClean="0">
                <a:latin typeface="Arial" pitchFamily="34" charset="0"/>
                <a:ea typeface="ＭＳ Ｐゴシック" pitchFamily="34" charset="-128"/>
              </a:rPr>
              <a:t> </a:t>
            </a:r>
            <a:r>
              <a:rPr lang="tr-TR" altLang="tr-TR" dirty="0" err="1" smtClean="0">
                <a:latin typeface="Arial" pitchFamily="34" charset="0"/>
                <a:ea typeface="ＭＳ Ｐゴシック" pitchFamily="34" charset="-128"/>
              </a:rPr>
              <a:t>hiposegmentasyonunun</a:t>
            </a:r>
            <a:r>
              <a:rPr lang="tr-TR" altLang="tr-TR" dirty="0" smtClean="0">
                <a:latin typeface="Arial" pitchFamily="34" charset="0"/>
                <a:ea typeface="ＭＳ Ｐゴシック" pitchFamily="34" charset="-128"/>
              </a:rPr>
              <a:t> bozulmuş </a:t>
            </a:r>
            <a:r>
              <a:rPr lang="tr-TR" altLang="tr-TR" dirty="0" err="1" smtClean="0">
                <a:latin typeface="Arial" pitchFamily="34" charset="0"/>
                <a:ea typeface="ＭＳ Ｐゴシック" pitchFamily="34" charset="-128"/>
              </a:rPr>
              <a:t>diferansiasyonu</a:t>
            </a:r>
            <a:r>
              <a:rPr lang="tr-TR" altLang="tr-TR" dirty="0" smtClean="0">
                <a:latin typeface="Arial" pitchFamily="34" charset="0"/>
                <a:ea typeface="ＭＳ Ｐゴシック" pitchFamily="34" charset="-128"/>
              </a:rPr>
              <a:t> ve hızlanmış </a:t>
            </a:r>
            <a:r>
              <a:rPr lang="tr-TR" altLang="tr-TR" dirty="0" err="1" smtClean="0">
                <a:latin typeface="Arial" pitchFamily="34" charset="0"/>
                <a:ea typeface="ＭＳ Ｐゴシック" pitchFamily="34" charset="-128"/>
              </a:rPr>
              <a:t>apopitozisden</a:t>
            </a:r>
            <a:r>
              <a:rPr lang="tr-TR" altLang="tr-TR" dirty="0" smtClean="0">
                <a:latin typeface="Arial" pitchFamily="34" charset="0"/>
                <a:ea typeface="ＭＳ Ｐゴシック" pitchFamily="34" charset="-128"/>
              </a:rPr>
              <a:t> kaynaklandığı </a:t>
            </a:r>
            <a:r>
              <a:rPr lang="tr-TR" altLang="tr-TR" dirty="0" err="1" smtClean="0">
                <a:latin typeface="Arial" pitchFamily="34" charset="0"/>
                <a:ea typeface="ＭＳ Ｐゴシック" pitchFamily="34" charset="-128"/>
              </a:rPr>
              <a:t>düşünülmektedir.bilinmiyor</a:t>
            </a:r>
            <a:r>
              <a:rPr lang="tr-TR" altLang="tr-TR" dirty="0" smtClean="0">
                <a:latin typeface="Arial" pitchFamily="34" charset="0"/>
                <a:ea typeface="ＭＳ Ｐゴシック" pitchFamily="34" charset="-128"/>
              </a:rPr>
              <a:t>. </a:t>
            </a:r>
          </a:p>
          <a:p>
            <a:pPr>
              <a:buFontTx/>
              <a:buChar char="•"/>
            </a:pPr>
            <a:endParaRPr lang="tr-TR" altLang="tr-TR" dirty="0" smtClean="0">
              <a:latin typeface="Arial" pitchFamily="34" charset="0"/>
              <a:ea typeface="ＭＳ Ｐゴシック" pitchFamily="34" charset="-128"/>
            </a:endParaRPr>
          </a:p>
          <a:p>
            <a:pPr>
              <a:spcBef>
                <a:spcPct val="0"/>
              </a:spcBef>
            </a:pPr>
            <a:endParaRPr lang="tr-TR" altLang="tr-TR" dirty="0" smtClean="0">
              <a:latin typeface="Arial" pitchFamily="34" charset="0"/>
              <a:ea typeface="ＭＳ Ｐゴシック"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ln>
            <a:miter lim="800000"/>
            <a:headEnd/>
            <a:tailEnd/>
          </a:ln>
        </p:spPr>
        <p:txBody>
          <a:bodyPr/>
          <a:lstStyle/>
          <a:p>
            <a:fld id="{3826224B-CCBA-40F3-BA1E-FFD81CFEF178}" type="slidenum">
              <a:rPr lang="de-DE"/>
              <a:pPr/>
              <a:t>35</a:t>
            </a:fld>
            <a:endParaRPr lang="de-DE"/>
          </a:p>
        </p:txBody>
      </p:sp>
      <p:sp>
        <p:nvSpPr>
          <p:cNvPr id="27650"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27651" name="Rectangle 3"/>
          <p:cNvSpPr>
            <a:spLocks noGrp="1" noChangeArrowheads="1"/>
          </p:cNvSpPr>
          <p:nvPr>
            <p:ph type="body" idx="1"/>
          </p:nvPr>
        </p:nvSpPr>
        <p:spPr bwMode="auto">
          <a:noFill/>
        </p:spPr>
        <p:txBody>
          <a:bodyPr/>
          <a:lstStyle/>
          <a:p>
            <a:endParaRPr lang="en-GB" smtClean="0">
              <a:ea typeface="ＭＳ Ｐゴシック"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C8D9A93-FEAB-3846-8155-017610C2916E}" type="slidenum">
              <a:rPr lang="en-US" sz="1200"/>
              <a:pPr/>
              <a:t>37</a:t>
            </a:fld>
            <a:endParaRPr lang="en-US" sz="1200"/>
          </a:p>
        </p:txBody>
      </p:sp>
      <p:sp>
        <p:nvSpPr>
          <p:cNvPr id="56323" name="Rectangle 2"/>
          <p:cNvSpPr>
            <a:spLocks noGrp="1" noRot="1" noChangeAspect="1" noChangeArrowheads="1" noTextEdit="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tr-TR">
              <a:latin typeface="Arial"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3"/>
          <p:cNvSpPr>
            <a:spLocks noGrp="1" noChangeArrowheads="1"/>
          </p:cNvSpPr>
          <p:nvPr>
            <p:ph type="body" idx="1"/>
          </p:nvPr>
        </p:nvSpPr>
        <p:spPr bwMode="auto"/>
        <p:txBody>
          <a:bodyPr wrap="square" numCol="1" anchor="t" anchorCtr="0" compatLnSpc="1">
            <a:prstTxWarp prst="textNoShape">
              <a:avLst/>
            </a:prstTxWarp>
            <a:noAutofit/>
          </a:bodyPr>
          <a:lstStyle/>
          <a:p>
            <a:pPr marL="180975" indent="-180975">
              <a:spcBef>
                <a:spcPts val="438"/>
              </a:spcBef>
              <a:buFontTx/>
              <a:buChar char="•"/>
            </a:pPr>
            <a:r>
              <a:rPr lang="en-GB" sz="800" dirty="0">
                <a:latin typeface="Arial" charset="0"/>
                <a:cs typeface="Arial" charset="0"/>
              </a:rPr>
              <a:t>Paroxysmal nocturnal </a:t>
            </a:r>
            <a:r>
              <a:rPr lang="en-GB" sz="800" dirty="0" err="1">
                <a:latin typeface="Arial" charset="0"/>
                <a:cs typeface="Arial" charset="0"/>
              </a:rPr>
              <a:t>haemoglobinuria</a:t>
            </a:r>
            <a:r>
              <a:rPr lang="en-GB" sz="800" dirty="0">
                <a:latin typeface="Arial" charset="0"/>
                <a:cs typeface="Arial" charset="0"/>
              </a:rPr>
              <a:t> (PNH) is an acquired clonal haematopoietic stem-cell disorder.  The incidence of PNH is between 7.8 and 15.9 cases per million people.</a:t>
            </a:r>
            <a:r>
              <a:rPr lang="en-GB" sz="800" baseline="30000" dirty="0">
                <a:latin typeface="Arial" charset="0"/>
                <a:cs typeface="Arial" charset="0"/>
              </a:rPr>
              <a:t>1,2</a:t>
            </a:r>
          </a:p>
          <a:p>
            <a:pPr marL="180975" indent="-180975">
              <a:spcBef>
                <a:spcPts val="438"/>
              </a:spcBef>
              <a:buFontTx/>
              <a:buChar char="•"/>
            </a:pPr>
            <a:r>
              <a:rPr lang="en-GB" sz="800" dirty="0">
                <a:latin typeface="Arial" charset="0"/>
                <a:cs typeface="Arial" charset="0"/>
              </a:rPr>
              <a:t>In PNH, somatic mutation of the phosphatidylinositol-glycan complementation class A (</a:t>
            </a:r>
            <a:r>
              <a:rPr lang="en-GB" sz="800" i="1" dirty="0">
                <a:latin typeface="Arial" charset="0"/>
                <a:cs typeface="Arial" charset="0"/>
              </a:rPr>
              <a:t>PIG-A</a:t>
            </a:r>
            <a:r>
              <a:rPr lang="en-GB" sz="800" dirty="0">
                <a:latin typeface="Arial" charset="0"/>
                <a:cs typeface="Arial" charset="0"/>
              </a:rPr>
              <a:t>) gene prevents the assembly of the </a:t>
            </a:r>
            <a:r>
              <a:rPr lang="en-GB" sz="800" dirty="0" err="1">
                <a:latin typeface="Arial" charset="0"/>
                <a:cs typeface="Arial" charset="0"/>
              </a:rPr>
              <a:t>glycosylphosphatidylinositol</a:t>
            </a:r>
            <a:r>
              <a:rPr lang="en-GB" sz="800" dirty="0">
                <a:latin typeface="Arial" charset="0"/>
                <a:cs typeface="Arial" charset="0"/>
              </a:rPr>
              <a:t> (GPI) moiety that serves to anchor some membrane proteins to the haematopoietic stem-cell surface, which results in the partial or complete deficiency of GPI-anchored proteins.</a:t>
            </a:r>
            <a:r>
              <a:rPr lang="en-GB" sz="800" baseline="30000" dirty="0">
                <a:latin typeface="Arial" charset="0"/>
                <a:cs typeface="Arial" charset="0"/>
              </a:rPr>
              <a:t>3,4</a:t>
            </a:r>
          </a:p>
          <a:p>
            <a:pPr marL="180975" indent="-180975">
              <a:spcBef>
                <a:spcPts val="438"/>
              </a:spcBef>
              <a:buFontTx/>
              <a:buChar char="•"/>
            </a:pPr>
            <a:r>
              <a:rPr lang="en-GB" sz="800" dirty="0">
                <a:latin typeface="Arial" charset="0"/>
                <a:cs typeface="Arial" charset="0"/>
              </a:rPr>
              <a:t>GPI-anchored proteins are functionally diverse and include two glycoproteins important for the regulation of complement: CD55 (decay-accelerating factor) and CD59 (membrane inhibitor of reactive </a:t>
            </a:r>
            <a:r>
              <a:rPr lang="en-GB" sz="800" dirty="0" err="1">
                <a:latin typeface="Arial" charset="0"/>
                <a:cs typeface="Arial" charset="0"/>
              </a:rPr>
              <a:t>lysis</a:t>
            </a:r>
            <a:r>
              <a:rPr lang="en-GB" sz="800" dirty="0">
                <a:latin typeface="Arial" charset="0"/>
                <a:cs typeface="Arial" charset="0"/>
              </a:rPr>
              <a:t>).</a:t>
            </a:r>
            <a:r>
              <a:rPr lang="en-GB" sz="800" baseline="30000" dirty="0">
                <a:latin typeface="Arial" charset="0"/>
                <a:cs typeface="Arial" charset="0"/>
              </a:rPr>
              <a:t>3,4</a:t>
            </a:r>
          </a:p>
          <a:p>
            <a:pPr marL="180975" indent="-180975">
              <a:spcBef>
                <a:spcPts val="438"/>
              </a:spcBef>
              <a:buFontTx/>
              <a:buChar char="•"/>
            </a:pPr>
            <a:r>
              <a:rPr lang="en-GB" sz="800" dirty="0">
                <a:latin typeface="Arial" charset="0"/>
                <a:cs typeface="Arial" charset="0"/>
              </a:rPr>
              <a:t>The partial or total deficiency of CD55 and CD59 on </a:t>
            </a:r>
            <a:r>
              <a:rPr lang="en-GB" sz="800" i="1" dirty="0">
                <a:latin typeface="Arial" charset="0"/>
                <a:cs typeface="Arial" charset="0"/>
              </a:rPr>
              <a:t>PIG-A</a:t>
            </a:r>
            <a:r>
              <a:rPr lang="en-GB" sz="800" dirty="0">
                <a:latin typeface="Arial" charset="0"/>
                <a:cs typeface="Arial" charset="0"/>
              </a:rPr>
              <a:t>-mutated cells increases their susceptibility, particularly in the case of red blood cells (RBCs), to the lytic effects of complement, leading to the intravascular haemolysis that is characteristic of PNH.</a:t>
            </a:r>
            <a:r>
              <a:rPr lang="en-GB" sz="800" baseline="30000" dirty="0">
                <a:latin typeface="Arial" charset="0"/>
                <a:cs typeface="Arial" charset="0"/>
              </a:rPr>
              <a:t>3,4</a:t>
            </a:r>
          </a:p>
          <a:p>
            <a:pPr marL="180975" indent="-180975">
              <a:spcBef>
                <a:spcPts val="438"/>
              </a:spcBef>
              <a:buFontTx/>
              <a:buChar char="•"/>
            </a:pPr>
            <a:r>
              <a:rPr lang="en-GB" sz="800" dirty="0">
                <a:latin typeface="Arial" charset="0"/>
                <a:cs typeface="Arial" charset="0"/>
              </a:rPr>
              <a:t>RBCs from patients with PNH can be classified into PNH type I, PNH type II and PNH type III according to GPI surface protein expression.</a:t>
            </a:r>
            <a:r>
              <a:rPr lang="en-GB" sz="800" baseline="30000" dirty="0">
                <a:latin typeface="Arial" charset="0"/>
                <a:cs typeface="Arial" charset="0"/>
              </a:rPr>
              <a:t>3,4</a:t>
            </a:r>
            <a:r>
              <a:rPr lang="en-GB" sz="800" dirty="0">
                <a:latin typeface="Arial" charset="0"/>
                <a:cs typeface="Arial" charset="0"/>
              </a:rPr>
              <a:t>  PNH type I cells have normal GPI protein expression and are insensitive to complement, while PNH type III cells are GPI protein deficient and are 15–25 times more sensitive to complement than type I RBCs.  PNH type II cells have a partial deficiency in GPI protein expression and intermediate complement sensitivity (3- to 5-fold that of type I cells).</a:t>
            </a:r>
            <a:endParaRPr lang="en-GB" sz="800" baseline="30000" dirty="0">
              <a:latin typeface="Arial" charset="0"/>
              <a:cs typeface="Arial" charset="0"/>
            </a:endParaRPr>
          </a:p>
          <a:p>
            <a:pPr marL="180975" indent="-180975">
              <a:spcBef>
                <a:spcPts val="438"/>
              </a:spcBef>
              <a:buFontTx/>
              <a:buChar char="•"/>
            </a:pPr>
            <a:r>
              <a:rPr lang="en-GB" sz="800" dirty="0">
                <a:latin typeface="Arial" charset="0"/>
                <a:cs typeface="Arial" charset="0"/>
              </a:rPr>
              <a:t>White blood cells (WBCs) and platelets also express CD55 and CD59, as well as membrane cofactor protein (MCP or CD46), which is another inhibitor of complement activation that is localised at the plasma membrane via a </a:t>
            </a:r>
            <a:r>
              <a:rPr lang="en-GB" sz="800" dirty="0" err="1">
                <a:latin typeface="Arial" charset="0"/>
                <a:cs typeface="Arial" charset="0"/>
              </a:rPr>
              <a:t>transmembrane</a:t>
            </a:r>
            <a:r>
              <a:rPr lang="en-GB" sz="800" dirty="0">
                <a:latin typeface="Arial" charset="0"/>
                <a:cs typeface="Arial" charset="0"/>
              </a:rPr>
              <a:t> domain.</a:t>
            </a:r>
            <a:r>
              <a:rPr lang="en-GB" sz="800" baseline="30000" dirty="0">
                <a:latin typeface="Arial" charset="0"/>
                <a:cs typeface="Arial" charset="0"/>
              </a:rPr>
              <a:t>5</a:t>
            </a:r>
            <a:r>
              <a:rPr lang="en-GB" sz="800" dirty="0">
                <a:latin typeface="Arial" charset="0"/>
                <a:cs typeface="Arial" charset="0"/>
              </a:rPr>
              <a:t>  Human RBCs lack MCP and are normally protected against complement activation by expression of CD55 and CD59.  PNH RBCs are therefore much more sensitive to </a:t>
            </a:r>
            <a:r>
              <a:rPr lang="en-GB" sz="800" dirty="0" err="1">
                <a:latin typeface="Arial" charset="0"/>
                <a:cs typeface="Arial" charset="0"/>
              </a:rPr>
              <a:t>lysis</a:t>
            </a:r>
            <a:r>
              <a:rPr lang="en-GB" sz="800" dirty="0">
                <a:latin typeface="Arial" charset="0"/>
                <a:cs typeface="Arial" charset="0"/>
              </a:rPr>
              <a:t> by complement than PNH WBCs.</a:t>
            </a:r>
            <a:r>
              <a:rPr lang="en-GB" sz="800" baseline="30000" dirty="0">
                <a:latin typeface="Arial" charset="0"/>
                <a:cs typeface="Arial" charset="0"/>
              </a:rPr>
              <a:t>6</a:t>
            </a:r>
          </a:p>
          <a:p>
            <a:pPr marL="180975" indent="-180975">
              <a:spcBef>
                <a:spcPts val="438"/>
              </a:spcBef>
              <a:buFontTx/>
              <a:buChar char="•"/>
            </a:pPr>
            <a:r>
              <a:rPr lang="en-GB" sz="800" dirty="0">
                <a:latin typeface="Arial" charset="0"/>
                <a:cs typeface="Arial" charset="0"/>
              </a:rPr>
              <a:t>In contrast to GPI-anchored protein-deficient RBCs, the lifespan of PNH granulocytes is normal.</a:t>
            </a:r>
            <a:r>
              <a:rPr lang="en-GB" sz="800" baseline="30000" dirty="0">
                <a:latin typeface="Arial" charset="0"/>
                <a:cs typeface="Arial" charset="0"/>
              </a:rPr>
              <a:t>7</a:t>
            </a:r>
          </a:p>
          <a:p>
            <a:pPr marL="180975" indent="-180975">
              <a:spcBef>
                <a:spcPts val="438"/>
              </a:spcBef>
            </a:pPr>
            <a:endParaRPr lang="en-GB" sz="800" b="1" dirty="0">
              <a:latin typeface="Arial" charset="0"/>
              <a:cs typeface="Arial" charset="0"/>
            </a:endParaRPr>
          </a:p>
          <a:p>
            <a:pPr marL="180975" indent="-180975">
              <a:spcBef>
                <a:spcPts val="438"/>
              </a:spcBef>
            </a:pPr>
            <a:r>
              <a:rPr lang="en-GB" sz="700" b="1" dirty="0">
                <a:latin typeface="Arial" charset="0"/>
                <a:cs typeface="Arial" charset="0"/>
              </a:rPr>
              <a:t>References </a:t>
            </a:r>
          </a:p>
          <a:p>
            <a:pPr marL="180975" indent="-180975">
              <a:spcBef>
                <a:spcPts val="438"/>
              </a:spcBef>
              <a:buFont typeface="Calibri" charset="0"/>
              <a:buAutoNum type="arabicPeriod"/>
            </a:pPr>
            <a:r>
              <a:rPr lang="en-GB" sz="700" dirty="0">
                <a:latin typeface="Arial" charset="0"/>
                <a:cs typeface="Arial" charset="0"/>
              </a:rPr>
              <a:t>Hill A et al. Blood (ASH Annual Meeting Abstracts) 2006; 180: abs 985.</a:t>
            </a:r>
          </a:p>
          <a:p>
            <a:pPr marL="180975" indent="-180975">
              <a:spcBef>
                <a:spcPts val="438"/>
              </a:spcBef>
              <a:buFont typeface="Calibri" charset="0"/>
              <a:buAutoNum type="arabicPeriod"/>
            </a:pPr>
            <a:r>
              <a:rPr lang="en-GB" sz="700" dirty="0">
                <a:latin typeface="Arial" charset="0"/>
                <a:cs typeface="Arial" charset="0"/>
              </a:rPr>
              <a:t>de </a:t>
            </a:r>
            <a:r>
              <a:rPr lang="en-GB" sz="700" dirty="0" err="1">
                <a:latin typeface="Arial" charset="0"/>
                <a:cs typeface="Arial" charset="0"/>
              </a:rPr>
              <a:t>Latour</a:t>
            </a:r>
            <a:r>
              <a:rPr lang="en-GB" sz="700" dirty="0">
                <a:latin typeface="Arial" charset="0"/>
                <a:cs typeface="Arial" charset="0"/>
              </a:rPr>
              <a:t> RP et al. Blood (ASH Annual Meeting Abstracts) 2006; 108: abs 973.</a:t>
            </a:r>
            <a:endParaRPr lang="en-US" sz="700" dirty="0">
              <a:latin typeface="Arial" charset="0"/>
              <a:cs typeface="Arial" charset="0"/>
            </a:endParaRPr>
          </a:p>
          <a:p>
            <a:pPr marL="180975" indent="-180975">
              <a:spcBef>
                <a:spcPts val="438"/>
              </a:spcBef>
              <a:buFontTx/>
              <a:buAutoNum type="arabicPeriod"/>
            </a:pPr>
            <a:r>
              <a:rPr lang="en-US" sz="700" dirty="0" err="1">
                <a:latin typeface="Arial" charset="0"/>
                <a:cs typeface="Arial" charset="0"/>
              </a:rPr>
              <a:t>Rachidi</a:t>
            </a:r>
            <a:r>
              <a:rPr lang="en-US" sz="700" dirty="0">
                <a:latin typeface="Arial" charset="0"/>
                <a:cs typeface="Arial" charset="0"/>
              </a:rPr>
              <a:t> S et al. </a:t>
            </a:r>
            <a:r>
              <a:rPr lang="de-CH" sz="700" dirty="0" err="1">
                <a:latin typeface="Arial" charset="0"/>
                <a:cs typeface="Arial" charset="0"/>
              </a:rPr>
              <a:t>Eur</a:t>
            </a:r>
            <a:r>
              <a:rPr lang="de-CH" sz="700" dirty="0">
                <a:latin typeface="Arial" charset="0"/>
                <a:cs typeface="Arial" charset="0"/>
              </a:rPr>
              <a:t> J Intern </a:t>
            </a:r>
            <a:r>
              <a:rPr lang="de-CH" sz="700" dirty="0" err="1">
                <a:latin typeface="Arial" charset="0"/>
                <a:cs typeface="Arial" charset="0"/>
              </a:rPr>
              <a:t>Med</a:t>
            </a:r>
            <a:r>
              <a:rPr lang="en-US" sz="700" dirty="0">
                <a:latin typeface="Arial" charset="0"/>
                <a:cs typeface="Arial" charset="0"/>
              </a:rPr>
              <a:t> 2010; 21: 260-7.</a:t>
            </a:r>
            <a:endParaRPr lang="en-GB" sz="700" dirty="0">
              <a:latin typeface="Arial" charset="0"/>
              <a:cs typeface="Arial" charset="0"/>
            </a:endParaRPr>
          </a:p>
          <a:p>
            <a:pPr marL="180975" indent="-180975">
              <a:spcBef>
                <a:spcPts val="438"/>
              </a:spcBef>
              <a:buFontTx/>
              <a:buAutoNum type="arabicPeriod"/>
            </a:pPr>
            <a:r>
              <a:rPr lang="en-GB" sz="700" dirty="0">
                <a:latin typeface="Arial" charset="0"/>
                <a:cs typeface="Arial" charset="0"/>
              </a:rPr>
              <a:t>Parker C et al. Blood 2005; 106: 3699-709.</a:t>
            </a:r>
          </a:p>
          <a:p>
            <a:pPr marL="180975" indent="-180975">
              <a:spcBef>
                <a:spcPts val="438"/>
              </a:spcBef>
              <a:buFontTx/>
              <a:buAutoNum type="arabicPeriod"/>
            </a:pPr>
            <a:r>
              <a:rPr lang="en-GB" sz="700" dirty="0" err="1">
                <a:latin typeface="Arial" charset="0"/>
                <a:cs typeface="Arial" charset="0"/>
              </a:rPr>
              <a:t>Bessler</a:t>
            </a:r>
            <a:r>
              <a:rPr lang="en-GB" sz="700" dirty="0">
                <a:latin typeface="Arial" charset="0"/>
                <a:cs typeface="Arial" charset="0"/>
              </a:rPr>
              <a:t> M, </a:t>
            </a:r>
            <a:r>
              <a:rPr lang="en-GB" sz="700" dirty="0" err="1">
                <a:latin typeface="Arial" charset="0"/>
                <a:cs typeface="Arial" charset="0"/>
              </a:rPr>
              <a:t>Hiken</a:t>
            </a:r>
            <a:r>
              <a:rPr lang="en-GB" sz="700" dirty="0">
                <a:latin typeface="Arial" charset="0"/>
                <a:cs typeface="Arial" charset="0"/>
              </a:rPr>
              <a:t> J. </a:t>
            </a:r>
            <a:r>
              <a:rPr lang="en-GB" sz="700" dirty="0" err="1">
                <a:latin typeface="Arial" charset="0"/>
                <a:cs typeface="Arial" charset="0"/>
              </a:rPr>
              <a:t>Hematology</a:t>
            </a:r>
            <a:r>
              <a:rPr lang="en-GB" sz="700" dirty="0">
                <a:latin typeface="Arial" charset="0"/>
                <a:cs typeface="Arial" charset="0"/>
              </a:rPr>
              <a:t> Am </a:t>
            </a:r>
            <a:r>
              <a:rPr lang="en-GB" sz="700" dirty="0" err="1">
                <a:latin typeface="Arial" charset="0"/>
                <a:cs typeface="Arial" charset="0"/>
              </a:rPr>
              <a:t>Soc</a:t>
            </a:r>
            <a:r>
              <a:rPr lang="en-GB" sz="700" dirty="0">
                <a:latin typeface="Arial" charset="0"/>
                <a:cs typeface="Arial" charset="0"/>
              </a:rPr>
              <a:t> </a:t>
            </a:r>
            <a:r>
              <a:rPr lang="en-GB" sz="700" dirty="0" err="1">
                <a:latin typeface="Arial" charset="0"/>
                <a:cs typeface="Arial" charset="0"/>
              </a:rPr>
              <a:t>Hematol</a:t>
            </a:r>
            <a:r>
              <a:rPr lang="en-GB" sz="700" dirty="0">
                <a:latin typeface="Arial" charset="0"/>
                <a:cs typeface="Arial" charset="0"/>
              </a:rPr>
              <a:t> </a:t>
            </a:r>
            <a:r>
              <a:rPr lang="en-GB" sz="700" dirty="0" err="1">
                <a:latin typeface="Arial" charset="0"/>
                <a:cs typeface="Arial" charset="0"/>
              </a:rPr>
              <a:t>Educ</a:t>
            </a:r>
            <a:r>
              <a:rPr lang="en-GB" sz="700" dirty="0">
                <a:latin typeface="Arial" charset="0"/>
                <a:cs typeface="Arial" charset="0"/>
              </a:rPr>
              <a:t> Program 2008: 104-10.</a:t>
            </a:r>
          </a:p>
          <a:p>
            <a:pPr marL="180975" indent="-180975">
              <a:spcBef>
                <a:spcPts val="438"/>
              </a:spcBef>
              <a:buFontTx/>
              <a:buAutoNum type="arabicPeriod"/>
            </a:pPr>
            <a:r>
              <a:rPr lang="en-GB" sz="700" dirty="0">
                <a:latin typeface="Arial" charset="0"/>
                <a:cs typeface="Arial" charset="0"/>
              </a:rPr>
              <a:t>Brubaker LH et al. Blood 1977; 50: 657-62.</a:t>
            </a:r>
          </a:p>
          <a:p>
            <a:pPr marL="180975" indent="-180975">
              <a:spcBef>
                <a:spcPts val="438"/>
              </a:spcBef>
              <a:buFontTx/>
              <a:buAutoNum type="arabicPeriod"/>
            </a:pPr>
            <a:r>
              <a:rPr lang="en-GB" sz="700" dirty="0">
                <a:latin typeface="Arial" charset="0"/>
                <a:cs typeface="Arial" charset="0"/>
              </a:rPr>
              <a:t>Seya T et al. </a:t>
            </a:r>
            <a:r>
              <a:rPr lang="en-GB" sz="700" dirty="0" err="1">
                <a:latin typeface="Arial" charset="0"/>
                <a:cs typeface="Arial" charset="0"/>
              </a:rPr>
              <a:t>Eur</a:t>
            </a:r>
            <a:r>
              <a:rPr lang="en-GB" sz="700" dirty="0">
                <a:latin typeface="Arial" charset="0"/>
                <a:cs typeface="Arial" charset="0"/>
              </a:rPr>
              <a:t> J </a:t>
            </a:r>
            <a:r>
              <a:rPr lang="en-GB" sz="700" dirty="0" err="1">
                <a:latin typeface="Arial" charset="0"/>
                <a:cs typeface="Arial" charset="0"/>
              </a:rPr>
              <a:t>Immunol</a:t>
            </a:r>
            <a:r>
              <a:rPr lang="en-GB" sz="700" dirty="0">
                <a:latin typeface="Arial" charset="0"/>
                <a:cs typeface="Arial" charset="0"/>
              </a:rPr>
              <a:t> 1988; 18: 1289-94.</a:t>
            </a:r>
          </a:p>
        </p:txBody>
      </p:sp>
      <p:sp>
        <p:nvSpPr>
          <p:cNvPr id="56323" name="Slide Image Placeholder 5"/>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 xmlns:ma14="http://schemas.microsoft.com/office/mac/drawingml/2011/main" val="1"/>
            </a:ext>
          </a:extLst>
        </p:spPr>
      </p:sp>
      <p:sp>
        <p:nvSpPr>
          <p:cNvPr id="5" name="Slide Number Placeholder 3"/>
          <p:cNvSpPr txBox="1">
            <a:spLocks noGrp="1"/>
          </p:cNvSpPr>
          <p:nvPr/>
        </p:nvSpPr>
        <p:spPr bwMode="auto">
          <a:xfrm>
            <a:off x="6214808" y="8684826"/>
            <a:ext cx="641560" cy="457711"/>
          </a:xfrm>
          <a:prstGeom prst="rect">
            <a:avLst/>
          </a:prstGeom>
          <a:noFill/>
          <a:ln>
            <a:miter lim="800000"/>
            <a:headEnd/>
            <a:tailEnd/>
          </a:ln>
        </p:spPr>
        <p:txBody>
          <a:bodyPr lIns="93580" tIns="46790" rIns="93580" bIns="46790" anchor="b"/>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fld id="{D6F8150A-4EC6-A440-893F-DCC139FA7F39}" type="slidenum">
              <a:rPr lang="en-US" sz="1200"/>
              <a:pPr algn="r" eaLnBrk="1" hangingPunct="1"/>
              <a:t>38</a:t>
            </a:fld>
            <a:endParaRPr 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p:cNvSpPr>
            <a:spLocks noGrp="1" noChangeArrowheads="1"/>
          </p:cNvSpPr>
          <p:nvPr>
            <p:ph type="body" idx="1"/>
          </p:nvPr>
        </p:nvSpPr>
        <p:spPr bwMode="auto"/>
        <p:txBody>
          <a:bodyPr wrap="square" numCol="1" anchor="t" anchorCtr="0" compatLnSpc="1">
            <a:prstTxWarp prst="textNoShape">
              <a:avLst/>
            </a:prstTxWarp>
          </a:bodyPr>
          <a:lstStyle/>
          <a:p>
            <a:pPr>
              <a:defRPr/>
            </a:pPr>
            <a:r>
              <a:rPr lang="en-US" dirty="0" smtClean="0">
                <a:latin typeface="Arial" charset="0"/>
                <a:ea typeface="+mn-ea"/>
                <a:cs typeface="Arial" charset="0"/>
              </a:rPr>
              <a:t>A wide range of proteins attach to the cell membrane surface by a </a:t>
            </a:r>
            <a:r>
              <a:rPr lang="en-GB" dirty="0" err="1" smtClean="0">
                <a:latin typeface="Arial" charset="0"/>
                <a:ea typeface="+mn-ea"/>
                <a:cs typeface="Arial" charset="0"/>
              </a:rPr>
              <a:t>glycosylphosphatidylinositol</a:t>
            </a:r>
            <a:r>
              <a:rPr lang="en-GB" dirty="0" smtClean="0">
                <a:latin typeface="Arial" charset="0"/>
                <a:ea typeface="+mn-ea"/>
                <a:cs typeface="Arial" charset="0"/>
              </a:rPr>
              <a:t> (</a:t>
            </a:r>
            <a:r>
              <a:rPr lang="en-US" dirty="0" smtClean="0">
                <a:latin typeface="Arial" charset="0"/>
                <a:ea typeface="+mn-ea"/>
                <a:cs typeface="Arial" charset="0"/>
              </a:rPr>
              <a:t>GPI) anchor and are missing in </a:t>
            </a:r>
            <a:r>
              <a:rPr lang="en-GB" dirty="0" smtClean="0">
                <a:latin typeface="Arial" charset="0"/>
                <a:ea typeface="+mn-ea"/>
                <a:cs typeface="Arial" charset="0"/>
              </a:rPr>
              <a:t>p</a:t>
            </a:r>
            <a:r>
              <a:rPr lang="en-US" dirty="0" err="1" smtClean="0">
                <a:latin typeface="Arial" charset="0"/>
                <a:ea typeface="+mn-ea"/>
                <a:cs typeface="Arial" charset="0"/>
              </a:rPr>
              <a:t>aroxysmal</a:t>
            </a:r>
            <a:r>
              <a:rPr lang="en-US" dirty="0" smtClean="0">
                <a:latin typeface="Arial" charset="0"/>
                <a:ea typeface="+mn-ea"/>
                <a:cs typeface="Arial" charset="0"/>
              </a:rPr>
              <a:t> nocturnal </a:t>
            </a:r>
            <a:r>
              <a:rPr lang="en-US" dirty="0" err="1" smtClean="0">
                <a:latin typeface="Arial" charset="0"/>
                <a:ea typeface="+mn-ea"/>
                <a:cs typeface="Arial" charset="0"/>
              </a:rPr>
              <a:t>haemoglobinuria</a:t>
            </a:r>
            <a:r>
              <a:rPr lang="en-US" dirty="0" smtClean="0">
                <a:latin typeface="Arial" charset="0"/>
                <a:ea typeface="+mn-ea"/>
                <a:cs typeface="Arial" charset="0"/>
              </a:rPr>
              <a:t> (PNH) cells.  </a:t>
            </a:r>
            <a:r>
              <a:rPr lang="en-GB" dirty="0" smtClean="0">
                <a:latin typeface="Arial" charset="0"/>
                <a:ea typeface="+mn-ea"/>
                <a:cs typeface="Arial" charset="0"/>
              </a:rPr>
              <a:t>This includes enzymes, blood group antigens, adhesion molecules, cell receptors, other proteins of unknown function</a:t>
            </a:r>
            <a:r>
              <a:rPr lang="en-US" dirty="0" smtClean="0">
                <a:latin typeface="Arial" charset="0"/>
                <a:ea typeface="+mn-ea"/>
                <a:cs typeface="Arial" charset="0"/>
              </a:rPr>
              <a:t> and, notably, </a:t>
            </a:r>
            <a:r>
              <a:rPr lang="en-GB" dirty="0" smtClean="0">
                <a:latin typeface="Arial" charset="0"/>
                <a:ea typeface="+mn-ea"/>
                <a:cs typeface="Arial" charset="0"/>
              </a:rPr>
              <a:t>complement-regulating surface proteins.</a:t>
            </a:r>
            <a:endParaRPr lang="en-US" dirty="0" smtClean="0">
              <a:latin typeface="Arial" charset="0"/>
              <a:ea typeface="+mn-ea"/>
              <a:cs typeface="Arial" charset="0"/>
            </a:endParaRPr>
          </a:p>
          <a:p>
            <a:pPr>
              <a:defRPr/>
            </a:pPr>
            <a:r>
              <a:rPr lang="en-US" dirty="0" smtClean="0">
                <a:latin typeface="Arial" charset="0"/>
                <a:ea typeface="+mn-ea"/>
                <a:cs typeface="Arial" charset="0"/>
              </a:rPr>
              <a:t>Among the complement-regulating proteins, two emerge as the most important and best studied.</a:t>
            </a:r>
          </a:p>
          <a:p>
            <a:pPr marL="361950" lvl="1" indent="-180975">
              <a:buFontTx/>
              <a:buChar char="•"/>
              <a:defRPr/>
            </a:pPr>
            <a:r>
              <a:rPr lang="en-GB" dirty="0" smtClean="0">
                <a:latin typeface="Arial" charset="0"/>
                <a:ea typeface="+mn-ea"/>
                <a:cs typeface="Arial" charset="0"/>
              </a:rPr>
              <a:t>CD55 (decay accelerating factor, DAF) which controls the first steps of the complement cascade by regulating the activity of the C3 and C5 convertases.</a:t>
            </a:r>
            <a:r>
              <a:rPr lang="en-GB" baseline="30000" dirty="0" smtClean="0">
                <a:latin typeface="Arial" charset="0"/>
                <a:ea typeface="+mn-ea"/>
                <a:cs typeface="Arial" charset="0"/>
              </a:rPr>
              <a:t>1-3 </a:t>
            </a:r>
          </a:p>
          <a:p>
            <a:pPr marL="361950" lvl="1" indent="-180975">
              <a:buFontTx/>
              <a:buChar char="•"/>
              <a:defRPr/>
            </a:pPr>
            <a:r>
              <a:rPr lang="en-GB" dirty="0" smtClean="0">
                <a:latin typeface="Arial" charset="0"/>
                <a:ea typeface="+mn-ea"/>
                <a:cs typeface="Arial" charset="0"/>
              </a:rPr>
              <a:t>CD59 (membrane inhibitor of reactive </a:t>
            </a:r>
            <a:r>
              <a:rPr lang="en-GB" dirty="0" err="1" smtClean="0">
                <a:latin typeface="Arial" charset="0"/>
                <a:ea typeface="+mn-ea"/>
                <a:cs typeface="Arial" charset="0"/>
              </a:rPr>
              <a:t>lysis</a:t>
            </a:r>
            <a:r>
              <a:rPr lang="en-GB" dirty="0" smtClean="0">
                <a:latin typeface="Arial" charset="0"/>
                <a:ea typeface="+mn-ea"/>
                <a:cs typeface="Arial" charset="0"/>
              </a:rPr>
              <a:t>, MIRL) which inhibits the formation of the terminal complement complex (TCC) by preventing the incorporation of C9 in the C5b-8 complex, thereby preventing the formation of membrane attack complex (MAC or C5b-9).</a:t>
            </a:r>
            <a:r>
              <a:rPr lang="en-GB" baseline="30000" dirty="0" smtClean="0">
                <a:latin typeface="Arial" charset="0"/>
                <a:ea typeface="+mn-ea"/>
                <a:cs typeface="Arial" charset="0"/>
              </a:rPr>
              <a:t>1-3</a:t>
            </a:r>
            <a:endParaRPr lang="en-US" baseline="30000" dirty="0" smtClean="0">
              <a:latin typeface="Arial" charset="0"/>
              <a:ea typeface="+mn-ea"/>
              <a:cs typeface="Arial" charset="0"/>
            </a:endParaRPr>
          </a:p>
          <a:p>
            <a:pPr>
              <a:defRPr/>
            </a:pPr>
            <a:r>
              <a:rPr lang="en-US" dirty="0" smtClean="0">
                <a:latin typeface="Arial" charset="0"/>
                <a:ea typeface="+mn-ea"/>
                <a:cs typeface="Arial" charset="0"/>
              </a:rPr>
              <a:t>Red blood cells (RBCs) </a:t>
            </a:r>
            <a:r>
              <a:rPr lang="en-GB" dirty="0" smtClean="0">
                <a:latin typeface="Arial" charset="0"/>
                <a:ea typeface="+mn-ea"/>
                <a:cs typeface="Arial" charset="0"/>
              </a:rPr>
              <a:t>that are partially or completely deficient in the protective effects of CD55 and CD59 have an increased susceptibility to the </a:t>
            </a:r>
            <a:r>
              <a:rPr lang="en-GB" dirty="0" err="1" smtClean="0">
                <a:latin typeface="Arial" charset="0"/>
                <a:ea typeface="+mn-ea"/>
                <a:cs typeface="Arial" charset="0"/>
              </a:rPr>
              <a:t>lytic</a:t>
            </a:r>
            <a:r>
              <a:rPr lang="en-GB" dirty="0" smtClean="0">
                <a:latin typeface="Arial" charset="0"/>
                <a:ea typeface="+mn-ea"/>
                <a:cs typeface="Arial" charset="0"/>
              </a:rPr>
              <a:t> effects of activated complement, as is found in PNH.</a:t>
            </a:r>
            <a:r>
              <a:rPr lang="en-GB" baseline="30000" dirty="0" smtClean="0">
                <a:latin typeface="Arial" charset="0"/>
                <a:ea typeface="+mn-ea"/>
                <a:cs typeface="Arial" charset="0"/>
              </a:rPr>
              <a:t>1-3</a:t>
            </a:r>
          </a:p>
          <a:p>
            <a:pPr>
              <a:defRPr/>
            </a:pPr>
            <a:endParaRPr lang="en-GB" dirty="0" smtClean="0">
              <a:latin typeface="Arial" charset="0"/>
              <a:ea typeface="+mn-ea"/>
              <a:cs typeface="Arial" charset="0"/>
            </a:endParaRPr>
          </a:p>
          <a:p>
            <a:pPr>
              <a:defRPr/>
            </a:pPr>
            <a:r>
              <a:rPr lang="en-GB" b="1" dirty="0" smtClean="0">
                <a:latin typeface="Arial" charset="0"/>
                <a:ea typeface="+mn-ea"/>
                <a:cs typeface="Arial" charset="0"/>
              </a:rPr>
              <a:t>References</a:t>
            </a:r>
          </a:p>
          <a:p>
            <a:pPr marL="228600" indent="-228600">
              <a:buFont typeface="+mj-lt"/>
              <a:buAutoNum type="arabicPeriod"/>
              <a:defRPr/>
            </a:pPr>
            <a:r>
              <a:rPr lang="en-GB" dirty="0" err="1" smtClean="0">
                <a:latin typeface="Arial" charset="0"/>
                <a:ea typeface="+mn-ea"/>
                <a:cs typeface="Arial" charset="0"/>
              </a:rPr>
              <a:t>Rosse</a:t>
            </a:r>
            <a:r>
              <a:rPr lang="en-GB" dirty="0" smtClean="0">
                <a:latin typeface="Arial" charset="0"/>
                <a:ea typeface="+mn-ea"/>
                <a:cs typeface="Arial" charset="0"/>
              </a:rPr>
              <a:t> WF et al. </a:t>
            </a:r>
            <a:r>
              <a:rPr lang="en-GB" dirty="0" err="1" smtClean="0">
                <a:latin typeface="Arial" charset="0"/>
                <a:ea typeface="+mn-ea"/>
                <a:cs typeface="Arial" charset="0"/>
              </a:rPr>
              <a:t>Hematology</a:t>
            </a:r>
            <a:r>
              <a:rPr lang="en-GB" dirty="0" smtClean="0">
                <a:latin typeface="Arial" charset="0"/>
                <a:ea typeface="+mn-ea"/>
                <a:cs typeface="Arial" charset="0"/>
              </a:rPr>
              <a:t> 2004:48-62.</a:t>
            </a:r>
          </a:p>
          <a:p>
            <a:pPr marL="228600" indent="-228600">
              <a:buFont typeface="+mj-lt"/>
              <a:buAutoNum type="arabicPeriod"/>
              <a:defRPr/>
            </a:pPr>
            <a:r>
              <a:rPr lang="en-GB" dirty="0" smtClean="0">
                <a:latin typeface="Arial" charset="0"/>
                <a:ea typeface="+mn-ea"/>
                <a:cs typeface="Arial" charset="0"/>
              </a:rPr>
              <a:t>Johnson RJ, </a:t>
            </a:r>
            <a:r>
              <a:rPr lang="en-GB" dirty="0" err="1" smtClean="0">
                <a:latin typeface="Arial" charset="0"/>
                <a:ea typeface="+mn-ea"/>
                <a:cs typeface="Arial" charset="0"/>
              </a:rPr>
              <a:t>Hillmen</a:t>
            </a:r>
            <a:r>
              <a:rPr lang="en-GB" dirty="0" smtClean="0">
                <a:latin typeface="Arial" charset="0"/>
                <a:ea typeface="+mn-ea"/>
                <a:cs typeface="Arial" charset="0"/>
              </a:rPr>
              <a:t> P. Mol </a:t>
            </a:r>
            <a:r>
              <a:rPr lang="en-GB" dirty="0" err="1" smtClean="0">
                <a:latin typeface="Arial" charset="0"/>
                <a:ea typeface="+mn-ea"/>
                <a:cs typeface="Arial" charset="0"/>
              </a:rPr>
              <a:t>Pathol</a:t>
            </a:r>
            <a:r>
              <a:rPr lang="en-GB" dirty="0" smtClean="0">
                <a:latin typeface="Arial" charset="0"/>
                <a:ea typeface="+mn-ea"/>
                <a:cs typeface="Arial" charset="0"/>
              </a:rPr>
              <a:t> 2002;55:145-52.</a:t>
            </a:r>
          </a:p>
          <a:p>
            <a:pPr marL="228600" indent="-228600">
              <a:buFont typeface="+mj-lt"/>
              <a:buAutoNum type="arabicPeriod"/>
              <a:defRPr/>
            </a:pPr>
            <a:r>
              <a:rPr lang="en-GB" dirty="0" smtClean="0">
                <a:latin typeface="Arial" charset="0"/>
                <a:ea typeface="+mn-ea"/>
                <a:cs typeface="Arial" charset="0"/>
              </a:rPr>
              <a:t>Parker C et al. Blood 2005;106:3699-709.</a:t>
            </a:r>
            <a:endParaRPr lang="en-US" dirty="0" smtClean="0">
              <a:latin typeface="Arial" charset="0"/>
              <a:ea typeface="+mn-ea"/>
              <a:cs typeface="Arial" charset="0"/>
            </a:endParaRPr>
          </a:p>
          <a:p>
            <a:pPr>
              <a:defRPr/>
            </a:pPr>
            <a:endParaRPr lang="en-US" dirty="0" smtClean="0">
              <a:latin typeface="Arial" charset="0"/>
              <a:ea typeface="+mn-ea"/>
              <a:cs typeface="Arial" charset="0"/>
            </a:endParaRPr>
          </a:p>
        </p:txBody>
      </p:sp>
      <p:sp>
        <p:nvSpPr>
          <p:cNvPr id="60419" name="Rectangle 7"/>
          <p:cNvSpPr txBox="1">
            <a:spLocks noGrp="1" noChangeArrowheads="1"/>
          </p:cNvSpPr>
          <p:nvPr/>
        </p:nvSpPr>
        <p:spPr bwMode="auto">
          <a:xfrm>
            <a:off x="6373156" y="8657041"/>
            <a:ext cx="484844" cy="4869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nchorCtr="1"/>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fld id="{E81D3531-7B61-A544-94D7-FE63FE0B1E9B}" type="slidenum">
              <a:rPr lang="en-US" sz="1000">
                <a:solidFill>
                  <a:srgbClr val="000000"/>
                </a:solidFill>
              </a:rPr>
              <a:pPr algn="r" eaLnBrk="1" hangingPunct="1"/>
              <a:t>39</a:t>
            </a:fld>
            <a:endParaRPr lang="en-US" sz="1000">
              <a:solidFill>
                <a:srgbClr val="000000"/>
              </a:solidFill>
            </a:endParaRPr>
          </a:p>
        </p:txBody>
      </p:sp>
      <p:sp>
        <p:nvSpPr>
          <p:cNvPr id="60420" name="Slide Image Placeholder 5"/>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 xmlns:ma14="http://schemas.microsoft.com/office/mac/drawingml/2011/main" val="1"/>
            </a:ext>
          </a:extLs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156" indent="0" algn="ctr">
              <a:buNone/>
              <a:defRPr/>
            </a:lvl2pPr>
            <a:lvl3pPr marL="914311" indent="0" algn="ctr">
              <a:buNone/>
              <a:defRPr/>
            </a:lvl3pPr>
            <a:lvl4pPr marL="1371467" indent="0" algn="ctr">
              <a:buNone/>
              <a:defRPr/>
            </a:lvl4pPr>
            <a:lvl5pPr marL="1828623" indent="0" algn="ctr">
              <a:buNone/>
              <a:defRPr/>
            </a:lvl5pPr>
            <a:lvl6pPr marL="2285777" indent="0" algn="ctr">
              <a:buNone/>
              <a:defRPr/>
            </a:lvl6pPr>
            <a:lvl7pPr marL="2742933" indent="0" algn="ctr">
              <a:buNone/>
              <a:defRPr/>
            </a:lvl7pPr>
            <a:lvl8pPr marL="3200089" indent="0" algn="ctr">
              <a:buNone/>
              <a:defRPr/>
            </a:lvl8pPr>
            <a:lvl9pPr marL="3657244"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FDDF191-B457-4361-A36A-A3F5688293C0}" type="slidenum">
              <a:rPr lang="tr-TR">
                <a:solidFill>
                  <a:srgbClr val="000000"/>
                </a:solidFill>
              </a:rPr>
              <a:pPr>
                <a:defRPr/>
              </a:pPr>
              <a:t>‹#›</a:t>
            </a:fld>
            <a:endParaRPr lang="tr-TR">
              <a:solidFill>
                <a:srgbClr val="000000"/>
              </a:solidFill>
            </a:endParaRPr>
          </a:p>
        </p:txBody>
      </p:sp>
    </p:spTree>
    <p:extLst>
      <p:ext uri="{BB962C8B-B14F-4D97-AF65-F5344CB8AC3E}">
        <p14:creationId xmlns="" xmlns:p14="http://schemas.microsoft.com/office/powerpoint/2010/main" val="3730776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4" name="Rectangle 4"/>
          <p:cNvSpPr>
            <a:spLocks noGrp="1" noChangeArrowheads="1"/>
          </p:cNvSpPr>
          <p:nvPr>
            <p:ph type="dt" sz="half" idx="10"/>
          </p:nvPr>
        </p:nvSpPr>
        <p:spPr>
          <a:ln/>
        </p:spPr>
        <p:txBody>
          <a:bodyPr/>
          <a:lstStyle>
            <a:lvl1pPr>
              <a:defRPr sz="1000" b="1"/>
            </a:lvl1pPr>
          </a:lstStyle>
          <a:p>
            <a:pPr>
              <a:defRPr/>
            </a:pPr>
            <a:r>
              <a:rPr lang="tr-TR" dirty="0" smtClean="0">
                <a:solidFill>
                  <a:srgbClr val="000000"/>
                </a:solidFill>
              </a:rPr>
              <a:t>Erciyes Hematoloji 2015</a:t>
            </a:r>
            <a:endParaRPr lang="tr-TR" dirty="0">
              <a:solidFill>
                <a:srgbClr val="000000"/>
              </a:solidFill>
            </a:endParaRPr>
          </a:p>
        </p:txBody>
      </p:sp>
      <p:sp>
        <p:nvSpPr>
          <p:cNvPr id="5" name="Rectangle 5"/>
          <p:cNvSpPr>
            <a:spLocks noGrp="1" noChangeArrowheads="1"/>
          </p:cNvSpPr>
          <p:nvPr>
            <p:ph type="ftr" sz="quarter" idx="11"/>
          </p:nvPr>
        </p:nvSpPr>
        <p:spPr>
          <a:ln/>
        </p:spPr>
        <p:txBody>
          <a:bodyPr/>
          <a:lstStyle>
            <a:lvl1pPr>
              <a:defRPr sz="800"/>
            </a:lvl1pPr>
          </a:lstStyle>
          <a:p>
            <a:pPr>
              <a:defRPr/>
            </a:pPr>
            <a:endParaRPr lang="tr-TR"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lgn="l">
              <a:defRPr/>
            </a:pPr>
            <a:r>
              <a:rPr lang="tr-TR" sz="900" dirty="0" smtClean="0">
                <a:solidFill>
                  <a:srgbClr val="000000"/>
                </a:solidFill>
              </a:rPr>
              <a:t>Web: www.iliknakli.com</a:t>
            </a:r>
          </a:p>
          <a:p>
            <a:pPr>
              <a:defRPr/>
            </a:pPr>
            <a:fld id="{0D2F22A9-6873-46E6-AC6A-54EAB86F1DD8}" type="slidenum">
              <a:rPr lang="tr-TR" smtClean="0">
                <a:solidFill>
                  <a:srgbClr val="000000"/>
                </a:solidFill>
              </a:rPr>
              <a:pPr>
                <a:defRPr/>
              </a:pPr>
              <a:t>‹#›</a:t>
            </a:fld>
            <a:endParaRPr lang="tr-TR" dirty="0">
              <a:solidFill>
                <a:srgbClr val="000000"/>
              </a:solidFill>
            </a:endParaRPr>
          </a:p>
        </p:txBody>
      </p:sp>
      <p:pic>
        <p:nvPicPr>
          <p:cNvPr id="8" name="Picture 3"/>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21361"/>
            <a:ext cx="9144000" cy="121833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8172400" y="6275785"/>
            <a:ext cx="599313" cy="537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userDrawn="1"/>
        </p:nvPicPr>
        <p:blipFill>
          <a:blip r:embed="rId4" cstate="print">
            <a:extLst>
              <a:ext uri="{28A0092B-C50C-407E-A947-70E740481C1C}">
                <a14:useLocalDpi xmlns="" xmlns:a14="http://schemas.microsoft.com/office/drawing/2010/main" val="0"/>
              </a:ext>
            </a:extLst>
          </a:blip>
          <a:srcRect/>
          <a:stretch>
            <a:fillRect/>
          </a:stretch>
        </p:blipFill>
        <p:spPr bwMode="auto">
          <a:xfrm>
            <a:off x="395536" y="6506106"/>
            <a:ext cx="7776864" cy="2190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userDrawn="1"/>
        </p:nvPicPr>
        <p:blipFill>
          <a:blip r:embed="rId5" cstate="print">
            <a:extLst>
              <a:ext uri="{28A0092B-C50C-407E-A947-70E740481C1C}">
                <a14:useLocalDpi xmlns="" xmlns:a14="http://schemas.microsoft.com/office/drawing/2010/main" val="0"/>
              </a:ext>
            </a:extLst>
          </a:blip>
          <a:srcRect/>
          <a:stretch>
            <a:fillRect/>
          </a:stretch>
        </p:blipFill>
        <p:spPr bwMode="auto">
          <a:xfrm>
            <a:off x="2480" y="-31847"/>
            <a:ext cx="9141520" cy="122882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33026160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1"/>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4"/>
            <a:ext cx="7772400" cy="1500187"/>
          </a:xfrm>
        </p:spPr>
        <p:txBody>
          <a:bodyPr anchor="b"/>
          <a:lstStyle>
            <a:lvl1pPr marL="0" indent="0">
              <a:buNone/>
              <a:defRPr sz="2000"/>
            </a:lvl1pPr>
            <a:lvl2pPr marL="457156" indent="0">
              <a:buNone/>
              <a:defRPr sz="1800"/>
            </a:lvl2pPr>
            <a:lvl3pPr marL="914311" indent="0">
              <a:buNone/>
              <a:defRPr sz="1600"/>
            </a:lvl3pPr>
            <a:lvl4pPr marL="1371467" indent="0">
              <a:buNone/>
              <a:defRPr sz="1400"/>
            </a:lvl4pPr>
            <a:lvl5pPr marL="1828623" indent="0">
              <a:buNone/>
              <a:defRPr sz="1400"/>
            </a:lvl5pPr>
            <a:lvl6pPr marL="2285777" indent="0">
              <a:buNone/>
              <a:defRPr sz="1400"/>
            </a:lvl6pPr>
            <a:lvl7pPr marL="2742933" indent="0">
              <a:buNone/>
              <a:defRPr sz="1400"/>
            </a:lvl7pPr>
            <a:lvl8pPr marL="3200089" indent="0">
              <a:buNone/>
              <a:defRPr sz="1400"/>
            </a:lvl8pPr>
            <a:lvl9pPr marL="3657244"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9AC070F-1716-429D-8808-7225F1D15D91}" type="slidenum">
              <a:rPr lang="tr-TR">
                <a:solidFill>
                  <a:srgbClr val="000000"/>
                </a:solidFill>
              </a:rPr>
              <a:pPr>
                <a:defRPr/>
              </a:pPr>
              <a:t>‹#›</a:t>
            </a:fld>
            <a:endParaRPr lang="tr-TR">
              <a:solidFill>
                <a:srgbClr val="000000"/>
              </a:solidFill>
            </a:endParaRPr>
          </a:p>
        </p:txBody>
      </p:sp>
    </p:spTree>
    <p:extLst>
      <p:ext uri="{BB962C8B-B14F-4D97-AF65-F5344CB8AC3E}">
        <p14:creationId xmlns="" xmlns:p14="http://schemas.microsoft.com/office/powerpoint/2010/main" val="240343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FA7733-97B0-40C5-A8A4-0990109F3727}" type="slidenum">
              <a:rPr lang="tr-TR">
                <a:solidFill>
                  <a:srgbClr val="000000"/>
                </a:solidFill>
              </a:rPr>
              <a:pPr>
                <a:defRPr/>
              </a:pPr>
              <a:t>‹#›</a:t>
            </a:fld>
            <a:endParaRPr lang="tr-TR">
              <a:solidFill>
                <a:srgbClr val="000000"/>
              </a:solidFill>
            </a:endParaRPr>
          </a:p>
        </p:txBody>
      </p:sp>
    </p:spTree>
    <p:extLst>
      <p:ext uri="{BB962C8B-B14F-4D97-AF65-F5344CB8AC3E}">
        <p14:creationId xmlns="" xmlns:p14="http://schemas.microsoft.com/office/powerpoint/2010/main" val="4071497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156" indent="0">
              <a:buNone/>
              <a:defRPr sz="2000" b="1"/>
            </a:lvl2pPr>
            <a:lvl3pPr marL="914311" indent="0">
              <a:buNone/>
              <a:defRPr sz="1800" b="1"/>
            </a:lvl3pPr>
            <a:lvl4pPr marL="1371467" indent="0">
              <a:buNone/>
              <a:defRPr sz="1600" b="1"/>
            </a:lvl4pPr>
            <a:lvl5pPr marL="1828623" indent="0">
              <a:buNone/>
              <a:defRPr sz="1600" b="1"/>
            </a:lvl5pPr>
            <a:lvl6pPr marL="2285777" indent="0">
              <a:buNone/>
              <a:defRPr sz="1600" b="1"/>
            </a:lvl6pPr>
            <a:lvl7pPr marL="2742933" indent="0">
              <a:buNone/>
              <a:defRPr sz="1600" b="1"/>
            </a:lvl7pPr>
            <a:lvl8pPr marL="3200089" indent="0">
              <a:buNone/>
              <a:defRPr sz="1600" b="1"/>
            </a:lvl8pPr>
            <a:lvl9pPr marL="3657244"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6" y="1535113"/>
            <a:ext cx="4041775" cy="639762"/>
          </a:xfrm>
        </p:spPr>
        <p:txBody>
          <a:bodyPr anchor="b"/>
          <a:lstStyle>
            <a:lvl1pPr marL="0" indent="0">
              <a:buNone/>
              <a:defRPr sz="2400" b="1"/>
            </a:lvl1pPr>
            <a:lvl2pPr marL="457156" indent="0">
              <a:buNone/>
              <a:defRPr sz="2000" b="1"/>
            </a:lvl2pPr>
            <a:lvl3pPr marL="914311" indent="0">
              <a:buNone/>
              <a:defRPr sz="1800" b="1"/>
            </a:lvl3pPr>
            <a:lvl4pPr marL="1371467" indent="0">
              <a:buNone/>
              <a:defRPr sz="1600" b="1"/>
            </a:lvl4pPr>
            <a:lvl5pPr marL="1828623" indent="0">
              <a:buNone/>
              <a:defRPr sz="1600" b="1"/>
            </a:lvl5pPr>
            <a:lvl6pPr marL="2285777" indent="0">
              <a:buNone/>
              <a:defRPr sz="1600" b="1"/>
            </a:lvl6pPr>
            <a:lvl7pPr marL="2742933" indent="0">
              <a:buNone/>
              <a:defRPr sz="1600" b="1"/>
            </a:lvl7pPr>
            <a:lvl8pPr marL="3200089" indent="0">
              <a:buNone/>
              <a:defRPr sz="1600" b="1"/>
            </a:lvl8pPr>
            <a:lvl9pPr marL="3657244"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9A9C5FC-2A25-45A8-9085-75713AA0083E}" type="slidenum">
              <a:rPr lang="tr-TR">
                <a:solidFill>
                  <a:srgbClr val="000000"/>
                </a:solidFill>
              </a:rPr>
              <a:pPr>
                <a:defRPr/>
              </a:pPr>
              <a:t>‹#›</a:t>
            </a:fld>
            <a:endParaRPr lang="tr-TR">
              <a:solidFill>
                <a:srgbClr val="000000"/>
              </a:solidFill>
            </a:endParaRPr>
          </a:p>
        </p:txBody>
      </p:sp>
    </p:spTree>
    <p:extLst>
      <p:ext uri="{BB962C8B-B14F-4D97-AF65-F5344CB8AC3E}">
        <p14:creationId xmlns="" xmlns:p14="http://schemas.microsoft.com/office/powerpoint/2010/main" val="417234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311BCAA-E3BC-4AC3-AFA5-8EE992D0B3B1}" type="slidenum">
              <a:rPr lang="tr-TR">
                <a:solidFill>
                  <a:srgbClr val="000000"/>
                </a:solidFill>
              </a:rPr>
              <a:pPr>
                <a:defRPr/>
              </a:pPr>
              <a:t>‹#›</a:t>
            </a:fld>
            <a:endParaRPr lang="tr-TR">
              <a:solidFill>
                <a:srgbClr val="000000"/>
              </a:solidFill>
            </a:endParaRPr>
          </a:p>
        </p:txBody>
      </p:sp>
      <p:pic>
        <p:nvPicPr>
          <p:cNvPr id="6" name="Picture 2"/>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27377" y="0"/>
            <a:ext cx="9171377" cy="112474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44720216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6146" name="Picture 2"/>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27377" y="0"/>
            <a:ext cx="9171377" cy="112474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6" name="Rectangle 4"/>
          <p:cNvSpPr>
            <a:spLocks noGrp="1" noChangeArrowheads="1"/>
          </p:cNvSpPr>
          <p:nvPr>
            <p:ph type="dt" sz="half" idx="10"/>
          </p:nvPr>
        </p:nvSpPr>
        <p:spPr>
          <a:xfrm>
            <a:off x="457200" y="6245225"/>
            <a:ext cx="2133600" cy="476250"/>
          </a:xfrm>
          <a:ln/>
        </p:spPr>
        <p:txBody>
          <a:bodyPr/>
          <a:lstStyle>
            <a:lvl1pPr>
              <a:defRPr sz="1000" b="1"/>
            </a:lvl1pPr>
          </a:lstStyle>
          <a:p>
            <a:pPr>
              <a:defRPr/>
            </a:pPr>
            <a:r>
              <a:rPr lang="tr-TR" dirty="0" smtClean="0">
                <a:solidFill>
                  <a:srgbClr val="000000"/>
                </a:solidFill>
              </a:rPr>
              <a:t>Erciyes Hematoloji 2015</a:t>
            </a:r>
            <a:endParaRPr lang="tr-TR" dirty="0">
              <a:solidFill>
                <a:srgbClr val="000000"/>
              </a:solidFill>
            </a:endParaRPr>
          </a:p>
        </p:txBody>
      </p:sp>
      <p:sp>
        <p:nvSpPr>
          <p:cNvPr id="7" name="Rectangle 5"/>
          <p:cNvSpPr>
            <a:spLocks noGrp="1" noChangeArrowheads="1"/>
          </p:cNvSpPr>
          <p:nvPr>
            <p:ph type="ftr" sz="quarter" idx="11"/>
          </p:nvPr>
        </p:nvSpPr>
        <p:spPr>
          <a:xfrm>
            <a:off x="3124200" y="6245225"/>
            <a:ext cx="2895600" cy="476250"/>
          </a:xfrm>
          <a:ln/>
        </p:spPr>
        <p:txBody>
          <a:bodyPr/>
          <a:lstStyle>
            <a:lvl1pPr>
              <a:defRPr sz="800"/>
            </a:lvl1pPr>
          </a:lstStyle>
          <a:p>
            <a:pPr>
              <a:defRPr/>
            </a:pPr>
            <a:endParaRPr lang="tr-TR" dirty="0">
              <a:solidFill>
                <a:srgbClr val="000000"/>
              </a:solidFill>
            </a:endParaRPr>
          </a:p>
        </p:txBody>
      </p:sp>
      <p:sp>
        <p:nvSpPr>
          <p:cNvPr id="8" name="Rectangle 6"/>
          <p:cNvSpPr>
            <a:spLocks noGrp="1" noChangeArrowheads="1"/>
          </p:cNvSpPr>
          <p:nvPr>
            <p:ph type="sldNum" sz="quarter" idx="12"/>
          </p:nvPr>
        </p:nvSpPr>
        <p:spPr>
          <a:xfrm>
            <a:off x="6553200" y="6245225"/>
            <a:ext cx="2133600" cy="476250"/>
          </a:xfrm>
          <a:ln/>
        </p:spPr>
        <p:txBody>
          <a:bodyPr/>
          <a:lstStyle>
            <a:lvl1pPr>
              <a:defRPr/>
            </a:lvl1pPr>
          </a:lstStyle>
          <a:p>
            <a:pPr algn="l">
              <a:defRPr/>
            </a:pPr>
            <a:r>
              <a:rPr lang="tr-TR" sz="900" dirty="0" smtClean="0">
                <a:solidFill>
                  <a:srgbClr val="000000"/>
                </a:solidFill>
              </a:rPr>
              <a:t>Web: www.iliknakli.com</a:t>
            </a:r>
          </a:p>
          <a:p>
            <a:pPr>
              <a:defRPr/>
            </a:pPr>
            <a:fld id="{0D2F22A9-6873-46E6-AC6A-54EAB86F1DD8}" type="slidenum">
              <a:rPr lang="tr-TR" smtClean="0">
                <a:solidFill>
                  <a:srgbClr val="000000"/>
                </a:solidFill>
              </a:rPr>
              <a:pPr>
                <a:defRPr/>
              </a:pPr>
              <a:t>‹#›</a:t>
            </a:fld>
            <a:endParaRPr lang="tr-TR" dirty="0">
              <a:solidFill>
                <a:srgbClr val="000000"/>
              </a:solidFill>
            </a:endParaRPr>
          </a:p>
        </p:txBody>
      </p:sp>
      <p:pic>
        <p:nvPicPr>
          <p:cNvPr id="9" name="Picture 2"/>
          <p:cNvPicPr>
            <a:picLocks noChangeAspect="1" noChangeArrowheads="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8172400" y="6275785"/>
            <a:ext cx="599313" cy="537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userDrawn="1"/>
        </p:nvPicPr>
        <p:blipFill>
          <a:blip r:embed="rId4" cstate="print">
            <a:extLst>
              <a:ext uri="{28A0092B-C50C-407E-A947-70E740481C1C}">
                <a14:useLocalDpi xmlns="" xmlns:a14="http://schemas.microsoft.com/office/drawing/2010/main" val="0"/>
              </a:ext>
            </a:extLst>
          </a:blip>
          <a:srcRect/>
          <a:stretch>
            <a:fillRect/>
          </a:stretch>
        </p:blipFill>
        <p:spPr bwMode="auto">
          <a:xfrm>
            <a:off x="395536" y="6506106"/>
            <a:ext cx="7776864" cy="2190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59424578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1" y="273051"/>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1" y="1435100"/>
            <a:ext cx="3008313" cy="4691063"/>
          </a:xfrm>
        </p:spPr>
        <p:txBody>
          <a:bodyPr/>
          <a:lstStyle>
            <a:lvl1pPr marL="0" indent="0">
              <a:buNone/>
              <a:defRPr sz="1400"/>
            </a:lvl1pPr>
            <a:lvl2pPr marL="457156" indent="0">
              <a:buNone/>
              <a:defRPr sz="1200"/>
            </a:lvl2pPr>
            <a:lvl3pPr marL="914311" indent="0">
              <a:buNone/>
              <a:defRPr sz="1000"/>
            </a:lvl3pPr>
            <a:lvl4pPr marL="1371467" indent="0">
              <a:buNone/>
              <a:defRPr sz="900"/>
            </a:lvl4pPr>
            <a:lvl5pPr marL="1828623" indent="0">
              <a:buNone/>
              <a:defRPr sz="900"/>
            </a:lvl5pPr>
            <a:lvl6pPr marL="2285777" indent="0">
              <a:buNone/>
              <a:defRPr sz="900"/>
            </a:lvl6pPr>
            <a:lvl7pPr marL="2742933" indent="0">
              <a:buNone/>
              <a:defRPr sz="900"/>
            </a:lvl7pPr>
            <a:lvl8pPr marL="3200089" indent="0">
              <a:buNone/>
              <a:defRPr sz="900"/>
            </a:lvl8pPr>
            <a:lvl9pPr marL="3657244"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E06C9E5-6CA8-4DD7-A277-ACA7CDE3AE11}" type="slidenum">
              <a:rPr lang="tr-TR">
                <a:solidFill>
                  <a:srgbClr val="000000"/>
                </a:solidFill>
              </a:rPr>
              <a:pPr>
                <a:defRPr/>
              </a:pPr>
              <a:t>‹#›</a:t>
            </a:fld>
            <a:endParaRPr lang="tr-TR">
              <a:solidFill>
                <a:srgbClr val="000000"/>
              </a:solidFill>
            </a:endParaRPr>
          </a:p>
        </p:txBody>
      </p:sp>
    </p:spTree>
    <p:extLst>
      <p:ext uri="{BB962C8B-B14F-4D97-AF65-F5344CB8AC3E}">
        <p14:creationId xmlns="" xmlns:p14="http://schemas.microsoft.com/office/powerpoint/2010/main" val="1229818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156" indent="0">
              <a:buNone/>
              <a:defRPr sz="2800"/>
            </a:lvl2pPr>
            <a:lvl3pPr marL="914311" indent="0">
              <a:buNone/>
              <a:defRPr sz="2400"/>
            </a:lvl3pPr>
            <a:lvl4pPr marL="1371467" indent="0">
              <a:buNone/>
              <a:defRPr sz="2000"/>
            </a:lvl4pPr>
            <a:lvl5pPr marL="1828623" indent="0">
              <a:buNone/>
              <a:defRPr sz="2000"/>
            </a:lvl5pPr>
            <a:lvl6pPr marL="2285777" indent="0">
              <a:buNone/>
              <a:defRPr sz="2000"/>
            </a:lvl6pPr>
            <a:lvl7pPr marL="2742933" indent="0">
              <a:buNone/>
              <a:defRPr sz="2000"/>
            </a:lvl7pPr>
            <a:lvl8pPr marL="3200089" indent="0">
              <a:buNone/>
              <a:defRPr sz="2000"/>
            </a:lvl8pPr>
            <a:lvl9pPr marL="3657244"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156" indent="0">
              <a:buNone/>
              <a:defRPr sz="1200"/>
            </a:lvl2pPr>
            <a:lvl3pPr marL="914311" indent="0">
              <a:buNone/>
              <a:defRPr sz="1000"/>
            </a:lvl3pPr>
            <a:lvl4pPr marL="1371467" indent="0">
              <a:buNone/>
              <a:defRPr sz="900"/>
            </a:lvl4pPr>
            <a:lvl5pPr marL="1828623" indent="0">
              <a:buNone/>
              <a:defRPr sz="900"/>
            </a:lvl5pPr>
            <a:lvl6pPr marL="2285777" indent="0">
              <a:buNone/>
              <a:defRPr sz="900"/>
            </a:lvl6pPr>
            <a:lvl7pPr marL="2742933" indent="0">
              <a:buNone/>
              <a:defRPr sz="900"/>
            </a:lvl7pPr>
            <a:lvl8pPr marL="3200089" indent="0">
              <a:buNone/>
              <a:defRPr sz="900"/>
            </a:lvl8pPr>
            <a:lvl9pPr marL="3657244"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37A57D1-A816-4464-9DAD-AAEF77F26AFC}" type="slidenum">
              <a:rPr lang="tr-TR">
                <a:solidFill>
                  <a:srgbClr val="000000"/>
                </a:solidFill>
              </a:rPr>
              <a:pPr>
                <a:defRPr/>
              </a:pPr>
              <a:t>‹#›</a:t>
            </a:fld>
            <a:endParaRPr lang="tr-TR">
              <a:solidFill>
                <a:srgbClr val="000000"/>
              </a:solidFill>
            </a:endParaRPr>
          </a:p>
        </p:txBody>
      </p:sp>
    </p:spTree>
    <p:extLst>
      <p:ext uri="{BB962C8B-B14F-4D97-AF65-F5344CB8AC3E}">
        <p14:creationId xmlns="" xmlns:p14="http://schemas.microsoft.com/office/powerpoint/2010/main" val="1925012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B0BE73-783B-4AB1-8DF8-58D1FFF900A3}" type="slidenum">
              <a:rPr lang="tr-TR">
                <a:solidFill>
                  <a:srgbClr val="000000"/>
                </a:solidFill>
              </a:rPr>
              <a:pPr>
                <a:defRPr/>
              </a:pPr>
              <a:t>‹#›</a:t>
            </a:fld>
            <a:endParaRPr lang="tr-TR">
              <a:solidFill>
                <a:srgbClr val="000000"/>
              </a:solidFill>
            </a:endParaRPr>
          </a:p>
        </p:txBody>
      </p:sp>
    </p:spTree>
    <p:extLst>
      <p:ext uri="{BB962C8B-B14F-4D97-AF65-F5344CB8AC3E}">
        <p14:creationId xmlns="" xmlns:p14="http://schemas.microsoft.com/office/powerpoint/2010/main" val="734090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9"/>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706E4C5-4284-40EB-9D1E-BF29011E551E}" type="slidenum">
              <a:rPr lang="tr-TR">
                <a:solidFill>
                  <a:srgbClr val="000000"/>
                </a:solidFill>
              </a:rPr>
              <a:pPr>
                <a:defRPr/>
              </a:pPr>
              <a:t>‹#›</a:t>
            </a:fld>
            <a:endParaRPr lang="tr-TR">
              <a:solidFill>
                <a:srgbClr val="000000"/>
              </a:solidFill>
            </a:endParaRPr>
          </a:p>
        </p:txBody>
      </p:sp>
    </p:spTree>
    <p:extLst>
      <p:ext uri="{BB962C8B-B14F-4D97-AF65-F5344CB8AC3E}">
        <p14:creationId xmlns="" xmlns:p14="http://schemas.microsoft.com/office/powerpoint/2010/main" val="4278803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457200" y="1600201"/>
            <a:ext cx="8229600" cy="4525963"/>
          </a:xfrm>
        </p:spPr>
        <p:txBody>
          <a:bodyPr/>
          <a:lstStyle/>
          <a:p>
            <a:pPr lvl="0"/>
            <a:endParaRPr lang="tr-T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85594FB-2EC2-4580-92AC-ED92D8319669}" type="slidenum">
              <a:rPr lang="tr-TR">
                <a:solidFill>
                  <a:srgbClr val="000000"/>
                </a:solidFill>
              </a:rPr>
              <a:pPr>
                <a:defRPr/>
              </a:pPr>
              <a:t>‹#›</a:t>
            </a:fld>
            <a:endParaRPr lang="tr-TR">
              <a:solidFill>
                <a:srgbClr val="000000"/>
              </a:solidFill>
            </a:endParaRPr>
          </a:p>
        </p:txBody>
      </p:sp>
    </p:spTree>
    <p:extLst>
      <p:ext uri="{BB962C8B-B14F-4D97-AF65-F5344CB8AC3E}">
        <p14:creationId xmlns="" xmlns:p14="http://schemas.microsoft.com/office/powerpoint/2010/main" val="7779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tr-TR" smtClean="0"/>
              <a:t>Click to edit Master title style</a:t>
            </a:r>
            <a:endParaRPr lang="en-US"/>
          </a:p>
        </p:txBody>
      </p:sp>
      <p:sp>
        <p:nvSpPr>
          <p:cNvPr id="3" name="ClipArt Placeholder 2"/>
          <p:cNvSpPr>
            <a:spLocks noGrp="1"/>
          </p:cNvSpPr>
          <p:nvPr>
            <p:ph type="clipArt" sz="half" idx="1"/>
          </p:nvPr>
        </p:nvSpPr>
        <p:spPr>
          <a:xfrm>
            <a:off x="838200" y="1905000"/>
            <a:ext cx="3927475" cy="4191000"/>
          </a:xfrm>
        </p:spPr>
        <p:txBody>
          <a:bodyPr rtlCol="0">
            <a:normAutofit/>
          </a:bodyPr>
          <a:lstStyle/>
          <a:p>
            <a:pPr lvl="0"/>
            <a:endParaRPr lang="en-US" noProof="0" smtClean="0"/>
          </a:p>
        </p:txBody>
      </p:sp>
      <p:sp>
        <p:nvSpPr>
          <p:cNvPr id="4" name="Text Placeholder 3"/>
          <p:cNvSpPr>
            <a:spLocks noGrp="1"/>
          </p:cNvSpPr>
          <p:nvPr>
            <p:ph type="body" sz="half" idx="2"/>
          </p:nvPr>
        </p:nvSpPr>
        <p:spPr>
          <a:xfrm>
            <a:off x="4918075" y="1905000"/>
            <a:ext cx="3927475" cy="41910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tr-TR"/>
          </a:p>
        </p:txBody>
      </p:sp>
      <p:sp>
        <p:nvSpPr>
          <p:cNvPr id="6" name="Footer Placeholder 4"/>
          <p:cNvSpPr>
            <a:spLocks noGrp="1"/>
          </p:cNvSpPr>
          <p:nvPr>
            <p:ph type="ftr" sz="quarter" idx="11"/>
          </p:nvPr>
        </p:nvSpPr>
        <p:spPr/>
        <p:txBody>
          <a:bodyPr/>
          <a:lstStyle>
            <a:lvl1pPr>
              <a:defRPr/>
            </a:lvl1pPr>
          </a:lstStyle>
          <a:p>
            <a:pPr>
              <a:defRPr/>
            </a:pPr>
            <a:endParaRPr lang="tr-TR"/>
          </a:p>
        </p:txBody>
      </p:sp>
      <p:sp>
        <p:nvSpPr>
          <p:cNvPr id="7" name="Slide Number Placeholder 5"/>
          <p:cNvSpPr>
            <a:spLocks noGrp="1"/>
          </p:cNvSpPr>
          <p:nvPr>
            <p:ph type="sldNum" sz="quarter" idx="12"/>
          </p:nvPr>
        </p:nvSpPr>
        <p:spPr/>
        <p:txBody>
          <a:bodyPr/>
          <a:lstStyle>
            <a:lvl1pPr>
              <a:defRPr/>
            </a:lvl1pPr>
          </a:lstStyle>
          <a:p>
            <a:pPr>
              <a:defRPr/>
            </a:pPr>
            <a:fld id="{31084310-A101-4ECB-A834-8609BC77688E}" type="slidenum">
              <a:rPr lang="tr-TR"/>
              <a:pPr>
                <a:defRPr/>
              </a:pPr>
              <a:t>‹#›</a:t>
            </a:fld>
            <a:endParaRPr lang="tr-TR"/>
          </a:p>
        </p:txBody>
      </p:sp>
    </p:spTree>
    <p:extLst>
      <p:ext uri="{BB962C8B-B14F-4D97-AF65-F5344CB8AC3E}">
        <p14:creationId xmlns="" xmlns:p14="http://schemas.microsoft.com/office/powerpoint/2010/main" val="10317243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529" y="2130879"/>
            <a:ext cx="7772943" cy="1469571"/>
          </a:xfrm>
        </p:spPr>
        <p:txBody>
          <a:bodyPr/>
          <a:lstStyle/>
          <a:p>
            <a:r>
              <a:rPr lang="tr-TR" smtClean="0"/>
              <a:t>Click to edit Master title style</a:t>
            </a:r>
            <a:endParaRPr lang="en-US"/>
          </a:p>
        </p:txBody>
      </p:sp>
      <p:sp>
        <p:nvSpPr>
          <p:cNvPr id="3" name="Subtitle 2"/>
          <p:cNvSpPr>
            <a:spLocks noGrp="1"/>
          </p:cNvSpPr>
          <p:nvPr>
            <p:ph type="subTitle" idx="1"/>
          </p:nvPr>
        </p:nvSpPr>
        <p:spPr>
          <a:xfrm>
            <a:off x="1371057" y="3885721"/>
            <a:ext cx="6401886" cy="1753400"/>
          </a:xfrm>
        </p:spPr>
        <p:txBody>
          <a:bodyPr/>
          <a:lstStyle>
            <a:lvl1pPr marL="0" indent="0" algn="ctr">
              <a:buNone/>
              <a:defRPr/>
            </a:lvl1pPr>
            <a:lvl2pPr marL="400873" indent="0" algn="ctr">
              <a:buNone/>
              <a:defRPr/>
            </a:lvl2pPr>
            <a:lvl3pPr marL="801746" indent="0" algn="ctr">
              <a:buNone/>
              <a:defRPr/>
            </a:lvl3pPr>
            <a:lvl4pPr marL="1202619" indent="0" algn="ctr">
              <a:buNone/>
              <a:defRPr/>
            </a:lvl4pPr>
            <a:lvl5pPr marL="1603492" indent="0" algn="ctr">
              <a:buNone/>
              <a:defRPr/>
            </a:lvl5pPr>
            <a:lvl6pPr marL="2004365" indent="0" algn="ctr">
              <a:buNone/>
              <a:defRPr/>
            </a:lvl6pPr>
            <a:lvl7pPr marL="2405238" indent="0" algn="ctr">
              <a:buNone/>
              <a:defRPr/>
            </a:lvl7pPr>
            <a:lvl8pPr marL="2806111" indent="0" algn="ctr">
              <a:buNone/>
              <a:defRPr/>
            </a:lvl8pPr>
            <a:lvl9pPr marL="3206984" indent="0" algn="ctr">
              <a:buNone/>
              <a:defRPr/>
            </a:lvl9pPr>
          </a:lstStyle>
          <a:p>
            <a:r>
              <a:rPr lang="tr-TR" smtClean="0"/>
              <a:t>Click to edit Master subtitle style</a:t>
            </a:r>
            <a:endParaRPr lang="en-US"/>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1726C8DB-EC7E-4312-9540-FEEA21F656C7}" type="slidenum">
              <a:rPr lang="tr-TR"/>
              <a:pPr>
                <a:defRPr/>
              </a:pPr>
              <a:t>‹#›</a:t>
            </a:fld>
            <a:endParaRPr lang="tr-TR"/>
          </a:p>
        </p:txBody>
      </p:sp>
    </p:spTree>
    <p:extLst>
      <p:ext uri="{BB962C8B-B14F-4D97-AF65-F5344CB8AC3E}">
        <p14:creationId xmlns="" xmlns:p14="http://schemas.microsoft.com/office/powerpoint/2010/main" val="504752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pic>
        <p:nvPicPr>
          <p:cNvPr id="5123" name="Picture 3"/>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21361"/>
            <a:ext cx="9144000" cy="121833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7" name="Rectangle 4"/>
          <p:cNvSpPr>
            <a:spLocks noGrp="1" noChangeArrowheads="1"/>
          </p:cNvSpPr>
          <p:nvPr>
            <p:ph type="dt" sz="half" idx="10"/>
          </p:nvPr>
        </p:nvSpPr>
        <p:spPr>
          <a:xfrm>
            <a:off x="457200" y="6245225"/>
            <a:ext cx="2133600" cy="476250"/>
          </a:xfrm>
          <a:ln/>
        </p:spPr>
        <p:txBody>
          <a:bodyPr/>
          <a:lstStyle>
            <a:lvl1pPr>
              <a:defRPr sz="1000" b="1"/>
            </a:lvl1pPr>
          </a:lstStyle>
          <a:p>
            <a:pPr>
              <a:defRPr/>
            </a:pPr>
            <a:r>
              <a:rPr lang="tr-TR" dirty="0" smtClean="0">
                <a:solidFill>
                  <a:srgbClr val="000000"/>
                </a:solidFill>
              </a:rPr>
              <a:t>Erciyes Hematoloji 2015</a:t>
            </a:r>
            <a:endParaRPr lang="tr-TR" dirty="0">
              <a:solidFill>
                <a:srgbClr val="000000"/>
              </a:solidFill>
            </a:endParaRPr>
          </a:p>
        </p:txBody>
      </p:sp>
      <p:sp>
        <p:nvSpPr>
          <p:cNvPr id="18" name="Rectangle 5"/>
          <p:cNvSpPr>
            <a:spLocks noGrp="1" noChangeArrowheads="1"/>
          </p:cNvSpPr>
          <p:nvPr>
            <p:ph type="ftr" sz="quarter" idx="11"/>
          </p:nvPr>
        </p:nvSpPr>
        <p:spPr>
          <a:xfrm>
            <a:off x="3124200" y="6245225"/>
            <a:ext cx="2895600" cy="476250"/>
          </a:xfrm>
          <a:ln/>
        </p:spPr>
        <p:txBody>
          <a:bodyPr/>
          <a:lstStyle>
            <a:lvl1pPr>
              <a:defRPr sz="800"/>
            </a:lvl1pPr>
          </a:lstStyle>
          <a:p>
            <a:pPr>
              <a:defRPr/>
            </a:pPr>
            <a:endParaRPr lang="tr-TR" dirty="0">
              <a:solidFill>
                <a:srgbClr val="000000"/>
              </a:solidFill>
            </a:endParaRPr>
          </a:p>
        </p:txBody>
      </p:sp>
      <p:sp>
        <p:nvSpPr>
          <p:cNvPr id="19" name="Rectangle 6"/>
          <p:cNvSpPr>
            <a:spLocks noGrp="1" noChangeArrowheads="1"/>
          </p:cNvSpPr>
          <p:nvPr>
            <p:ph type="sldNum" sz="quarter" idx="12"/>
          </p:nvPr>
        </p:nvSpPr>
        <p:spPr>
          <a:xfrm>
            <a:off x="6553200" y="6245225"/>
            <a:ext cx="2133600" cy="476250"/>
          </a:xfrm>
          <a:ln/>
        </p:spPr>
        <p:txBody>
          <a:bodyPr/>
          <a:lstStyle>
            <a:lvl1pPr>
              <a:defRPr/>
            </a:lvl1pPr>
          </a:lstStyle>
          <a:p>
            <a:pPr algn="l">
              <a:defRPr/>
            </a:pPr>
            <a:r>
              <a:rPr lang="tr-TR" sz="900" dirty="0" smtClean="0">
                <a:solidFill>
                  <a:srgbClr val="000000"/>
                </a:solidFill>
              </a:rPr>
              <a:t>Web: www.iliknakli.com</a:t>
            </a:r>
          </a:p>
          <a:p>
            <a:pPr>
              <a:defRPr/>
            </a:pPr>
            <a:fld id="{0D2F22A9-6873-46E6-AC6A-54EAB86F1DD8}" type="slidenum">
              <a:rPr lang="tr-TR" smtClean="0">
                <a:solidFill>
                  <a:srgbClr val="000000"/>
                </a:solidFill>
              </a:rPr>
              <a:pPr>
                <a:defRPr/>
              </a:pPr>
              <a:t>‹#›</a:t>
            </a:fld>
            <a:endParaRPr lang="tr-TR" dirty="0">
              <a:solidFill>
                <a:srgbClr val="000000"/>
              </a:solidFill>
            </a:endParaRPr>
          </a:p>
        </p:txBody>
      </p:sp>
      <p:pic>
        <p:nvPicPr>
          <p:cNvPr id="20" name="Picture 2"/>
          <p:cNvPicPr>
            <a:picLocks noChangeAspect="1" noChangeArrowheads="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8172400" y="6275785"/>
            <a:ext cx="599313" cy="537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userDrawn="1"/>
        </p:nvPicPr>
        <p:blipFill>
          <a:blip r:embed="rId4" cstate="print">
            <a:extLst>
              <a:ext uri="{28A0092B-C50C-407E-A947-70E740481C1C}">
                <a14:useLocalDpi xmlns="" xmlns:a14="http://schemas.microsoft.com/office/drawing/2010/main" val="0"/>
              </a:ext>
            </a:extLst>
          </a:blip>
          <a:srcRect/>
          <a:stretch>
            <a:fillRect/>
          </a:stretch>
        </p:blipFill>
        <p:spPr bwMode="auto">
          <a:xfrm>
            <a:off x="395536" y="6506106"/>
            <a:ext cx="7776864" cy="2190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userDrawn="1"/>
        </p:nvPicPr>
        <p:blipFill>
          <a:blip r:embed="rId5" cstate="print">
            <a:extLst>
              <a:ext uri="{28A0092B-C50C-407E-A947-70E740481C1C}">
                <a14:useLocalDpi xmlns="" xmlns:a14="http://schemas.microsoft.com/office/drawing/2010/main" val="0"/>
              </a:ext>
            </a:extLst>
          </a:blip>
          <a:srcRect/>
          <a:stretch>
            <a:fillRect/>
          </a:stretch>
        </p:blipFill>
        <p:spPr bwMode="auto">
          <a:xfrm>
            <a:off x="0" y="-21361"/>
            <a:ext cx="9144000" cy="121833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71097144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1" y="4407275"/>
            <a:ext cx="7772943" cy="1361514"/>
          </a:xfrm>
        </p:spPr>
        <p:txBody>
          <a:bodyPr anchor="t"/>
          <a:lstStyle>
            <a:lvl1pPr algn="l">
              <a:defRPr sz="3500" b="1" cap="all"/>
            </a:lvl1pPr>
          </a:lstStyle>
          <a:p>
            <a:r>
              <a:rPr lang="tr-TR" smtClean="0"/>
              <a:t>Click to edit Master title style</a:t>
            </a:r>
            <a:endParaRPr lang="en-US"/>
          </a:p>
        </p:txBody>
      </p:sp>
      <p:sp>
        <p:nvSpPr>
          <p:cNvPr id="3" name="Text Placeholder 2"/>
          <p:cNvSpPr>
            <a:spLocks noGrp="1"/>
          </p:cNvSpPr>
          <p:nvPr>
            <p:ph type="body" idx="1"/>
          </p:nvPr>
        </p:nvSpPr>
        <p:spPr>
          <a:xfrm>
            <a:off x="722181" y="2906006"/>
            <a:ext cx="7772943" cy="1501268"/>
          </a:xfrm>
        </p:spPr>
        <p:txBody>
          <a:bodyPr anchor="b"/>
          <a:lstStyle>
            <a:lvl1pPr marL="0" indent="0">
              <a:buNone/>
              <a:defRPr sz="1800"/>
            </a:lvl1pPr>
            <a:lvl2pPr marL="400873" indent="0">
              <a:buNone/>
              <a:defRPr sz="1600"/>
            </a:lvl2pPr>
            <a:lvl3pPr marL="801746" indent="0">
              <a:buNone/>
              <a:defRPr sz="1400"/>
            </a:lvl3pPr>
            <a:lvl4pPr marL="1202619" indent="0">
              <a:buNone/>
              <a:defRPr sz="1200"/>
            </a:lvl4pPr>
            <a:lvl5pPr marL="1603492" indent="0">
              <a:buNone/>
              <a:defRPr sz="1200"/>
            </a:lvl5pPr>
            <a:lvl6pPr marL="2004365" indent="0">
              <a:buNone/>
              <a:defRPr sz="1200"/>
            </a:lvl6pPr>
            <a:lvl7pPr marL="2405238" indent="0">
              <a:buNone/>
              <a:defRPr sz="1200"/>
            </a:lvl7pPr>
            <a:lvl8pPr marL="2806111" indent="0">
              <a:buNone/>
              <a:defRPr sz="1200"/>
            </a:lvl8pPr>
            <a:lvl9pPr marL="3206984" indent="0">
              <a:buNone/>
              <a:defRPr sz="1200"/>
            </a:lvl9pPr>
          </a:lstStyle>
          <a:p>
            <a:pPr lvl="0"/>
            <a:r>
              <a:rPr lang="tr-TR" smtClean="0"/>
              <a:t>Click to edit Master text styles</a:t>
            </a:r>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DB6F8BD1-32A6-466D-8503-018814780E2E}" type="slidenum">
              <a:rPr lang="tr-TR"/>
              <a:pPr>
                <a:defRPr/>
              </a:pPr>
              <a:t>‹#›</a:t>
            </a:fld>
            <a:endParaRPr lang="tr-TR"/>
          </a:p>
        </p:txBody>
      </p:sp>
    </p:spTree>
    <p:extLst>
      <p:ext uri="{BB962C8B-B14F-4D97-AF65-F5344CB8AC3E}">
        <p14:creationId xmlns="" xmlns:p14="http://schemas.microsoft.com/office/powerpoint/2010/main" val="184168639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457472" y="1600681"/>
            <a:ext cx="4049369" cy="452541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4637159" y="1600681"/>
            <a:ext cx="4049370" cy="452541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Rectangle 6"/>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6" name="Rectangle 7"/>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7" name="Rectangle 8"/>
          <p:cNvSpPr>
            <a:spLocks noGrp="1" noChangeArrowheads="1"/>
          </p:cNvSpPr>
          <p:nvPr>
            <p:ph type="sldNum" sz="quarter" idx="12"/>
          </p:nvPr>
        </p:nvSpPr>
        <p:spPr/>
        <p:txBody>
          <a:bodyPr/>
          <a:lstStyle>
            <a:lvl1pPr>
              <a:defRPr b="1"/>
            </a:lvl1pPr>
          </a:lstStyle>
          <a:p>
            <a:pPr>
              <a:defRPr/>
            </a:pPr>
            <a:fld id="{1B2CBA1D-C473-430C-ABC4-C02D5F6E679D}" type="slidenum">
              <a:rPr lang="tr-TR"/>
              <a:pPr>
                <a:defRPr/>
              </a:pPr>
              <a:t>‹#›</a:t>
            </a:fld>
            <a:endParaRPr lang="tr-TR"/>
          </a:p>
        </p:txBody>
      </p:sp>
      <p:pic>
        <p:nvPicPr>
          <p:cNvPr id="9" name="Picture 3"/>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2480" y="-31847"/>
            <a:ext cx="9141520" cy="122882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416644457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57472" y="1534406"/>
            <a:ext cx="4039867" cy="641136"/>
          </a:xfrm>
        </p:spPr>
        <p:txBody>
          <a:bodyPr anchor="b"/>
          <a:lstStyle>
            <a:lvl1pPr marL="0" indent="0">
              <a:buNone/>
              <a:defRPr sz="2100" b="1"/>
            </a:lvl1pPr>
            <a:lvl2pPr marL="400873" indent="0">
              <a:buNone/>
              <a:defRPr sz="1800" b="1"/>
            </a:lvl2pPr>
            <a:lvl3pPr marL="801746" indent="0">
              <a:buNone/>
              <a:defRPr sz="1600" b="1"/>
            </a:lvl3pPr>
            <a:lvl4pPr marL="1202619" indent="0">
              <a:buNone/>
              <a:defRPr sz="1400" b="1"/>
            </a:lvl4pPr>
            <a:lvl5pPr marL="1603492" indent="0">
              <a:buNone/>
              <a:defRPr sz="1400" b="1"/>
            </a:lvl5pPr>
            <a:lvl6pPr marL="2004365" indent="0">
              <a:buNone/>
              <a:defRPr sz="1400" b="1"/>
            </a:lvl6pPr>
            <a:lvl7pPr marL="2405238" indent="0">
              <a:buNone/>
              <a:defRPr sz="1400" b="1"/>
            </a:lvl7pPr>
            <a:lvl8pPr marL="2806111" indent="0">
              <a:buNone/>
              <a:defRPr sz="1400" b="1"/>
            </a:lvl8pPr>
            <a:lvl9pPr marL="3206984" indent="0">
              <a:buNone/>
              <a:defRPr sz="1400" b="1"/>
            </a:lvl9pPr>
          </a:lstStyle>
          <a:p>
            <a:pPr lvl="0"/>
            <a:r>
              <a:rPr lang="tr-TR" smtClean="0"/>
              <a:t>Click to edit Master text styles</a:t>
            </a:r>
          </a:p>
        </p:txBody>
      </p:sp>
      <p:sp>
        <p:nvSpPr>
          <p:cNvPr id="4" name="Content Placeholder 3"/>
          <p:cNvSpPr>
            <a:spLocks noGrp="1"/>
          </p:cNvSpPr>
          <p:nvPr>
            <p:ph sz="half" idx="2"/>
          </p:nvPr>
        </p:nvSpPr>
        <p:spPr>
          <a:xfrm>
            <a:off x="457472" y="2175542"/>
            <a:ext cx="4039867" cy="395055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4645304" y="1534406"/>
            <a:ext cx="4041225" cy="641136"/>
          </a:xfrm>
        </p:spPr>
        <p:txBody>
          <a:bodyPr anchor="b"/>
          <a:lstStyle>
            <a:lvl1pPr marL="0" indent="0">
              <a:buNone/>
              <a:defRPr sz="2100" b="1"/>
            </a:lvl1pPr>
            <a:lvl2pPr marL="400873" indent="0">
              <a:buNone/>
              <a:defRPr sz="1800" b="1"/>
            </a:lvl2pPr>
            <a:lvl3pPr marL="801746" indent="0">
              <a:buNone/>
              <a:defRPr sz="1600" b="1"/>
            </a:lvl3pPr>
            <a:lvl4pPr marL="1202619" indent="0">
              <a:buNone/>
              <a:defRPr sz="1400" b="1"/>
            </a:lvl4pPr>
            <a:lvl5pPr marL="1603492" indent="0">
              <a:buNone/>
              <a:defRPr sz="1400" b="1"/>
            </a:lvl5pPr>
            <a:lvl6pPr marL="2004365" indent="0">
              <a:buNone/>
              <a:defRPr sz="1400" b="1"/>
            </a:lvl6pPr>
            <a:lvl7pPr marL="2405238" indent="0">
              <a:buNone/>
              <a:defRPr sz="1400" b="1"/>
            </a:lvl7pPr>
            <a:lvl8pPr marL="2806111" indent="0">
              <a:buNone/>
              <a:defRPr sz="1400" b="1"/>
            </a:lvl8pPr>
            <a:lvl9pPr marL="3206984" indent="0">
              <a:buNone/>
              <a:defRPr sz="1400" b="1"/>
            </a:lvl9pPr>
          </a:lstStyle>
          <a:p>
            <a:pPr lvl="0"/>
            <a:r>
              <a:rPr lang="tr-TR" smtClean="0"/>
              <a:t>Click to edit Master text styles</a:t>
            </a:r>
          </a:p>
        </p:txBody>
      </p:sp>
      <p:sp>
        <p:nvSpPr>
          <p:cNvPr id="6" name="Content Placeholder 5"/>
          <p:cNvSpPr>
            <a:spLocks noGrp="1"/>
          </p:cNvSpPr>
          <p:nvPr>
            <p:ph sz="quarter" idx="4"/>
          </p:nvPr>
        </p:nvSpPr>
        <p:spPr>
          <a:xfrm>
            <a:off x="4645304" y="2175542"/>
            <a:ext cx="4041225" cy="395055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8"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9" name="Rectangle 6"/>
          <p:cNvSpPr>
            <a:spLocks noGrp="1" noChangeArrowheads="1"/>
          </p:cNvSpPr>
          <p:nvPr>
            <p:ph type="sldNum" sz="quarter" idx="12"/>
          </p:nvPr>
        </p:nvSpPr>
        <p:spPr/>
        <p:txBody>
          <a:bodyPr/>
          <a:lstStyle>
            <a:lvl1pPr>
              <a:defRPr b="1"/>
            </a:lvl1pPr>
          </a:lstStyle>
          <a:p>
            <a:pPr>
              <a:defRPr/>
            </a:pPr>
            <a:fld id="{6CB9C7E1-200E-4689-A070-79D03FDDB7B5}" type="slidenum">
              <a:rPr lang="tr-TR"/>
              <a:pPr>
                <a:defRPr/>
              </a:pPr>
              <a:t>‹#›</a:t>
            </a:fld>
            <a:endParaRPr lang="tr-TR"/>
          </a:p>
        </p:txBody>
      </p:sp>
    </p:spTree>
    <p:extLst>
      <p:ext uri="{BB962C8B-B14F-4D97-AF65-F5344CB8AC3E}">
        <p14:creationId xmlns="" xmlns:p14="http://schemas.microsoft.com/office/powerpoint/2010/main" val="40322853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4"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5" name="Rectangle 6"/>
          <p:cNvSpPr>
            <a:spLocks noGrp="1" noChangeArrowheads="1"/>
          </p:cNvSpPr>
          <p:nvPr>
            <p:ph type="sldNum" sz="quarter" idx="12"/>
          </p:nvPr>
        </p:nvSpPr>
        <p:spPr/>
        <p:txBody>
          <a:bodyPr/>
          <a:lstStyle>
            <a:lvl1pPr>
              <a:defRPr b="1"/>
            </a:lvl1pPr>
          </a:lstStyle>
          <a:p>
            <a:pPr>
              <a:defRPr/>
            </a:pPr>
            <a:fld id="{2A471D0F-CAC2-4FA6-86B4-767C8732F339}" type="slidenum">
              <a:rPr lang="tr-TR"/>
              <a:pPr>
                <a:defRPr/>
              </a:pPr>
              <a:t>‹#›</a:t>
            </a:fld>
            <a:endParaRPr lang="tr-TR"/>
          </a:p>
        </p:txBody>
      </p:sp>
      <p:pic>
        <p:nvPicPr>
          <p:cNvPr id="6" name="Picture 3"/>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21361"/>
            <a:ext cx="9144000" cy="121833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903160059"/>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3"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4" name="Rectangle 6"/>
          <p:cNvSpPr>
            <a:spLocks noGrp="1" noChangeArrowheads="1"/>
          </p:cNvSpPr>
          <p:nvPr>
            <p:ph type="sldNum" sz="quarter" idx="12"/>
          </p:nvPr>
        </p:nvSpPr>
        <p:spPr/>
        <p:txBody>
          <a:bodyPr/>
          <a:lstStyle>
            <a:lvl1pPr>
              <a:defRPr b="1"/>
            </a:lvl1pPr>
          </a:lstStyle>
          <a:p>
            <a:pPr>
              <a:defRPr/>
            </a:pPr>
            <a:fld id="{803EB971-9733-49C5-9730-093C0A68B2A2}" type="slidenum">
              <a:rPr lang="tr-TR"/>
              <a:pPr>
                <a:defRPr/>
              </a:pPr>
              <a:t>‹#›</a:t>
            </a:fld>
            <a:endParaRPr lang="tr-TR"/>
          </a:p>
        </p:txBody>
      </p:sp>
      <p:pic>
        <p:nvPicPr>
          <p:cNvPr id="5" name="Picture 3"/>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21361"/>
            <a:ext cx="9144000" cy="121833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92982368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472" y="273744"/>
            <a:ext cx="3008181" cy="1161250"/>
          </a:xfrm>
        </p:spPr>
        <p:txBody>
          <a:bodyPr anchor="b"/>
          <a:lstStyle>
            <a:lvl1pPr algn="l">
              <a:defRPr sz="1800" b="1"/>
            </a:lvl1pPr>
          </a:lstStyle>
          <a:p>
            <a:r>
              <a:rPr lang="tr-TR" smtClean="0"/>
              <a:t>Click to edit Master title style</a:t>
            </a:r>
            <a:endParaRPr lang="en-US"/>
          </a:p>
        </p:txBody>
      </p:sp>
      <p:sp>
        <p:nvSpPr>
          <p:cNvPr id="3" name="Content Placeholder 2"/>
          <p:cNvSpPr>
            <a:spLocks noGrp="1"/>
          </p:cNvSpPr>
          <p:nvPr>
            <p:ph idx="1"/>
          </p:nvPr>
        </p:nvSpPr>
        <p:spPr>
          <a:xfrm>
            <a:off x="3575608" y="273744"/>
            <a:ext cx="5110921" cy="5852352"/>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Text Placeholder 3"/>
          <p:cNvSpPr>
            <a:spLocks noGrp="1"/>
          </p:cNvSpPr>
          <p:nvPr>
            <p:ph type="body" sz="half" idx="2"/>
          </p:nvPr>
        </p:nvSpPr>
        <p:spPr>
          <a:xfrm>
            <a:off x="457472" y="1434993"/>
            <a:ext cx="3008181" cy="4691103"/>
          </a:xfrm>
        </p:spPr>
        <p:txBody>
          <a:bodyPr/>
          <a:lstStyle>
            <a:lvl1pPr marL="0" indent="0">
              <a:buNone/>
              <a:defRPr sz="1200"/>
            </a:lvl1pPr>
            <a:lvl2pPr marL="400873" indent="0">
              <a:buNone/>
              <a:defRPr sz="1100"/>
            </a:lvl2pPr>
            <a:lvl3pPr marL="801746" indent="0">
              <a:buNone/>
              <a:defRPr sz="900"/>
            </a:lvl3pPr>
            <a:lvl4pPr marL="1202619" indent="0">
              <a:buNone/>
              <a:defRPr sz="800"/>
            </a:lvl4pPr>
            <a:lvl5pPr marL="1603492" indent="0">
              <a:buNone/>
              <a:defRPr sz="800"/>
            </a:lvl5pPr>
            <a:lvl6pPr marL="2004365" indent="0">
              <a:buNone/>
              <a:defRPr sz="800"/>
            </a:lvl6pPr>
            <a:lvl7pPr marL="2405238" indent="0">
              <a:buNone/>
              <a:defRPr sz="800"/>
            </a:lvl7pPr>
            <a:lvl8pPr marL="2806111" indent="0">
              <a:buNone/>
              <a:defRPr sz="800"/>
            </a:lvl8pPr>
            <a:lvl9pPr marL="3206984" indent="0">
              <a:buNone/>
              <a:defRPr sz="800"/>
            </a:lvl9pPr>
          </a:lstStyle>
          <a:p>
            <a:pPr lvl="0"/>
            <a:r>
              <a:rPr lang="tr-TR" smtClean="0"/>
              <a:t>Click to edit Master text styles</a:t>
            </a:r>
          </a:p>
        </p:txBody>
      </p:sp>
      <p:sp>
        <p:nvSpPr>
          <p:cNvPr id="5" name="Rectangle 6"/>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6" name="Rectangle 7"/>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7" name="Rectangle 8"/>
          <p:cNvSpPr>
            <a:spLocks noGrp="1" noChangeArrowheads="1"/>
          </p:cNvSpPr>
          <p:nvPr>
            <p:ph type="sldNum" sz="quarter" idx="12"/>
          </p:nvPr>
        </p:nvSpPr>
        <p:spPr/>
        <p:txBody>
          <a:bodyPr/>
          <a:lstStyle>
            <a:lvl1pPr>
              <a:defRPr b="1"/>
            </a:lvl1pPr>
          </a:lstStyle>
          <a:p>
            <a:pPr>
              <a:defRPr/>
            </a:pPr>
            <a:fld id="{D43E24C1-EC76-42C8-9404-C538793640AF}" type="slidenum">
              <a:rPr lang="tr-TR"/>
              <a:pPr>
                <a:defRPr/>
              </a:pPr>
              <a:t>‹#›</a:t>
            </a:fld>
            <a:endParaRPr lang="tr-TR"/>
          </a:p>
        </p:txBody>
      </p:sp>
    </p:spTree>
    <p:extLst>
      <p:ext uri="{BB962C8B-B14F-4D97-AF65-F5344CB8AC3E}">
        <p14:creationId xmlns="" xmlns:p14="http://schemas.microsoft.com/office/powerpoint/2010/main" val="23465957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877" y="4800600"/>
            <a:ext cx="5486943" cy="566218"/>
          </a:xfrm>
        </p:spPr>
        <p:txBody>
          <a:bodyPr anchor="b"/>
          <a:lstStyle>
            <a:lvl1pPr algn="l">
              <a:defRPr sz="1800" b="1"/>
            </a:lvl1pPr>
          </a:lstStyle>
          <a:p>
            <a:r>
              <a:rPr lang="tr-TR" smtClean="0"/>
              <a:t>Click to edit Master title style</a:t>
            </a:r>
            <a:endParaRPr lang="en-US"/>
          </a:p>
        </p:txBody>
      </p:sp>
      <p:sp>
        <p:nvSpPr>
          <p:cNvPr id="3" name="Picture Placeholder 2"/>
          <p:cNvSpPr>
            <a:spLocks noGrp="1"/>
          </p:cNvSpPr>
          <p:nvPr>
            <p:ph type="pic" idx="1"/>
          </p:nvPr>
        </p:nvSpPr>
        <p:spPr>
          <a:xfrm>
            <a:off x="1791877" y="612322"/>
            <a:ext cx="5486943" cy="4114800"/>
          </a:xfrm>
        </p:spPr>
        <p:txBody>
          <a:bodyPr/>
          <a:lstStyle>
            <a:lvl1pPr marL="0" indent="0">
              <a:buNone/>
              <a:defRPr sz="2800"/>
            </a:lvl1pPr>
            <a:lvl2pPr marL="400873" indent="0">
              <a:buNone/>
              <a:defRPr sz="2500"/>
            </a:lvl2pPr>
            <a:lvl3pPr marL="801746" indent="0">
              <a:buNone/>
              <a:defRPr sz="2100"/>
            </a:lvl3pPr>
            <a:lvl4pPr marL="1202619" indent="0">
              <a:buNone/>
              <a:defRPr sz="1800"/>
            </a:lvl4pPr>
            <a:lvl5pPr marL="1603492" indent="0">
              <a:buNone/>
              <a:defRPr sz="1800"/>
            </a:lvl5pPr>
            <a:lvl6pPr marL="2004365" indent="0">
              <a:buNone/>
              <a:defRPr sz="1800"/>
            </a:lvl6pPr>
            <a:lvl7pPr marL="2405238" indent="0">
              <a:buNone/>
              <a:defRPr sz="1800"/>
            </a:lvl7pPr>
            <a:lvl8pPr marL="2806111" indent="0">
              <a:buNone/>
              <a:defRPr sz="1800"/>
            </a:lvl8pPr>
            <a:lvl9pPr marL="3206984" indent="0">
              <a:buNone/>
              <a:defRPr sz="1800"/>
            </a:lvl9pPr>
          </a:lstStyle>
          <a:p>
            <a:pPr lvl="0"/>
            <a:endParaRPr lang="en-US" noProof="0" smtClean="0"/>
          </a:p>
        </p:txBody>
      </p:sp>
      <p:sp>
        <p:nvSpPr>
          <p:cNvPr id="4" name="Text Placeholder 3"/>
          <p:cNvSpPr>
            <a:spLocks noGrp="1"/>
          </p:cNvSpPr>
          <p:nvPr>
            <p:ph type="body" sz="half" idx="2"/>
          </p:nvPr>
        </p:nvSpPr>
        <p:spPr>
          <a:xfrm>
            <a:off x="1791877" y="5366818"/>
            <a:ext cx="5486943" cy="805382"/>
          </a:xfrm>
        </p:spPr>
        <p:txBody>
          <a:bodyPr/>
          <a:lstStyle>
            <a:lvl1pPr marL="0" indent="0">
              <a:buNone/>
              <a:defRPr sz="1200"/>
            </a:lvl1pPr>
            <a:lvl2pPr marL="400873" indent="0">
              <a:buNone/>
              <a:defRPr sz="1100"/>
            </a:lvl2pPr>
            <a:lvl3pPr marL="801746" indent="0">
              <a:buNone/>
              <a:defRPr sz="900"/>
            </a:lvl3pPr>
            <a:lvl4pPr marL="1202619" indent="0">
              <a:buNone/>
              <a:defRPr sz="800"/>
            </a:lvl4pPr>
            <a:lvl5pPr marL="1603492" indent="0">
              <a:buNone/>
              <a:defRPr sz="800"/>
            </a:lvl5pPr>
            <a:lvl6pPr marL="2004365" indent="0">
              <a:buNone/>
              <a:defRPr sz="800"/>
            </a:lvl6pPr>
            <a:lvl7pPr marL="2405238" indent="0">
              <a:buNone/>
              <a:defRPr sz="800"/>
            </a:lvl7pPr>
            <a:lvl8pPr marL="2806111" indent="0">
              <a:buNone/>
              <a:defRPr sz="800"/>
            </a:lvl8pPr>
            <a:lvl9pPr marL="3206984" indent="0">
              <a:buNone/>
              <a:defRPr sz="800"/>
            </a:lvl9pPr>
          </a:lstStyle>
          <a:p>
            <a:pPr lvl="0"/>
            <a:r>
              <a:rPr lang="tr-TR" smtClean="0"/>
              <a:t>Click to edit Master text styles</a:t>
            </a:r>
          </a:p>
        </p:txBody>
      </p:sp>
      <p:sp>
        <p:nvSpPr>
          <p:cNvPr id="5" name="Rectangle 6"/>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6" name="Rectangle 7"/>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7" name="Rectangle 8"/>
          <p:cNvSpPr>
            <a:spLocks noGrp="1" noChangeArrowheads="1"/>
          </p:cNvSpPr>
          <p:nvPr>
            <p:ph type="sldNum" sz="quarter" idx="12"/>
          </p:nvPr>
        </p:nvSpPr>
        <p:spPr/>
        <p:txBody>
          <a:bodyPr/>
          <a:lstStyle>
            <a:lvl1pPr>
              <a:defRPr b="1"/>
            </a:lvl1pPr>
          </a:lstStyle>
          <a:p>
            <a:pPr>
              <a:defRPr/>
            </a:pPr>
            <a:fld id="{4AD734C3-EAE6-4FD8-880F-E99282FFB79A}" type="slidenum">
              <a:rPr lang="tr-TR"/>
              <a:pPr>
                <a:defRPr/>
              </a:pPr>
              <a:t>‹#›</a:t>
            </a:fld>
            <a:endParaRPr lang="tr-TR"/>
          </a:p>
        </p:txBody>
      </p:sp>
    </p:spTree>
    <p:extLst>
      <p:ext uri="{BB962C8B-B14F-4D97-AF65-F5344CB8AC3E}">
        <p14:creationId xmlns="" xmlns:p14="http://schemas.microsoft.com/office/powerpoint/2010/main" val="17012599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5B089DE7-D634-459E-8883-8AA29F7601CD}" type="slidenum">
              <a:rPr lang="tr-TR"/>
              <a:pPr>
                <a:defRPr/>
              </a:pPr>
              <a:t>‹#›</a:t>
            </a:fld>
            <a:endParaRPr lang="tr-TR"/>
          </a:p>
        </p:txBody>
      </p:sp>
    </p:spTree>
    <p:extLst>
      <p:ext uri="{BB962C8B-B14F-4D97-AF65-F5344CB8AC3E}">
        <p14:creationId xmlns="" xmlns:p14="http://schemas.microsoft.com/office/powerpoint/2010/main" val="36273498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943" y="275185"/>
            <a:ext cx="2056586" cy="5850911"/>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457472" y="275185"/>
            <a:ext cx="6042153" cy="5850911"/>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243E1891-E87A-4039-9B97-E7512BA7C620}" type="slidenum">
              <a:rPr lang="tr-TR"/>
              <a:pPr>
                <a:defRPr/>
              </a:pPr>
              <a:t>‹#›</a:t>
            </a:fld>
            <a:endParaRPr lang="tr-TR"/>
          </a:p>
        </p:txBody>
      </p:sp>
    </p:spTree>
    <p:extLst>
      <p:ext uri="{BB962C8B-B14F-4D97-AF65-F5344CB8AC3E}">
        <p14:creationId xmlns="" xmlns:p14="http://schemas.microsoft.com/office/powerpoint/2010/main" val="2090162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260350"/>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63" tIns="45680" rIns="91363" bIns="45680" numCol="1" anchor="ctr" anchorCtr="0" compatLnSpc="1">
            <a:prstTxWarp prst="textNoShape">
              <a:avLst/>
            </a:prstTxWarp>
          </a:bodyPr>
          <a:lstStyle/>
          <a:p>
            <a:pPr lvl="0"/>
            <a:r>
              <a:rPr lang="tr-TR" alt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63" tIns="45680" rIns="91363" bIns="4568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63" tIns="45680" rIns="91363" bIns="45680" numCol="1" anchor="t" anchorCtr="0" compatLnSpc="1">
            <a:prstTxWarp prst="textNoShape">
              <a:avLst/>
            </a:prstTxWarp>
          </a:bodyPr>
          <a:lstStyle>
            <a:lvl1pPr>
              <a:defRPr sz="1400" b="0">
                <a:latin typeface="Arial" charset="0"/>
                <a:ea typeface="+mn-ea"/>
                <a:cs typeface="Arial" charset="0"/>
              </a:defRPr>
            </a:lvl1pPr>
          </a:lstStyle>
          <a:p>
            <a:pPr fontAlgn="base">
              <a:spcBef>
                <a:spcPct val="0"/>
              </a:spcBef>
              <a:spcAft>
                <a:spcPct val="0"/>
              </a:spcAft>
              <a:defRPr/>
            </a:pPr>
            <a:endParaRPr lang="tr-TR">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63" tIns="45680" rIns="91363" bIns="45680" numCol="1" anchor="t" anchorCtr="0" compatLnSpc="1">
            <a:prstTxWarp prst="textNoShape">
              <a:avLst/>
            </a:prstTxWarp>
          </a:bodyPr>
          <a:lstStyle>
            <a:lvl1pPr algn="ctr">
              <a:defRPr sz="1400" b="0">
                <a:latin typeface="Arial" charset="0"/>
                <a:ea typeface="+mn-ea"/>
                <a:cs typeface="Arial" charset="0"/>
              </a:defRPr>
            </a:lvl1pPr>
          </a:lstStyle>
          <a:p>
            <a:pPr fontAlgn="base">
              <a:spcBef>
                <a:spcPct val="0"/>
              </a:spcBef>
              <a:spcAft>
                <a:spcPct val="0"/>
              </a:spcAft>
              <a:defRPr/>
            </a:pPr>
            <a:endParaRPr lang="tr-TR">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63" tIns="45680" rIns="91363" bIns="45680" numCol="1" anchor="t" anchorCtr="0" compatLnSpc="1">
            <a:prstTxWarp prst="textNoShape">
              <a:avLst/>
            </a:prstTxWarp>
          </a:bodyPr>
          <a:lstStyle>
            <a:lvl1pPr algn="r">
              <a:defRPr sz="1400" b="0"/>
            </a:lvl1pPr>
          </a:lstStyle>
          <a:p>
            <a:pPr fontAlgn="base">
              <a:spcBef>
                <a:spcPct val="0"/>
              </a:spcBef>
              <a:spcAft>
                <a:spcPct val="0"/>
              </a:spcAft>
              <a:defRPr/>
            </a:pPr>
            <a:fld id="{BB073C7D-3AE1-44FC-B529-5F435B781000}" type="slidenum">
              <a:rPr lang="tr-TR">
                <a:solidFill>
                  <a:srgbClr val="000000"/>
                </a:solidFill>
                <a:ea typeface="ＭＳ Ｐゴシック" pitchFamily="34" charset="-128"/>
              </a:rPr>
              <a:pPr fontAlgn="base">
                <a:spcBef>
                  <a:spcPct val="0"/>
                </a:spcBef>
                <a:spcAft>
                  <a:spcPct val="0"/>
                </a:spcAft>
                <a:defRPr/>
              </a:pPr>
              <a:t>‹#›</a:t>
            </a:fld>
            <a:endParaRPr lang="tr-TR">
              <a:solidFill>
                <a:srgbClr val="000000"/>
              </a:solidFill>
              <a:ea typeface="ＭＳ Ｐゴシック" pitchFamily="34" charset="-128"/>
            </a:endParaRPr>
          </a:p>
        </p:txBody>
      </p:sp>
    </p:spTree>
    <p:extLst>
      <p:ext uri="{BB962C8B-B14F-4D97-AF65-F5344CB8AC3E}">
        <p14:creationId xmlns="" xmlns:p14="http://schemas.microsoft.com/office/powerpoint/2010/main" val="4847898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97"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156" algn="ctr" rtl="0" fontAlgn="base">
        <a:spcBef>
          <a:spcPct val="0"/>
        </a:spcBef>
        <a:spcAft>
          <a:spcPct val="0"/>
        </a:spcAft>
        <a:defRPr sz="4400">
          <a:solidFill>
            <a:schemeClr val="tx2"/>
          </a:solidFill>
          <a:latin typeface="Arial" charset="0"/>
          <a:cs typeface="Arial" charset="0"/>
        </a:defRPr>
      </a:lvl6pPr>
      <a:lvl7pPr marL="914311" algn="ctr" rtl="0" fontAlgn="base">
        <a:spcBef>
          <a:spcPct val="0"/>
        </a:spcBef>
        <a:spcAft>
          <a:spcPct val="0"/>
        </a:spcAft>
        <a:defRPr sz="4400">
          <a:solidFill>
            <a:schemeClr val="tx2"/>
          </a:solidFill>
          <a:latin typeface="Arial" charset="0"/>
          <a:cs typeface="Arial" charset="0"/>
        </a:defRPr>
      </a:lvl7pPr>
      <a:lvl8pPr marL="1371467" algn="ctr" rtl="0" fontAlgn="base">
        <a:spcBef>
          <a:spcPct val="0"/>
        </a:spcBef>
        <a:spcAft>
          <a:spcPct val="0"/>
        </a:spcAft>
        <a:defRPr sz="4400">
          <a:solidFill>
            <a:schemeClr val="tx2"/>
          </a:solidFill>
          <a:latin typeface="Arial" charset="0"/>
          <a:cs typeface="Arial" charset="0"/>
        </a:defRPr>
      </a:lvl8pPr>
      <a:lvl9pPr marL="1828623" algn="ctr" rtl="0" fontAlgn="base">
        <a:spcBef>
          <a:spcPct val="0"/>
        </a:spcBef>
        <a:spcAft>
          <a:spcPct val="0"/>
        </a:spcAft>
        <a:defRPr sz="4400">
          <a:solidFill>
            <a:schemeClr val="tx2"/>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1363" indent="-284163" algn="l" rtl="0" eaLnBrk="0" fontAlgn="base" hangingPunct="0">
        <a:spcBef>
          <a:spcPct val="20000"/>
        </a:spcBef>
        <a:spcAft>
          <a:spcPct val="0"/>
        </a:spcAft>
        <a:buChar char="–"/>
        <a:defRPr sz="2800">
          <a:solidFill>
            <a:schemeClr val="tx1"/>
          </a:solidFill>
          <a:latin typeface="+mn-lt"/>
          <a:ea typeface="ＭＳ Ｐゴシック" pitchFamily="34" charset="-128"/>
          <a:cs typeface="+mn-cs"/>
        </a:defRPr>
      </a:lvl2pPr>
      <a:lvl3pPr marL="1141413" indent="-227013" algn="l" rtl="0" eaLnBrk="0" fontAlgn="base" hangingPunct="0">
        <a:spcBef>
          <a:spcPct val="20000"/>
        </a:spcBef>
        <a:spcAft>
          <a:spcPct val="0"/>
        </a:spcAft>
        <a:buChar char="•"/>
        <a:defRPr sz="2400">
          <a:solidFill>
            <a:schemeClr val="tx1"/>
          </a:solidFill>
          <a:latin typeface="+mn-lt"/>
          <a:ea typeface="ＭＳ Ｐゴシック" pitchFamily="34" charset="-128"/>
          <a:cs typeface="+mn-cs"/>
        </a:defRPr>
      </a:lvl3pPr>
      <a:lvl4pPr marL="1598613" indent="-228600" algn="l" rtl="0" eaLnBrk="0" fontAlgn="base" hangingPunct="0">
        <a:spcBef>
          <a:spcPct val="20000"/>
        </a:spcBef>
        <a:spcAft>
          <a:spcPct val="0"/>
        </a:spcAft>
        <a:buChar char="–"/>
        <a:defRPr sz="2000">
          <a:solidFill>
            <a:schemeClr val="tx1"/>
          </a:solidFill>
          <a:latin typeface="+mn-lt"/>
          <a:ea typeface="ＭＳ Ｐゴシック" pitchFamily="34" charset="-128"/>
          <a:cs typeface="+mn-cs"/>
        </a:defRPr>
      </a:lvl4pPr>
      <a:lvl5pPr marL="2055813" indent="-227013" algn="l" rtl="0" eaLnBrk="0" fontAlgn="base" hangingPunct="0">
        <a:spcBef>
          <a:spcPct val="20000"/>
        </a:spcBef>
        <a:spcAft>
          <a:spcPct val="0"/>
        </a:spcAft>
        <a:buChar char="»"/>
        <a:defRPr sz="2000">
          <a:solidFill>
            <a:schemeClr val="tx1"/>
          </a:solidFill>
          <a:latin typeface="+mn-lt"/>
          <a:ea typeface="ＭＳ Ｐゴシック" pitchFamily="34" charset="-128"/>
          <a:cs typeface="+mn-cs"/>
        </a:defRPr>
      </a:lvl5pPr>
      <a:lvl6pPr marL="2514356" indent="-228577" algn="l" rtl="0" fontAlgn="base">
        <a:spcBef>
          <a:spcPct val="20000"/>
        </a:spcBef>
        <a:spcAft>
          <a:spcPct val="0"/>
        </a:spcAft>
        <a:buChar char="»"/>
        <a:defRPr sz="2000">
          <a:solidFill>
            <a:schemeClr val="tx1"/>
          </a:solidFill>
          <a:latin typeface="+mn-lt"/>
          <a:cs typeface="+mn-cs"/>
        </a:defRPr>
      </a:lvl6pPr>
      <a:lvl7pPr marL="2971511" indent="-228577" algn="l" rtl="0" fontAlgn="base">
        <a:spcBef>
          <a:spcPct val="20000"/>
        </a:spcBef>
        <a:spcAft>
          <a:spcPct val="0"/>
        </a:spcAft>
        <a:buChar char="»"/>
        <a:defRPr sz="2000">
          <a:solidFill>
            <a:schemeClr val="tx1"/>
          </a:solidFill>
          <a:latin typeface="+mn-lt"/>
          <a:cs typeface="+mn-cs"/>
        </a:defRPr>
      </a:lvl7pPr>
      <a:lvl8pPr marL="3428667" indent="-228577" algn="l" rtl="0" fontAlgn="base">
        <a:spcBef>
          <a:spcPct val="20000"/>
        </a:spcBef>
        <a:spcAft>
          <a:spcPct val="0"/>
        </a:spcAft>
        <a:buChar char="»"/>
        <a:defRPr sz="2000">
          <a:solidFill>
            <a:schemeClr val="tx1"/>
          </a:solidFill>
          <a:latin typeface="+mn-lt"/>
          <a:cs typeface="+mn-cs"/>
        </a:defRPr>
      </a:lvl8pPr>
      <a:lvl9pPr marL="3885822" indent="-228577"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311" rtl="0" eaLnBrk="1" latinLnBrk="0" hangingPunct="1">
        <a:defRPr sz="1800" kern="1200">
          <a:solidFill>
            <a:schemeClr val="tx1"/>
          </a:solidFill>
          <a:latin typeface="+mn-lt"/>
          <a:ea typeface="+mn-ea"/>
          <a:cs typeface="+mn-cs"/>
        </a:defRPr>
      </a:lvl1pPr>
      <a:lvl2pPr marL="457156" algn="l" defTabSz="914311" rtl="0" eaLnBrk="1" latinLnBrk="0" hangingPunct="1">
        <a:defRPr sz="1800" kern="1200">
          <a:solidFill>
            <a:schemeClr val="tx1"/>
          </a:solidFill>
          <a:latin typeface="+mn-lt"/>
          <a:ea typeface="+mn-ea"/>
          <a:cs typeface="+mn-cs"/>
        </a:defRPr>
      </a:lvl2pPr>
      <a:lvl3pPr marL="914311" algn="l" defTabSz="914311" rtl="0" eaLnBrk="1" latinLnBrk="0" hangingPunct="1">
        <a:defRPr sz="1800" kern="1200">
          <a:solidFill>
            <a:schemeClr val="tx1"/>
          </a:solidFill>
          <a:latin typeface="+mn-lt"/>
          <a:ea typeface="+mn-ea"/>
          <a:cs typeface="+mn-cs"/>
        </a:defRPr>
      </a:lvl3pPr>
      <a:lvl4pPr marL="1371467" algn="l" defTabSz="914311" rtl="0" eaLnBrk="1" latinLnBrk="0" hangingPunct="1">
        <a:defRPr sz="1800" kern="1200">
          <a:solidFill>
            <a:schemeClr val="tx1"/>
          </a:solidFill>
          <a:latin typeface="+mn-lt"/>
          <a:ea typeface="+mn-ea"/>
          <a:cs typeface="+mn-cs"/>
        </a:defRPr>
      </a:lvl4pPr>
      <a:lvl5pPr marL="1828623" algn="l" defTabSz="914311" rtl="0" eaLnBrk="1" latinLnBrk="0" hangingPunct="1">
        <a:defRPr sz="1800" kern="1200">
          <a:solidFill>
            <a:schemeClr val="tx1"/>
          </a:solidFill>
          <a:latin typeface="+mn-lt"/>
          <a:ea typeface="+mn-ea"/>
          <a:cs typeface="+mn-cs"/>
        </a:defRPr>
      </a:lvl5pPr>
      <a:lvl6pPr marL="2285777" algn="l" defTabSz="914311" rtl="0" eaLnBrk="1" latinLnBrk="0" hangingPunct="1">
        <a:defRPr sz="1800" kern="1200">
          <a:solidFill>
            <a:schemeClr val="tx1"/>
          </a:solidFill>
          <a:latin typeface="+mn-lt"/>
          <a:ea typeface="+mn-ea"/>
          <a:cs typeface="+mn-cs"/>
        </a:defRPr>
      </a:lvl6pPr>
      <a:lvl7pPr marL="2742933" algn="l" defTabSz="914311" rtl="0" eaLnBrk="1" latinLnBrk="0" hangingPunct="1">
        <a:defRPr sz="1800" kern="1200">
          <a:solidFill>
            <a:schemeClr val="tx1"/>
          </a:solidFill>
          <a:latin typeface="+mn-lt"/>
          <a:ea typeface="+mn-ea"/>
          <a:cs typeface="+mn-cs"/>
        </a:defRPr>
      </a:lvl7pPr>
      <a:lvl8pPr marL="3200089" algn="l" defTabSz="914311" rtl="0" eaLnBrk="1" latinLnBrk="0" hangingPunct="1">
        <a:defRPr sz="1800" kern="1200">
          <a:solidFill>
            <a:schemeClr val="tx1"/>
          </a:solidFill>
          <a:latin typeface="+mn-lt"/>
          <a:ea typeface="+mn-ea"/>
          <a:cs typeface="+mn-cs"/>
        </a:defRPr>
      </a:lvl8pPr>
      <a:lvl9pPr marL="3657244" algn="l" defTabSz="91431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80143" tIns="40072" rIns="80143" bIns="40072" numCol="1" anchor="ctr" anchorCtr="0" compatLnSpc="1">
            <a:prstTxWarp prst="textNoShape">
              <a:avLst/>
            </a:prstTxWarp>
          </a:bodyPr>
          <a:lstStyle/>
          <a:p>
            <a:pPr lvl="0"/>
            <a:r>
              <a:rPr lang="tr-TR" altLang="tr-TR" smtClean="0"/>
              <a:t>Asıl başlık stili için tıklatın</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80143" tIns="40072" rIns="80143" bIns="40072"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80143" tIns="40072" rIns="80143" bIns="40072" numCol="1" anchor="t" anchorCtr="0" compatLnSpc="1">
            <a:prstTxWarp prst="textNoShape">
              <a:avLst/>
            </a:prstTxWarp>
          </a:bodyPr>
          <a:lstStyle>
            <a:lvl1pPr>
              <a:defRPr sz="1100" b="0">
                <a:solidFill>
                  <a:srgbClr val="000000"/>
                </a:solidFill>
                <a:latin typeface="Arial" charset="0"/>
                <a:ea typeface="ＭＳ Ｐゴシック" pitchFamily="34" charset="-128"/>
                <a:cs typeface="+mn-cs"/>
              </a:defRPr>
            </a:lvl1pPr>
          </a:lstStyle>
          <a:p>
            <a:pPr fontAlgn="base">
              <a:spcBef>
                <a:spcPct val="0"/>
              </a:spcBef>
              <a:spcAft>
                <a:spcPct val="0"/>
              </a:spcAft>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80143" tIns="40072" rIns="80143" bIns="40072" numCol="1" anchor="t" anchorCtr="0" compatLnSpc="1">
            <a:prstTxWarp prst="textNoShape">
              <a:avLst/>
            </a:prstTxWarp>
          </a:bodyPr>
          <a:lstStyle>
            <a:lvl1pPr algn="ctr">
              <a:defRPr sz="1100" b="0">
                <a:solidFill>
                  <a:srgbClr val="000000"/>
                </a:solidFill>
                <a:latin typeface="Arial" charset="0"/>
                <a:ea typeface="ＭＳ Ｐゴシック" pitchFamily="34" charset="-128"/>
                <a:cs typeface="+mn-cs"/>
              </a:defRPr>
            </a:lvl1pPr>
          </a:lstStyle>
          <a:p>
            <a:pPr fontAlgn="base">
              <a:spcBef>
                <a:spcPct val="0"/>
              </a:spcBef>
              <a:spcAft>
                <a:spcPct val="0"/>
              </a:spcAft>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80143" tIns="40072" rIns="80143" bIns="40072" numCol="1" anchor="t" anchorCtr="0" compatLnSpc="1">
            <a:prstTxWarp prst="textNoShape">
              <a:avLst/>
            </a:prstTxWarp>
          </a:bodyPr>
          <a:lstStyle>
            <a:lvl1pPr algn="r">
              <a:defRPr sz="1100" b="0">
                <a:solidFill>
                  <a:srgbClr val="000000"/>
                </a:solidFill>
              </a:defRPr>
            </a:lvl1pPr>
          </a:lstStyle>
          <a:p>
            <a:pPr fontAlgn="base">
              <a:spcBef>
                <a:spcPct val="0"/>
              </a:spcBef>
              <a:spcAft>
                <a:spcPct val="0"/>
              </a:spcAft>
              <a:defRPr/>
            </a:pPr>
            <a:fld id="{DB8E3E0D-7B70-4C9E-885F-DB848C1C7449}" type="slidenum">
              <a:rPr lang="tr-TR">
                <a:ea typeface="ＭＳ Ｐゴシック" pitchFamily="34" charset="-128"/>
              </a:rPr>
              <a:pPr fontAlgn="base">
                <a:spcBef>
                  <a:spcPct val="0"/>
                </a:spcBef>
                <a:spcAft>
                  <a:spcPct val="0"/>
                </a:spcAft>
                <a:defRPr/>
              </a:pPr>
              <a:t>‹#›</a:t>
            </a:fld>
            <a:endParaRPr lang="tr-TR">
              <a:ea typeface="ＭＳ Ｐゴシック" pitchFamily="34" charset="-128"/>
            </a:endParaRPr>
          </a:p>
        </p:txBody>
      </p:sp>
    </p:spTree>
    <p:extLst>
      <p:ext uri="{BB962C8B-B14F-4D97-AF65-F5344CB8AC3E}">
        <p14:creationId xmlns="" xmlns:p14="http://schemas.microsoft.com/office/powerpoint/2010/main" val="77710394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3900">
          <a:solidFill>
            <a:schemeClr val="tx2"/>
          </a:solidFill>
          <a:latin typeface="+mj-lt"/>
          <a:ea typeface="ＭＳ Ｐゴシック" charset="0"/>
          <a:cs typeface="+mj-cs"/>
        </a:defRPr>
      </a:lvl1pPr>
      <a:lvl2pPr algn="ctr" rtl="0" eaLnBrk="0" fontAlgn="base" hangingPunct="0">
        <a:spcBef>
          <a:spcPct val="0"/>
        </a:spcBef>
        <a:spcAft>
          <a:spcPct val="0"/>
        </a:spcAft>
        <a:defRPr sz="39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39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39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3900">
          <a:solidFill>
            <a:schemeClr val="tx2"/>
          </a:solidFill>
          <a:latin typeface="Arial" charset="0"/>
          <a:ea typeface="ＭＳ Ｐゴシック" charset="0"/>
          <a:cs typeface="Arial" charset="0"/>
        </a:defRPr>
      </a:lvl5pPr>
      <a:lvl6pPr marL="400873" algn="ctr" rtl="0" fontAlgn="base">
        <a:spcBef>
          <a:spcPct val="0"/>
        </a:spcBef>
        <a:spcAft>
          <a:spcPct val="0"/>
        </a:spcAft>
        <a:defRPr sz="3900">
          <a:solidFill>
            <a:schemeClr val="tx2"/>
          </a:solidFill>
          <a:latin typeface="Arial" charset="0"/>
          <a:ea typeface="Arial" charset="0"/>
          <a:cs typeface="Arial" charset="0"/>
        </a:defRPr>
      </a:lvl6pPr>
      <a:lvl7pPr marL="801746" algn="ctr" rtl="0" fontAlgn="base">
        <a:spcBef>
          <a:spcPct val="0"/>
        </a:spcBef>
        <a:spcAft>
          <a:spcPct val="0"/>
        </a:spcAft>
        <a:defRPr sz="3900">
          <a:solidFill>
            <a:schemeClr val="tx2"/>
          </a:solidFill>
          <a:latin typeface="Arial" charset="0"/>
          <a:ea typeface="Arial" charset="0"/>
          <a:cs typeface="Arial" charset="0"/>
        </a:defRPr>
      </a:lvl7pPr>
      <a:lvl8pPr marL="1202619" algn="ctr" rtl="0" fontAlgn="base">
        <a:spcBef>
          <a:spcPct val="0"/>
        </a:spcBef>
        <a:spcAft>
          <a:spcPct val="0"/>
        </a:spcAft>
        <a:defRPr sz="3900">
          <a:solidFill>
            <a:schemeClr val="tx2"/>
          </a:solidFill>
          <a:latin typeface="Arial" charset="0"/>
          <a:ea typeface="Arial" charset="0"/>
          <a:cs typeface="Arial" charset="0"/>
        </a:defRPr>
      </a:lvl8pPr>
      <a:lvl9pPr marL="1603492" algn="ctr" rtl="0" fontAlgn="base">
        <a:spcBef>
          <a:spcPct val="0"/>
        </a:spcBef>
        <a:spcAft>
          <a:spcPct val="0"/>
        </a:spcAft>
        <a:defRPr sz="3900">
          <a:solidFill>
            <a:schemeClr val="tx2"/>
          </a:solidFill>
          <a:latin typeface="Arial" charset="0"/>
          <a:ea typeface="Arial" charset="0"/>
          <a:cs typeface="Arial" charset="0"/>
        </a:defRPr>
      </a:lvl9pPr>
    </p:titleStyle>
    <p:bodyStyle>
      <a:lvl1pPr marL="300038" indent="-300038" algn="l" rtl="0" eaLnBrk="0" fontAlgn="base" hangingPunct="0">
        <a:spcBef>
          <a:spcPct val="20000"/>
        </a:spcBef>
        <a:spcAft>
          <a:spcPct val="0"/>
        </a:spcAft>
        <a:buChar char="•"/>
        <a:defRPr sz="2900">
          <a:solidFill>
            <a:schemeClr val="tx1"/>
          </a:solidFill>
          <a:latin typeface="+mn-lt"/>
          <a:ea typeface="ＭＳ Ｐゴシック" charset="0"/>
          <a:cs typeface="+mn-cs"/>
        </a:defRPr>
      </a:lvl1pPr>
      <a:lvl2pPr marL="650875" indent="-247650" algn="l" rtl="0" eaLnBrk="0" fontAlgn="base" hangingPunct="0">
        <a:spcBef>
          <a:spcPct val="20000"/>
        </a:spcBef>
        <a:spcAft>
          <a:spcPct val="0"/>
        </a:spcAft>
        <a:buChar char="–"/>
        <a:defRPr sz="2500">
          <a:solidFill>
            <a:schemeClr val="tx1"/>
          </a:solidFill>
          <a:latin typeface="+mn-lt"/>
          <a:ea typeface="+mn-ea"/>
          <a:cs typeface="+mn-cs"/>
        </a:defRPr>
      </a:lvl2pPr>
      <a:lvl3pPr marL="1001713" indent="-200025" algn="l" rtl="0" eaLnBrk="0" fontAlgn="base" hangingPunct="0">
        <a:spcBef>
          <a:spcPct val="20000"/>
        </a:spcBef>
        <a:spcAft>
          <a:spcPct val="0"/>
        </a:spcAft>
        <a:buChar char="•"/>
        <a:defRPr sz="2100">
          <a:solidFill>
            <a:schemeClr val="tx1"/>
          </a:solidFill>
          <a:latin typeface="+mn-lt"/>
          <a:ea typeface="+mn-ea"/>
          <a:cs typeface="+mn-cs"/>
        </a:defRPr>
      </a:lvl3pPr>
      <a:lvl4pPr marL="1401763" indent="-200025" algn="l" rtl="0" eaLnBrk="0" fontAlgn="base" hangingPunct="0">
        <a:spcBef>
          <a:spcPct val="20000"/>
        </a:spcBef>
        <a:spcAft>
          <a:spcPct val="0"/>
        </a:spcAft>
        <a:buChar char="–"/>
        <a:defRPr>
          <a:solidFill>
            <a:schemeClr val="tx1"/>
          </a:solidFill>
          <a:latin typeface="+mn-lt"/>
          <a:ea typeface="+mn-ea"/>
          <a:cs typeface="+mn-cs"/>
        </a:defRPr>
      </a:lvl4pPr>
      <a:lvl5pPr marL="1800225" indent="-196850" algn="l" rtl="0" eaLnBrk="0" fontAlgn="base" hangingPunct="0">
        <a:spcBef>
          <a:spcPct val="20000"/>
        </a:spcBef>
        <a:spcAft>
          <a:spcPct val="0"/>
        </a:spcAft>
        <a:buChar char="»"/>
        <a:defRPr>
          <a:solidFill>
            <a:schemeClr val="tx1"/>
          </a:solidFill>
          <a:latin typeface="+mn-lt"/>
          <a:ea typeface="+mn-ea"/>
          <a:cs typeface="+mn-cs"/>
        </a:defRPr>
      </a:lvl5pPr>
      <a:lvl6pPr marL="2202017" indent="-197653" algn="l" rtl="0" fontAlgn="base">
        <a:spcBef>
          <a:spcPct val="20000"/>
        </a:spcBef>
        <a:spcAft>
          <a:spcPct val="0"/>
        </a:spcAft>
        <a:buChar char="»"/>
        <a:defRPr sz="1800">
          <a:solidFill>
            <a:schemeClr val="tx1"/>
          </a:solidFill>
          <a:latin typeface="+mn-lt"/>
          <a:ea typeface="+mn-ea"/>
          <a:cs typeface="+mn-cs"/>
        </a:defRPr>
      </a:lvl6pPr>
      <a:lvl7pPr marL="2602890" indent="-197653" algn="l" rtl="0" fontAlgn="base">
        <a:spcBef>
          <a:spcPct val="20000"/>
        </a:spcBef>
        <a:spcAft>
          <a:spcPct val="0"/>
        </a:spcAft>
        <a:buChar char="»"/>
        <a:defRPr sz="1800">
          <a:solidFill>
            <a:schemeClr val="tx1"/>
          </a:solidFill>
          <a:latin typeface="+mn-lt"/>
          <a:ea typeface="+mn-ea"/>
          <a:cs typeface="+mn-cs"/>
        </a:defRPr>
      </a:lvl7pPr>
      <a:lvl8pPr marL="3003763" indent="-197653" algn="l" rtl="0" fontAlgn="base">
        <a:spcBef>
          <a:spcPct val="20000"/>
        </a:spcBef>
        <a:spcAft>
          <a:spcPct val="0"/>
        </a:spcAft>
        <a:buChar char="»"/>
        <a:defRPr sz="1800">
          <a:solidFill>
            <a:schemeClr val="tx1"/>
          </a:solidFill>
          <a:latin typeface="+mn-lt"/>
          <a:ea typeface="+mn-ea"/>
          <a:cs typeface="+mn-cs"/>
        </a:defRPr>
      </a:lvl8pPr>
      <a:lvl9pPr marL="3404636" indent="-197653" algn="l" rtl="0" fontAlgn="base">
        <a:spcBef>
          <a:spcPct val="20000"/>
        </a:spcBef>
        <a:spcAft>
          <a:spcPct val="0"/>
        </a:spcAft>
        <a:buChar char="»"/>
        <a:defRPr sz="1800">
          <a:solidFill>
            <a:schemeClr val="tx1"/>
          </a:solidFill>
          <a:latin typeface="+mn-lt"/>
          <a:ea typeface="+mn-ea"/>
          <a:cs typeface="+mn-cs"/>
        </a:defRPr>
      </a:lvl9pPr>
    </p:bodyStyle>
    <p:otherStyle>
      <a:defPPr>
        <a:defRPr lang="en-US"/>
      </a:defPPr>
      <a:lvl1pPr marL="0" algn="l" defTabSz="400873" rtl="0" eaLnBrk="1" latinLnBrk="0" hangingPunct="1">
        <a:defRPr sz="1600" kern="1200">
          <a:solidFill>
            <a:schemeClr val="tx1"/>
          </a:solidFill>
          <a:latin typeface="+mn-lt"/>
          <a:ea typeface="+mn-ea"/>
          <a:cs typeface="+mn-cs"/>
        </a:defRPr>
      </a:lvl1pPr>
      <a:lvl2pPr marL="400873" algn="l" defTabSz="400873" rtl="0" eaLnBrk="1" latinLnBrk="0" hangingPunct="1">
        <a:defRPr sz="1600" kern="1200">
          <a:solidFill>
            <a:schemeClr val="tx1"/>
          </a:solidFill>
          <a:latin typeface="+mn-lt"/>
          <a:ea typeface="+mn-ea"/>
          <a:cs typeface="+mn-cs"/>
        </a:defRPr>
      </a:lvl2pPr>
      <a:lvl3pPr marL="801746" algn="l" defTabSz="400873" rtl="0" eaLnBrk="1" latinLnBrk="0" hangingPunct="1">
        <a:defRPr sz="1600" kern="1200">
          <a:solidFill>
            <a:schemeClr val="tx1"/>
          </a:solidFill>
          <a:latin typeface="+mn-lt"/>
          <a:ea typeface="+mn-ea"/>
          <a:cs typeface="+mn-cs"/>
        </a:defRPr>
      </a:lvl3pPr>
      <a:lvl4pPr marL="1202619" algn="l" defTabSz="400873" rtl="0" eaLnBrk="1" latinLnBrk="0" hangingPunct="1">
        <a:defRPr sz="1600" kern="1200">
          <a:solidFill>
            <a:schemeClr val="tx1"/>
          </a:solidFill>
          <a:latin typeface="+mn-lt"/>
          <a:ea typeface="+mn-ea"/>
          <a:cs typeface="+mn-cs"/>
        </a:defRPr>
      </a:lvl4pPr>
      <a:lvl5pPr marL="1603492" algn="l" defTabSz="400873" rtl="0" eaLnBrk="1" latinLnBrk="0" hangingPunct="1">
        <a:defRPr sz="1600" kern="1200">
          <a:solidFill>
            <a:schemeClr val="tx1"/>
          </a:solidFill>
          <a:latin typeface="+mn-lt"/>
          <a:ea typeface="+mn-ea"/>
          <a:cs typeface="+mn-cs"/>
        </a:defRPr>
      </a:lvl5pPr>
      <a:lvl6pPr marL="2004365" algn="l" defTabSz="400873" rtl="0" eaLnBrk="1" latinLnBrk="0" hangingPunct="1">
        <a:defRPr sz="1600" kern="1200">
          <a:solidFill>
            <a:schemeClr val="tx1"/>
          </a:solidFill>
          <a:latin typeface="+mn-lt"/>
          <a:ea typeface="+mn-ea"/>
          <a:cs typeface="+mn-cs"/>
        </a:defRPr>
      </a:lvl6pPr>
      <a:lvl7pPr marL="2405238" algn="l" defTabSz="400873" rtl="0" eaLnBrk="1" latinLnBrk="0" hangingPunct="1">
        <a:defRPr sz="1600" kern="1200">
          <a:solidFill>
            <a:schemeClr val="tx1"/>
          </a:solidFill>
          <a:latin typeface="+mn-lt"/>
          <a:ea typeface="+mn-ea"/>
          <a:cs typeface="+mn-cs"/>
        </a:defRPr>
      </a:lvl7pPr>
      <a:lvl8pPr marL="2806111" algn="l" defTabSz="400873" rtl="0" eaLnBrk="1" latinLnBrk="0" hangingPunct="1">
        <a:defRPr sz="1600" kern="1200">
          <a:solidFill>
            <a:schemeClr val="tx1"/>
          </a:solidFill>
          <a:latin typeface="+mn-lt"/>
          <a:ea typeface="+mn-ea"/>
          <a:cs typeface="+mn-cs"/>
        </a:defRPr>
      </a:lvl8pPr>
      <a:lvl9pPr marL="3206984" algn="l" defTabSz="400873"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2.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jpeg"/></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66.jpeg"/><Relationship Id="rId4" Type="http://schemas.openxmlformats.org/officeDocument/2006/relationships/image" Target="../media/image65.jpeg"/></Relationships>
</file>

<file path=ppt/slides/_rels/slide3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69.png"/><Relationship Id="rId4" Type="http://schemas.openxmlformats.org/officeDocument/2006/relationships/image" Target="../media/image67.jpeg"/></Relationships>
</file>

<file path=ppt/slides/_rels/slide4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6.xml"/><Relationship Id="rId6" Type="http://schemas.openxmlformats.org/officeDocument/2006/relationships/image" Target="../media/image74.png"/><Relationship Id="rId5" Type="http://schemas.openxmlformats.org/officeDocument/2006/relationships/image" Target="../media/image73.jpeg"/><Relationship Id="rId4" Type="http://schemas.openxmlformats.org/officeDocument/2006/relationships/image" Target="../media/image72.jpeg"/></Relationships>
</file>

<file path=ppt/slides/_rels/slide4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4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1577" y="0"/>
            <a:ext cx="9175577" cy="3429000"/>
          </a:xfrm>
          <a:prstGeom prst="rect">
            <a:avLst/>
          </a:prstGeom>
          <a:noFill/>
          <a:ln w="9525">
            <a:solidFill>
              <a:schemeClr val="tx1"/>
            </a:solidFill>
            <a:miter lim="800000"/>
            <a:headEnd/>
            <a:tailEnd/>
          </a:ln>
          <a:extLst>
            <a:ext uri="{909E8E84-426E-40DD-AFC4-6F175D3DCCD1}">
              <a14:hiddenFill xmlns="" xmlns:a14="http://schemas.microsoft.com/office/drawing/2010/main">
                <a:solidFill>
                  <a:schemeClr val="accent1"/>
                </a:solidFill>
              </a14:hiddenFill>
            </a:ext>
          </a:extLst>
        </p:spPr>
      </p:pic>
      <p:pic>
        <p:nvPicPr>
          <p:cNvPr id="4099"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619672" y="1268760"/>
            <a:ext cx="5407025" cy="1169987"/>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27784" y="4005064"/>
            <a:ext cx="4104456" cy="1944216"/>
          </a:xfrm>
          <a:prstGeom prst="rect">
            <a:avLst/>
          </a:prstGeom>
          <a:ln/>
        </p:spPr>
        <p:style>
          <a:lnRef idx="3">
            <a:schemeClr val="lt1"/>
          </a:lnRef>
          <a:fillRef idx="1">
            <a:schemeClr val="accent3"/>
          </a:fillRef>
          <a:effectRef idx="1">
            <a:schemeClr val="accent3"/>
          </a:effectRef>
          <a:fontRef idx="minor">
            <a:schemeClr val="lt1"/>
          </a:fontRef>
        </p:style>
      </p:pic>
      <p:sp>
        <p:nvSpPr>
          <p:cNvPr id="26" name="25 Metin kutusu"/>
          <p:cNvSpPr txBox="1"/>
          <p:nvPr/>
        </p:nvSpPr>
        <p:spPr>
          <a:xfrm>
            <a:off x="5436096" y="4149080"/>
            <a:ext cx="720080" cy="369332"/>
          </a:xfrm>
          <a:prstGeom prst="rect">
            <a:avLst/>
          </a:prstGeom>
          <a:noFill/>
        </p:spPr>
        <p:txBody>
          <a:bodyPr wrap="square" rtlCol="0">
            <a:spAutoFit/>
          </a:bodyPr>
          <a:lstStyle/>
          <a:p>
            <a:r>
              <a:rPr lang="tr-TR" dirty="0" smtClean="0"/>
              <a:t>2017</a:t>
            </a:r>
            <a:endParaRPr lang="tr-TR" dirty="0"/>
          </a:p>
        </p:txBody>
      </p:sp>
    </p:spTree>
    <p:extLst>
      <p:ext uri="{BB962C8B-B14F-4D97-AF65-F5344CB8AC3E}">
        <p14:creationId xmlns="" xmlns:p14="http://schemas.microsoft.com/office/powerpoint/2010/main" val="37511873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Freeform 7"/>
          <p:cNvSpPr>
            <a:spLocks/>
          </p:cNvSpPr>
          <p:nvPr/>
        </p:nvSpPr>
        <p:spPr bwMode="auto">
          <a:xfrm>
            <a:off x="25400" y="6637338"/>
            <a:ext cx="1714500" cy="184150"/>
          </a:xfrm>
          <a:custGeom>
            <a:avLst/>
            <a:gdLst>
              <a:gd name="T0" fmla="*/ 0 w 1080"/>
              <a:gd name="T1" fmla="*/ 2147483647 h 120"/>
              <a:gd name="T2" fmla="*/ 2147483647 w 1080"/>
              <a:gd name="T3" fmla="*/ 2147483647 h 120"/>
              <a:gd name="T4" fmla="*/ 2147483647 w 1080"/>
              <a:gd name="T5" fmla="*/ 0 h 120"/>
              <a:gd name="T6" fmla="*/ 0 w 1080"/>
              <a:gd name="T7" fmla="*/ 0 h 120"/>
              <a:gd name="T8" fmla="*/ 0 w 1080"/>
              <a:gd name="T9" fmla="*/ 2147483647 h 120"/>
              <a:gd name="T10" fmla="*/ 0 60000 65536"/>
              <a:gd name="T11" fmla="*/ 0 60000 65536"/>
              <a:gd name="T12" fmla="*/ 0 60000 65536"/>
              <a:gd name="T13" fmla="*/ 0 60000 65536"/>
              <a:gd name="T14" fmla="*/ 0 60000 65536"/>
              <a:gd name="T15" fmla="*/ 0 w 1080"/>
              <a:gd name="T16" fmla="*/ 0 h 120"/>
              <a:gd name="T17" fmla="*/ 1080 w 1080"/>
              <a:gd name="T18" fmla="*/ 120 h 120"/>
            </a:gdLst>
            <a:ahLst/>
            <a:cxnLst>
              <a:cxn ang="T10">
                <a:pos x="T0" y="T1"/>
              </a:cxn>
              <a:cxn ang="T11">
                <a:pos x="T2" y="T3"/>
              </a:cxn>
              <a:cxn ang="T12">
                <a:pos x="T4" y="T5"/>
              </a:cxn>
              <a:cxn ang="T13">
                <a:pos x="T6" y="T7"/>
              </a:cxn>
              <a:cxn ang="T14">
                <a:pos x="T8" y="T9"/>
              </a:cxn>
            </a:cxnLst>
            <a:rect l="T15" t="T16" r="T17" b="T18"/>
            <a:pathLst>
              <a:path w="1080" h="120">
                <a:moveTo>
                  <a:pt x="0" y="120"/>
                </a:moveTo>
                <a:lnTo>
                  <a:pt x="1080" y="120"/>
                </a:lnTo>
                <a:lnTo>
                  <a:pt x="1080" y="0"/>
                </a:lnTo>
                <a:lnTo>
                  <a:pt x="0" y="0"/>
                </a:lnTo>
                <a:lnTo>
                  <a:pt x="0" y="120"/>
                </a:lnTo>
                <a:close/>
              </a:path>
            </a:pathLst>
          </a:custGeom>
          <a:solidFill>
            <a:srgbClr val="FFFFFF"/>
          </a:solidFill>
          <a:ln w="12700">
            <a:solidFill>
              <a:srgbClr val="000000">
                <a:alpha val="0"/>
              </a:srgbClr>
            </a:solidFill>
            <a:round/>
            <a:headEnd/>
            <a:tailEnd/>
          </a:ln>
        </p:spPr>
        <p:txBody>
          <a:bodyPr wrap="none" lIns="80168" tIns="40083" rIns="80168" bIns="40083" anchor="ctr"/>
          <a:lstStyle/>
          <a:p>
            <a:pPr fontAlgn="base">
              <a:spcBef>
                <a:spcPct val="0"/>
              </a:spcBef>
              <a:spcAft>
                <a:spcPct val="0"/>
              </a:spcAft>
            </a:pPr>
            <a:endParaRPr lang="tr-TR" b="1">
              <a:solidFill>
                <a:srgbClr val="000000"/>
              </a:solidFill>
              <a:ea typeface="ＭＳ Ｐゴシック" pitchFamily="34" charset="-128"/>
            </a:endParaRPr>
          </a:p>
        </p:txBody>
      </p:sp>
      <p:sp>
        <p:nvSpPr>
          <p:cNvPr id="23561" name="Title 1"/>
          <p:cNvSpPr>
            <a:spLocks/>
          </p:cNvSpPr>
          <p:nvPr/>
        </p:nvSpPr>
        <p:spPr bwMode="auto">
          <a:xfrm>
            <a:off x="569913" y="722313"/>
            <a:ext cx="7389812" cy="757237"/>
          </a:xfrm>
          <a:prstGeom prst="rect">
            <a:avLst/>
          </a:prstGeom>
          <a:noFill/>
          <a:ln>
            <a:noFill/>
          </a:ln>
          <a:extLst>
            <a:ext uri="{909E8E84-426E-40DD-AFC4-6F175D3DCCD1}">
              <a14:hiddenFill xmlns="" xmlns:a14="http://schemas.microsoft.com/office/drawing/2010/main">
                <a:solidFill>
                  <a:srgbClr val="F8F8F8"/>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45710" rIns="0" bIns="0" anchor="b"/>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lnSpc>
                <a:spcPct val="160000"/>
              </a:lnSpc>
              <a:spcBef>
                <a:spcPct val="0"/>
              </a:spcBef>
              <a:spcAft>
                <a:spcPct val="0"/>
              </a:spcAft>
              <a:buFontTx/>
              <a:buNone/>
            </a:pPr>
            <a:endParaRPr lang="en-US" altLang="tr-TR" sz="3200">
              <a:solidFill>
                <a:srgbClr val="FFFFFF"/>
              </a:solidFill>
              <a:latin typeface="Segoe UI" pitchFamily="34" charset="0"/>
            </a:endParaRPr>
          </a:p>
        </p:txBody>
      </p:sp>
      <p:sp>
        <p:nvSpPr>
          <p:cNvPr id="2" name="Başlık 1"/>
          <p:cNvSpPr>
            <a:spLocks noGrp="1"/>
          </p:cNvSpPr>
          <p:nvPr>
            <p:ph type="title"/>
          </p:nvPr>
        </p:nvSpPr>
        <p:spPr>
          <a:xfrm>
            <a:off x="457200" y="86465"/>
            <a:ext cx="8229600" cy="1143000"/>
          </a:xfrm>
        </p:spPr>
        <p:txBody>
          <a:bodyPr/>
          <a:lstStyle/>
          <a:p>
            <a:r>
              <a:rPr lang="tr-TR" dirty="0"/>
              <a:t>Aplastik anemi (AA)</a:t>
            </a:r>
          </a:p>
        </p:txBody>
      </p:sp>
      <p:sp>
        <p:nvSpPr>
          <p:cNvPr id="3" name="İçerik Yer Tutucusu 2"/>
          <p:cNvSpPr>
            <a:spLocks noGrp="1"/>
          </p:cNvSpPr>
          <p:nvPr>
            <p:ph idx="1"/>
          </p:nvPr>
        </p:nvSpPr>
        <p:spPr>
          <a:xfrm>
            <a:off x="395536" y="1988840"/>
            <a:ext cx="8229600" cy="4525963"/>
          </a:xfrm>
        </p:spPr>
        <p:txBody>
          <a:bodyPr/>
          <a:lstStyle/>
          <a:p>
            <a:pPr marL="0" indent="0" algn="ctr">
              <a:lnSpc>
                <a:spcPct val="200000"/>
              </a:lnSpc>
              <a:buNone/>
            </a:pPr>
            <a:r>
              <a:rPr lang="tr-TR" sz="2400" dirty="0"/>
              <a:t>Aplastik anemi (AA) anormal </a:t>
            </a:r>
            <a:r>
              <a:rPr lang="tr-TR" sz="2400" dirty="0" err="1"/>
              <a:t>infiltrasyon</a:t>
            </a:r>
            <a:r>
              <a:rPr lang="tr-TR" sz="2400" dirty="0"/>
              <a:t> ve </a:t>
            </a:r>
            <a:r>
              <a:rPr lang="tr-TR" sz="2400" dirty="0" err="1"/>
              <a:t>retikülin</a:t>
            </a:r>
            <a:r>
              <a:rPr lang="tr-TR" sz="2400" dirty="0"/>
              <a:t> lif artısı </a:t>
            </a:r>
            <a:r>
              <a:rPr lang="tr-TR" sz="2400" dirty="0" smtClean="0"/>
              <a:t>olmaksızın </a:t>
            </a:r>
            <a:r>
              <a:rPr lang="tr-TR" sz="2400" dirty="0" err="1" smtClean="0"/>
              <a:t>hiposellüler</a:t>
            </a:r>
            <a:r>
              <a:rPr lang="tr-TR" sz="2400" dirty="0" smtClean="0"/>
              <a:t> </a:t>
            </a:r>
            <a:r>
              <a:rPr lang="tr-TR" sz="2400" dirty="0"/>
              <a:t>kemik iliği ve </a:t>
            </a:r>
            <a:r>
              <a:rPr lang="tr-TR" sz="2400" dirty="0" err="1"/>
              <a:t>pansitopeni</a:t>
            </a:r>
            <a:r>
              <a:rPr lang="tr-TR" sz="2400" dirty="0"/>
              <a:t> ile seyreden </a:t>
            </a:r>
            <a:r>
              <a:rPr lang="tr-TR" sz="2400" dirty="0" err="1"/>
              <a:t>idiyopatik</a:t>
            </a:r>
            <a:r>
              <a:rPr lang="tr-TR" sz="2400" dirty="0"/>
              <a:t>/</a:t>
            </a:r>
            <a:r>
              <a:rPr lang="tr-TR" sz="2400" dirty="0" err="1"/>
              <a:t>idosenkratik</a:t>
            </a:r>
            <a:r>
              <a:rPr lang="tr-TR" sz="2400" dirty="0"/>
              <a:t> </a:t>
            </a:r>
            <a:r>
              <a:rPr lang="tr-TR" sz="2400" dirty="0" smtClean="0"/>
              <a:t>veya kalıtsal </a:t>
            </a:r>
            <a:r>
              <a:rPr lang="tr-TR" sz="2400" dirty="0"/>
              <a:t>bir kemik iliği yetmezliği hastalığıdır.</a:t>
            </a:r>
          </a:p>
        </p:txBody>
      </p:sp>
    </p:spTree>
    <p:extLst>
      <p:ext uri="{BB962C8B-B14F-4D97-AF65-F5344CB8AC3E}">
        <p14:creationId xmlns="" xmlns:p14="http://schemas.microsoft.com/office/powerpoint/2010/main" val="38980527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24918" y="1702070"/>
            <a:ext cx="6410100" cy="38884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9" name="Text Box 37"/>
          <p:cNvSpPr txBox="1">
            <a:spLocks noChangeArrowheads="1"/>
          </p:cNvSpPr>
          <p:nvPr/>
        </p:nvSpPr>
        <p:spPr bwMode="auto">
          <a:xfrm>
            <a:off x="3851920" y="1628800"/>
            <a:ext cx="1116818"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tr-TR" altLang="tr-TR" sz="1400" dirty="0" err="1" smtClean="0">
                <a:solidFill>
                  <a:srgbClr val="CC0000"/>
                </a:solidFill>
              </a:rPr>
              <a:t>Myeloid</a:t>
            </a:r>
            <a:r>
              <a:rPr lang="tr-TR" altLang="tr-TR" sz="1400" dirty="0" smtClean="0">
                <a:solidFill>
                  <a:srgbClr val="CC0000"/>
                </a:solidFill>
              </a:rPr>
              <a:t>   kök </a:t>
            </a:r>
            <a:r>
              <a:rPr lang="tr-TR" altLang="tr-TR" sz="1400" dirty="0">
                <a:solidFill>
                  <a:srgbClr val="CC0000"/>
                </a:solidFill>
              </a:rPr>
              <a:t>hücre</a:t>
            </a:r>
            <a:r>
              <a:rPr lang="tr-TR" altLang="tr-TR" sz="1400" dirty="0"/>
              <a:t> </a:t>
            </a:r>
          </a:p>
        </p:txBody>
      </p:sp>
      <p:sp>
        <p:nvSpPr>
          <p:cNvPr id="1030" name="Text Box 38"/>
          <p:cNvSpPr txBox="1">
            <a:spLocks noChangeArrowheads="1"/>
          </p:cNvSpPr>
          <p:nvPr/>
        </p:nvSpPr>
        <p:spPr bwMode="auto">
          <a:xfrm>
            <a:off x="5580112" y="2348880"/>
            <a:ext cx="167640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tr-TR" altLang="tr-TR" sz="1400" dirty="0" err="1">
                <a:solidFill>
                  <a:srgbClr val="CC0000"/>
                </a:solidFill>
              </a:rPr>
              <a:t>Eritroblast</a:t>
            </a:r>
            <a:r>
              <a:rPr lang="tr-TR" altLang="tr-TR" sz="1400" dirty="0">
                <a:solidFill>
                  <a:srgbClr val="CC0000"/>
                </a:solidFill>
              </a:rPr>
              <a:t> </a:t>
            </a:r>
            <a:endParaRPr lang="tr-TR" altLang="tr-TR" sz="1400" dirty="0"/>
          </a:p>
        </p:txBody>
      </p:sp>
      <p:sp>
        <p:nvSpPr>
          <p:cNvPr id="1031" name="Text Box 39"/>
          <p:cNvSpPr txBox="1">
            <a:spLocks noChangeArrowheads="1"/>
          </p:cNvSpPr>
          <p:nvPr/>
        </p:nvSpPr>
        <p:spPr bwMode="auto">
          <a:xfrm>
            <a:off x="6516216" y="1628800"/>
            <a:ext cx="1008112"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tr-TR" altLang="tr-TR" sz="1400" dirty="0" err="1">
                <a:solidFill>
                  <a:srgbClr val="CC0000"/>
                </a:solidFill>
              </a:rPr>
              <a:t>Lenfoid</a:t>
            </a:r>
            <a:r>
              <a:rPr lang="tr-TR" altLang="tr-TR" sz="1400" dirty="0">
                <a:solidFill>
                  <a:srgbClr val="CC0000"/>
                </a:solidFill>
              </a:rPr>
              <a:t> kök hücre</a:t>
            </a:r>
            <a:r>
              <a:rPr lang="tr-TR" altLang="tr-TR" sz="1400" dirty="0"/>
              <a:t> </a:t>
            </a:r>
          </a:p>
        </p:txBody>
      </p:sp>
      <p:sp>
        <p:nvSpPr>
          <p:cNvPr id="1032" name="Text Box 40"/>
          <p:cNvSpPr txBox="1">
            <a:spLocks noChangeArrowheads="1"/>
          </p:cNvSpPr>
          <p:nvPr/>
        </p:nvSpPr>
        <p:spPr bwMode="auto">
          <a:xfrm>
            <a:off x="2555776" y="2204864"/>
            <a:ext cx="131636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tr-TR" altLang="tr-TR" sz="1400" dirty="0" err="1">
                <a:solidFill>
                  <a:srgbClr val="CC0000"/>
                </a:solidFill>
              </a:rPr>
              <a:t>Myeloblast</a:t>
            </a:r>
            <a:endParaRPr lang="tr-TR" altLang="tr-TR" sz="1400" dirty="0"/>
          </a:p>
        </p:txBody>
      </p:sp>
      <p:sp>
        <p:nvSpPr>
          <p:cNvPr id="2" name="Başlık 1"/>
          <p:cNvSpPr>
            <a:spLocks noGrp="1"/>
          </p:cNvSpPr>
          <p:nvPr>
            <p:ph type="title"/>
          </p:nvPr>
        </p:nvSpPr>
        <p:spPr>
          <a:xfrm>
            <a:off x="395536" y="0"/>
            <a:ext cx="8229600" cy="1143000"/>
          </a:xfrm>
        </p:spPr>
        <p:txBody>
          <a:bodyPr/>
          <a:lstStyle/>
          <a:p>
            <a:pPr lvl="0" eaLnBrk="1" fontAlgn="auto" hangingPunct="1">
              <a:spcBef>
                <a:spcPts val="0"/>
              </a:spcBef>
              <a:spcAft>
                <a:spcPts val="0"/>
              </a:spcAft>
            </a:pPr>
            <a:r>
              <a:rPr lang="tr-TR" altLang="tr-TR" sz="2800" b="1" kern="1200" dirty="0" smtClean="0">
                <a:solidFill>
                  <a:srgbClr val="000000"/>
                </a:solidFill>
                <a:ea typeface="+mn-ea"/>
              </a:rPr>
              <a:t>HEMATOPOESİS</a:t>
            </a:r>
            <a:endParaRPr lang="tr-TR" dirty="0"/>
          </a:p>
        </p:txBody>
      </p:sp>
      <p:sp>
        <p:nvSpPr>
          <p:cNvPr id="11" name="10 Şimşek İşareti"/>
          <p:cNvSpPr/>
          <p:nvPr/>
        </p:nvSpPr>
        <p:spPr>
          <a:xfrm>
            <a:off x="4716016" y="1268760"/>
            <a:ext cx="432048" cy="504056"/>
          </a:xfrm>
          <a:prstGeom prst="lightningBol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27" name="Rectangle 34"/>
          <p:cNvSpPr>
            <a:spLocks noChangeArrowheads="1"/>
          </p:cNvSpPr>
          <p:nvPr/>
        </p:nvSpPr>
        <p:spPr bwMode="auto">
          <a:xfrm>
            <a:off x="539552" y="5373216"/>
            <a:ext cx="8458200" cy="381000"/>
          </a:xfrm>
          <a:prstGeom prst="rect">
            <a:avLst/>
          </a:prstGeom>
          <a:noFill/>
          <a:ln>
            <a:noFill/>
          </a:ln>
          <a:extLst/>
        </p:spPr>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1400" dirty="0" smtClean="0">
                <a:solidFill>
                  <a:srgbClr val="CC0000"/>
                </a:solidFill>
              </a:rPr>
              <a:t>     Bazofil        </a:t>
            </a:r>
            <a:r>
              <a:rPr lang="tr-TR" altLang="tr-TR" sz="1400" dirty="0" err="1">
                <a:solidFill>
                  <a:srgbClr val="CC0000"/>
                </a:solidFill>
              </a:rPr>
              <a:t>Eozinofil</a:t>
            </a:r>
            <a:r>
              <a:rPr lang="tr-TR" altLang="tr-TR" sz="1400" dirty="0">
                <a:solidFill>
                  <a:srgbClr val="CC0000"/>
                </a:solidFill>
              </a:rPr>
              <a:t>  </a:t>
            </a:r>
            <a:r>
              <a:rPr lang="tr-TR" altLang="tr-TR" sz="1400" dirty="0" smtClean="0">
                <a:solidFill>
                  <a:srgbClr val="CC0000"/>
                </a:solidFill>
              </a:rPr>
              <a:t>      </a:t>
            </a:r>
            <a:r>
              <a:rPr lang="tr-TR" altLang="tr-TR" sz="1400" dirty="0" err="1">
                <a:solidFill>
                  <a:srgbClr val="CC0000"/>
                </a:solidFill>
              </a:rPr>
              <a:t>Nötrofil</a:t>
            </a:r>
            <a:r>
              <a:rPr lang="tr-TR" altLang="tr-TR" sz="1400" dirty="0">
                <a:solidFill>
                  <a:srgbClr val="CC0000"/>
                </a:solidFill>
              </a:rPr>
              <a:t>   </a:t>
            </a:r>
            <a:r>
              <a:rPr lang="tr-TR" altLang="tr-TR" sz="1400" dirty="0" smtClean="0">
                <a:solidFill>
                  <a:srgbClr val="CC0000"/>
                </a:solidFill>
              </a:rPr>
              <a:t>    </a:t>
            </a:r>
            <a:r>
              <a:rPr lang="tr-TR" altLang="tr-TR" sz="1400" dirty="0" err="1" smtClean="0">
                <a:solidFill>
                  <a:srgbClr val="CC0000"/>
                </a:solidFill>
              </a:rPr>
              <a:t>Monosit</a:t>
            </a:r>
            <a:r>
              <a:rPr lang="tr-TR" altLang="tr-TR" sz="1400" dirty="0" smtClean="0">
                <a:solidFill>
                  <a:srgbClr val="CC0000"/>
                </a:solidFill>
              </a:rPr>
              <a:t>       </a:t>
            </a:r>
            <a:r>
              <a:rPr lang="tr-TR" altLang="tr-TR" sz="1400" dirty="0" err="1" smtClean="0">
                <a:solidFill>
                  <a:srgbClr val="CC0000"/>
                </a:solidFill>
              </a:rPr>
              <a:t>Trombosit</a:t>
            </a:r>
            <a:r>
              <a:rPr lang="tr-TR" altLang="tr-TR" sz="1400" dirty="0" smtClean="0">
                <a:solidFill>
                  <a:srgbClr val="CC0000"/>
                </a:solidFill>
              </a:rPr>
              <a:t>       Eritrosit        Lenfosit</a:t>
            </a:r>
            <a:endParaRPr lang="tr-TR" altLang="tr-TR" sz="1400" dirty="0">
              <a:solidFill>
                <a:srgbClr val="CC0000"/>
              </a:solidFill>
            </a:endParaRPr>
          </a:p>
        </p:txBody>
      </p:sp>
    </p:spTree>
    <p:extLst>
      <p:ext uri="{BB962C8B-B14F-4D97-AF65-F5344CB8AC3E}">
        <p14:creationId xmlns="" xmlns:p14="http://schemas.microsoft.com/office/powerpoint/2010/main" val="22346824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24918" y="1702070"/>
            <a:ext cx="6410100" cy="38884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4476" name="AutoShape 28"/>
          <p:cNvSpPr>
            <a:spLocks noChangeArrowheads="1"/>
          </p:cNvSpPr>
          <p:nvPr/>
        </p:nvSpPr>
        <p:spPr bwMode="auto">
          <a:xfrm>
            <a:off x="4804042" y="1473470"/>
            <a:ext cx="533400" cy="457200"/>
          </a:xfrm>
          <a:prstGeom prst="lightningBol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p>
        </p:txBody>
      </p:sp>
      <p:sp>
        <p:nvSpPr>
          <p:cNvPr id="104477" name="AutoShape 29"/>
          <p:cNvSpPr>
            <a:spLocks noChangeArrowheads="1"/>
          </p:cNvSpPr>
          <p:nvPr/>
        </p:nvSpPr>
        <p:spPr bwMode="auto">
          <a:xfrm rot="5762745">
            <a:off x="6035301" y="1473470"/>
            <a:ext cx="533400" cy="457200"/>
          </a:xfrm>
          <a:prstGeom prst="lightningBol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p>
        </p:txBody>
      </p:sp>
      <p:sp>
        <p:nvSpPr>
          <p:cNvPr id="2" name="Dikdörtgen 1"/>
          <p:cNvSpPr/>
          <p:nvPr/>
        </p:nvSpPr>
        <p:spPr>
          <a:xfrm>
            <a:off x="3119898" y="332656"/>
            <a:ext cx="3223447" cy="523220"/>
          </a:xfrm>
          <a:prstGeom prst="rect">
            <a:avLst/>
          </a:prstGeom>
        </p:spPr>
        <p:txBody>
          <a:bodyPr wrap="none">
            <a:spAutoFit/>
          </a:bodyPr>
          <a:lstStyle/>
          <a:p>
            <a:pPr lvl="0"/>
            <a:r>
              <a:rPr lang="tr-TR" altLang="tr-TR" sz="2800" b="1" dirty="0">
                <a:solidFill>
                  <a:srgbClr val="000000"/>
                </a:solidFill>
              </a:rPr>
              <a:t>APLASTİK ANEMİ</a:t>
            </a:r>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55576" y="1412776"/>
            <a:ext cx="7416824" cy="43665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7 Dikdörtgen"/>
          <p:cNvSpPr/>
          <p:nvPr/>
        </p:nvSpPr>
        <p:spPr>
          <a:xfrm>
            <a:off x="107504" y="5949280"/>
            <a:ext cx="8316416" cy="523220"/>
          </a:xfrm>
          <a:prstGeom prst="rect">
            <a:avLst/>
          </a:prstGeom>
        </p:spPr>
        <p:txBody>
          <a:bodyPr wrap="square">
            <a:spAutoFit/>
          </a:bodyPr>
          <a:lstStyle/>
          <a:p>
            <a:pPr algn="ctr"/>
            <a:r>
              <a:rPr lang="tr-TR" altLang="tr-TR" sz="2800" b="1" dirty="0" smtClean="0">
                <a:solidFill>
                  <a:srgbClr val="C00000"/>
                </a:solidFill>
                <a:latin typeface="Arial" pitchFamily="34" charset="0"/>
                <a:ea typeface="ＭＳ Ｐゴシック" pitchFamily="34" charset="-128"/>
              </a:rPr>
              <a:t>Kemik iliği</a:t>
            </a:r>
            <a:r>
              <a:rPr lang="en-US" altLang="tr-TR" sz="2800" dirty="0" smtClean="0">
                <a:solidFill>
                  <a:srgbClr val="C00000"/>
                </a:solidFill>
                <a:latin typeface="Arial" pitchFamily="34" charset="0"/>
                <a:ea typeface="ＭＳ Ｐゴシック" pitchFamily="34" charset="-128"/>
              </a:rPr>
              <a:t> </a:t>
            </a:r>
            <a:r>
              <a:rPr lang="en-US" altLang="tr-TR" sz="1600" dirty="0" smtClean="0">
                <a:latin typeface="Arial" pitchFamily="34" charset="0"/>
                <a:ea typeface="ＭＳ Ｐゴシック" pitchFamily="34" charset="-128"/>
              </a:rPr>
              <a:t>– </a:t>
            </a:r>
            <a:r>
              <a:rPr lang="tr-TR" altLang="tr-TR" sz="1600" dirty="0" smtClean="0">
                <a:latin typeface="Arial" pitchFamily="34" charset="0"/>
                <a:ea typeface="ＭＳ Ｐゴシック" pitchFamily="34" charset="-128"/>
              </a:rPr>
              <a:t>Her 3 seride de belirgin azalma, Yağ dokusunda artış ,</a:t>
            </a:r>
          </a:p>
        </p:txBody>
      </p:sp>
    </p:spTree>
    <p:extLst>
      <p:ext uri="{BB962C8B-B14F-4D97-AF65-F5344CB8AC3E}">
        <p14:creationId xmlns="" xmlns:p14="http://schemas.microsoft.com/office/powerpoint/2010/main" val="29009541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04477"/>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0447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3074"/>
                                        </p:tgtEl>
                                        <p:attrNameLst>
                                          <p:attrName>style.visibility</p:attrName>
                                        </p:attrNameLst>
                                      </p:cBhvr>
                                      <p:to>
                                        <p:strVal val="visible"/>
                                      </p:to>
                                    </p:set>
                                    <p:animEffect transition="in" filter="wheel(1)">
                                      <p:cBhvr>
                                        <p:cTn id="14"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76" grpId="0" animBg="1"/>
      <p:bldP spid="10447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Dikdörtgen"/>
          <p:cNvSpPr/>
          <p:nvPr/>
        </p:nvSpPr>
        <p:spPr>
          <a:xfrm>
            <a:off x="3167336" y="2276872"/>
            <a:ext cx="5581128" cy="38884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170" name="Rectangle 2"/>
          <p:cNvSpPr>
            <a:spLocks noGrp="1" noRot="1" noChangeArrowheads="1"/>
          </p:cNvSpPr>
          <p:nvPr>
            <p:ph type="title"/>
          </p:nvPr>
        </p:nvSpPr>
        <p:spPr>
          <a:xfrm>
            <a:off x="468313" y="260350"/>
            <a:ext cx="7056015" cy="936402"/>
          </a:xfrm>
        </p:spPr>
        <p:txBody>
          <a:bodyPr/>
          <a:lstStyle/>
          <a:p>
            <a:pPr eaLnBrk="1" hangingPunct="1"/>
            <a:r>
              <a:rPr lang="tr-TR" altLang="tr-TR" sz="2800" b="1" dirty="0" smtClean="0">
                <a:ea typeface="ＭＳ Ｐゴシック" pitchFamily="34" charset="-128"/>
              </a:rPr>
              <a:t>APLASTİK ANEMİ</a:t>
            </a:r>
          </a:p>
        </p:txBody>
      </p:sp>
      <p:sp>
        <p:nvSpPr>
          <p:cNvPr id="108547" name="Rectangle 3"/>
          <p:cNvSpPr>
            <a:spLocks noGrp="1" noRot="1" noChangeArrowheads="1"/>
          </p:cNvSpPr>
          <p:nvPr>
            <p:ph idx="1"/>
          </p:nvPr>
        </p:nvSpPr>
        <p:spPr>
          <a:xfrm>
            <a:off x="4860032" y="1988840"/>
            <a:ext cx="4083739" cy="2560938"/>
          </a:xfrm>
        </p:spPr>
        <p:txBody>
          <a:bodyPr>
            <a:normAutofit/>
          </a:bodyPr>
          <a:lstStyle/>
          <a:p>
            <a:pPr indent="-173038" eaLnBrk="1" hangingPunct="1">
              <a:lnSpc>
                <a:spcPct val="150000"/>
              </a:lnSpc>
              <a:buFont typeface="Wingdings" pitchFamily="2" charset="2"/>
              <a:buNone/>
              <a:defRPr/>
            </a:pPr>
            <a:endParaRPr lang="tr-TR" sz="1600" dirty="0" smtClean="0">
              <a:ea typeface="ＭＳ Ｐゴシック" pitchFamily="34" charset="-128"/>
            </a:endParaRPr>
          </a:p>
          <a:p>
            <a:pPr indent="-173038" eaLnBrk="1" hangingPunct="1">
              <a:lnSpc>
                <a:spcPct val="150000"/>
              </a:lnSpc>
              <a:buFont typeface="Wingdings" pitchFamily="2" charset="2"/>
              <a:buNone/>
              <a:defRPr/>
            </a:pPr>
            <a:r>
              <a:rPr lang="tr-TR" sz="1600" dirty="0" smtClean="0">
                <a:ea typeface="ＭＳ Ｐゴシック" pitchFamily="34" charset="-128"/>
              </a:rPr>
              <a:t>	</a:t>
            </a:r>
            <a:endParaRPr lang="en-US" sz="1600" dirty="0" smtClean="0">
              <a:ea typeface="ＭＳ Ｐゴシック" pitchFamily="34" charset="-128"/>
            </a:endParaRPr>
          </a:p>
          <a:p>
            <a:pPr indent="-173038" eaLnBrk="1" hangingPunct="1">
              <a:lnSpc>
                <a:spcPct val="150000"/>
              </a:lnSpc>
              <a:buFont typeface="Wingdings" pitchFamily="2" charset="2"/>
              <a:buNone/>
              <a:defRPr/>
            </a:pPr>
            <a:r>
              <a:rPr lang="en-US" sz="1600" dirty="0" smtClean="0">
                <a:ea typeface="ＭＳ Ｐゴシック" pitchFamily="34" charset="-128"/>
              </a:rPr>
              <a:t>	Hematopoetik kök hücre sayısı azalır,</a:t>
            </a:r>
          </a:p>
          <a:p>
            <a:pPr indent="-173038" eaLnBrk="1" hangingPunct="1">
              <a:lnSpc>
                <a:spcPct val="150000"/>
              </a:lnSpc>
              <a:buFont typeface="Wingdings" pitchFamily="2" charset="2"/>
              <a:buNone/>
              <a:defRPr/>
            </a:pPr>
            <a:r>
              <a:rPr lang="en-US" sz="1600" dirty="0" smtClean="0">
                <a:ea typeface="ＭＳ Ｐゴシック" pitchFamily="34" charset="-128"/>
              </a:rPr>
              <a:t>	</a:t>
            </a:r>
            <a:r>
              <a:rPr lang="tr-TR" sz="1600" dirty="0" smtClean="0">
                <a:ea typeface="ＭＳ Ｐゴシック" pitchFamily="34" charset="-128"/>
              </a:rPr>
              <a:t>Her 3 seride de belirgin azalma,</a:t>
            </a:r>
          </a:p>
          <a:p>
            <a:pPr indent="-173038" eaLnBrk="1" hangingPunct="1">
              <a:lnSpc>
                <a:spcPct val="150000"/>
              </a:lnSpc>
              <a:buFont typeface="Wingdings" pitchFamily="2" charset="2"/>
              <a:buNone/>
              <a:defRPr/>
            </a:pPr>
            <a:r>
              <a:rPr lang="tr-TR" sz="1600" dirty="0" smtClean="0">
                <a:ea typeface="ＭＳ Ｐゴシック" pitchFamily="34" charset="-128"/>
              </a:rPr>
              <a:t>	Yağ dokusunda artış</a:t>
            </a:r>
          </a:p>
          <a:p>
            <a:pPr indent="-173038" eaLnBrk="1" hangingPunct="1">
              <a:lnSpc>
                <a:spcPct val="150000"/>
              </a:lnSpc>
              <a:buFont typeface="Wingdings" pitchFamily="2" charset="2"/>
              <a:buNone/>
              <a:defRPr/>
            </a:pPr>
            <a:r>
              <a:rPr lang="tr-TR" sz="1600" dirty="0" smtClean="0">
                <a:ea typeface="ＭＳ Ｐゴシック" pitchFamily="34" charset="-128"/>
              </a:rPr>
              <a:t>	</a:t>
            </a:r>
            <a:endParaRPr lang="en-US" sz="1600" dirty="0" smtClean="0">
              <a:ea typeface="ＭＳ Ｐゴシック" pitchFamily="34" charset="-128"/>
            </a:endParaRPr>
          </a:p>
        </p:txBody>
      </p:sp>
      <p:pic>
        <p:nvPicPr>
          <p:cNvPr id="307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1560" y="1412776"/>
            <a:ext cx="5243513" cy="530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 name="Picture 2" descr="http://www.kumc.edu/instruction/medicine/anatomy/histoweb/path/blood02.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83568" y="4725144"/>
            <a:ext cx="2002179" cy="1347832"/>
          </a:xfrm>
          <a:prstGeom prst="rect">
            <a:avLst/>
          </a:prstGeom>
          <a:noFill/>
          <a:extLst>
            <a:ext uri="{909E8E84-426E-40DD-AFC4-6F175D3DCCD1}">
              <a14:hiddenFill xmlns="" xmlns:a14="http://schemas.microsoft.com/office/drawing/2010/main">
                <a:solidFill>
                  <a:srgbClr val="FFFFFF"/>
                </a:solidFill>
              </a14:hiddenFill>
            </a:ext>
          </a:extLst>
        </p:spPr>
      </p:pic>
      <p:sp>
        <p:nvSpPr>
          <p:cNvPr id="3" name="Dikdörtgen 2"/>
          <p:cNvSpPr/>
          <p:nvPr/>
        </p:nvSpPr>
        <p:spPr>
          <a:xfrm>
            <a:off x="5220072" y="4653136"/>
            <a:ext cx="3203848" cy="1323439"/>
          </a:xfrm>
          <a:prstGeom prst="rect">
            <a:avLst/>
          </a:prstGeom>
        </p:spPr>
        <p:txBody>
          <a:bodyPr wrap="square">
            <a:spAutoFit/>
          </a:bodyPr>
          <a:lstStyle/>
          <a:p>
            <a:r>
              <a:rPr lang="tr-TR" sz="1600" dirty="0" err="1" smtClean="0"/>
              <a:t>Pansitopeni</a:t>
            </a:r>
            <a:r>
              <a:rPr lang="tr-TR" sz="1600" dirty="0" smtClean="0"/>
              <a:t> </a:t>
            </a:r>
            <a:r>
              <a:rPr lang="tr-TR" sz="1600" dirty="0"/>
              <a:t>ile </a:t>
            </a:r>
            <a:r>
              <a:rPr lang="tr-TR" sz="1600" dirty="0" smtClean="0"/>
              <a:t>karakterizedir.</a:t>
            </a:r>
          </a:p>
          <a:p>
            <a:r>
              <a:rPr lang="tr-TR" altLang="tr-TR" sz="1600" b="1" dirty="0" smtClean="0">
                <a:solidFill>
                  <a:srgbClr val="FF0000"/>
                </a:solidFill>
                <a:ea typeface="ＭＳ Ｐゴシック" pitchFamily="34" charset="-128"/>
              </a:rPr>
              <a:t>ANEMİ</a:t>
            </a:r>
          </a:p>
          <a:p>
            <a:r>
              <a:rPr lang="tr-TR" altLang="tr-TR" sz="1600" b="1" dirty="0" smtClean="0">
                <a:solidFill>
                  <a:srgbClr val="FF0000"/>
                </a:solidFill>
                <a:ea typeface="ＭＳ Ｐゴシック" pitchFamily="34" charset="-128"/>
              </a:rPr>
              <a:t>LÖKOPENİ</a:t>
            </a:r>
          </a:p>
          <a:p>
            <a:r>
              <a:rPr lang="tr-TR" altLang="tr-TR" sz="1600" b="1" dirty="0" smtClean="0">
                <a:solidFill>
                  <a:srgbClr val="FF0000"/>
                </a:solidFill>
                <a:ea typeface="ＭＳ Ｐゴシック" pitchFamily="34" charset="-128"/>
              </a:rPr>
              <a:t>TROMBOSİTOPENİ</a:t>
            </a:r>
            <a:endParaRPr lang="tr-TR" altLang="tr-TR" sz="1600" b="1" dirty="0" smtClean="0">
              <a:solidFill>
                <a:srgbClr val="FF0000"/>
              </a:solidFill>
              <a:ea typeface="ＭＳ Ｐゴシック" pitchFamily="34" charset="-128"/>
            </a:endParaRPr>
          </a:p>
          <a:p>
            <a:endParaRPr lang="tr-TR" sz="1600" dirty="0"/>
          </a:p>
        </p:txBody>
      </p:sp>
      <p:pic>
        <p:nvPicPr>
          <p:cNvPr id="2050" name="Picture 2"/>
          <p:cNvPicPr>
            <a:picLocks noChangeAspect="1" noChangeArrowheads="1"/>
          </p:cNvPicPr>
          <p:nvPr/>
        </p:nvPicPr>
        <p:blipFill>
          <a:blip r:embed="rId5" cstate="print"/>
          <a:srcRect/>
          <a:stretch>
            <a:fillRect/>
          </a:stretch>
        </p:blipFill>
        <p:spPr bwMode="auto">
          <a:xfrm>
            <a:off x="683568" y="2636912"/>
            <a:ext cx="2076450" cy="1447800"/>
          </a:xfrm>
          <a:prstGeom prst="rect">
            <a:avLst/>
          </a:prstGeom>
          <a:noFill/>
          <a:ln w="9525">
            <a:noFill/>
            <a:miter lim="800000"/>
            <a:headEnd/>
            <a:tailEnd/>
          </a:ln>
        </p:spPr>
      </p:pic>
      <p:pic>
        <p:nvPicPr>
          <p:cNvPr id="2051" name="Picture 3"/>
          <p:cNvPicPr>
            <a:picLocks noChangeAspect="1" noChangeArrowheads="1"/>
          </p:cNvPicPr>
          <p:nvPr/>
        </p:nvPicPr>
        <p:blipFill>
          <a:blip r:embed="rId6" cstate="print"/>
          <a:srcRect/>
          <a:stretch>
            <a:fillRect/>
          </a:stretch>
        </p:blipFill>
        <p:spPr bwMode="auto">
          <a:xfrm>
            <a:off x="3203849" y="2708920"/>
            <a:ext cx="1944215" cy="1476375"/>
          </a:xfrm>
          <a:prstGeom prst="rect">
            <a:avLst/>
          </a:prstGeom>
          <a:noFill/>
          <a:ln w="9525">
            <a:noFill/>
            <a:miter lim="800000"/>
            <a:headEnd/>
            <a:tailEnd/>
          </a:ln>
        </p:spPr>
      </p:pic>
      <p:pic>
        <p:nvPicPr>
          <p:cNvPr id="2052" name="Picture 4"/>
          <p:cNvPicPr>
            <a:picLocks noChangeAspect="1" noChangeArrowheads="1"/>
          </p:cNvPicPr>
          <p:nvPr/>
        </p:nvPicPr>
        <p:blipFill>
          <a:blip r:embed="rId7" cstate="print"/>
          <a:srcRect/>
          <a:stretch>
            <a:fillRect/>
          </a:stretch>
        </p:blipFill>
        <p:spPr bwMode="auto">
          <a:xfrm>
            <a:off x="3203848" y="4653136"/>
            <a:ext cx="1872208" cy="1269374"/>
          </a:xfrm>
          <a:prstGeom prst="rect">
            <a:avLst/>
          </a:prstGeom>
          <a:noFill/>
          <a:ln w="9525">
            <a:noFill/>
            <a:miter lim="800000"/>
            <a:headEnd/>
            <a:tailEnd/>
          </a:ln>
        </p:spPr>
      </p:pic>
      <p:cxnSp>
        <p:nvCxnSpPr>
          <p:cNvPr id="12" name="11 Düz Ok Bağlayıcısı"/>
          <p:cNvCxnSpPr/>
          <p:nvPr/>
        </p:nvCxnSpPr>
        <p:spPr>
          <a:xfrm>
            <a:off x="2699792" y="3356992"/>
            <a:ext cx="576064" cy="0"/>
          </a:xfrm>
          <a:prstGeom prst="straightConnector1">
            <a:avLst/>
          </a:prstGeom>
          <a:ln w="28575">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 name="12 Düz Ok Bağlayıcısı"/>
          <p:cNvCxnSpPr/>
          <p:nvPr/>
        </p:nvCxnSpPr>
        <p:spPr>
          <a:xfrm>
            <a:off x="2699792" y="5301208"/>
            <a:ext cx="576064" cy="0"/>
          </a:xfrm>
          <a:prstGeom prst="straightConnector1">
            <a:avLst/>
          </a:prstGeom>
          <a:ln w="28575">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13 Dikdörtgen"/>
          <p:cNvSpPr/>
          <p:nvPr/>
        </p:nvSpPr>
        <p:spPr>
          <a:xfrm>
            <a:off x="827584" y="2204864"/>
            <a:ext cx="1338828" cy="369332"/>
          </a:xfrm>
          <a:prstGeom prst="rect">
            <a:avLst/>
          </a:prstGeom>
        </p:spPr>
        <p:txBody>
          <a:bodyPr wrap="none">
            <a:spAutoFit/>
          </a:bodyPr>
          <a:lstStyle/>
          <a:p>
            <a:r>
              <a:rPr lang="tr-TR" b="1" dirty="0" smtClean="0">
                <a:ea typeface="ＭＳ Ｐゴシック" pitchFamily="34" charset="-128"/>
              </a:rPr>
              <a:t>Kemik </a:t>
            </a:r>
            <a:r>
              <a:rPr lang="tr-TR" b="1" dirty="0" smtClean="0">
                <a:ea typeface="ＭＳ Ｐゴシック" pitchFamily="34" charset="-128"/>
              </a:rPr>
              <a:t>iliği</a:t>
            </a:r>
            <a:endParaRPr lang="tr-TR" dirty="0"/>
          </a:p>
        </p:txBody>
      </p:sp>
      <p:sp>
        <p:nvSpPr>
          <p:cNvPr id="15" name="14 Dikdörtgen"/>
          <p:cNvSpPr/>
          <p:nvPr/>
        </p:nvSpPr>
        <p:spPr>
          <a:xfrm>
            <a:off x="827584" y="4365104"/>
            <a:ext cx="1417376" cy="338554"/>
          </a:xfrm>
          <a:prstGeom prst="rect">
            <a:avLst/>
          </a:prstGeom>
        </p:spPr>
        <p:txBody>
          <a:bodyPr wrap="none">
            <a:spAutoFit/>
          </a:bodyPr>
          <a:lstStyle/>
          <a:p>
            <a:r>
              <a:rPr lang="tr-TR" sz="1600" b="1" dirty="0" smtClean="0">
                <a:solidFill>
                  <a:srgbClr val="000000"/>
                </a:solidFill>
              </a:rPr>
              <a:t>Periferik </a:t>
            </a:r>
            <a:r>
              <a:rPr lang="tr-TR" sz="1600" b="1" dirty="0" smtClean="0">
                <a:solidFill>
                  <a:srgbClr val="000000"/>
                </a:solidFill>
              </a:rPr>
              <a:t>kan</a:t>
            </a:r>
            <a:endParaRPr lang="tr-TR" dirty="0"/>
          </a:p>
        </p:txBody>
      </p:sp>
      <p:sp>
        <p:nvSpPr>
          <p:cNvPr id="16" name="15 Dikdörtgen"/>
          <p:cNvSpPr/>
          <p:nvPr/>
        </p:nvSpPr>
        <p:spPr>
          <a:xfrm>
            <a:off x="683568" y="6237312"/>
            <a:ext cx="7704856" cy="276999"/>
          </a:xfrm>
          <a:prstGeom prst="rect">
            <a:avLst/>
          </a:prstGeom>
        </p:spPr>
        <p:txBody>
          <a:bodyPr wrap="square">
            <a:spAutoFit/>
          </a:bodyPr>
          <a:lstStyle/>
          <a:p>
            <a:r>
              <a:rPr lang="tr-TR" altLang="tr-TR" sz="1200" b="1" dirty="0" smtClean="0">
                <a:solidFill>
                  <a:srgbClr val="FF0000"/>
                </a:solidFill>
                <a:ea typeface="ＭＳ Ｐゴシック" pitchFamily="34" charset="-128"/>
              </a:rPr>
              <a:t>PANSİTOPENİ: </a:t>
            </a:r>
            <a:r>
              <a:rPr lang="tr-TR" altLang="tr-TR" sz="1200" dirty="0" smtClean="0">
                <a:ea typeface="ＭＳ Ｐゴシック" pitchFamily="34" charset="-128"/>
              </a:rPr>
              <a:t>Kanda bulunan lökosit, eritrosit ve trombositlerin beraber azalmasına </a:t>
            </a:r>
            <a:r>
              <a:rPr lang="tr-TR" altLang="tr-TR" sz="1200" dirty="0" err="1" smtClean="0">
                <a:ea typeface="ＭＳ Ｐゴシック" pitchFamily="34" charset="-128"/>
              </a:rPr>
              <a:t>pansitopeni</a:t>
            </a:r>
            <a:r>
              <a:rPr lang="tr-TR" altLang="tr-TR" sz="1200" dirty="0" smtClean="0">
                <a:ea typeface="ＭＳ Ｐゴシック" pitchFamily="34" charset="-128"/>
              </a:rPr>
              <a:t> denir</a:t>
            </a:r>
            <a:endParaRPr lang="tr-TR" sz="1200" dirty="0"/>
          </a:p>
        </p:txBody>
      </p:sp>
    </p:spTree>
    <p:extLst>
      <p:ext uri="{BB962C8B-B14F-4D97-AF65-F5344CB8AC3E}">
        <p14:creationId xmlns="" xmlns:p14="http://schemas.microsoft.com/office/powerpoint/2010/main" val="2760692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amond(in)">
                                      <p:cBhvr>
                                        <p:cTn id="7" dur="2000"/>
                                        <p:tgtEl>
                                          <p:spTgt spid="12"/>
                                        </p:tgtEl>
                                      </p:cBhvr>
                                    </p:animEffect>
                                  </p:childTnLst>
                                </p:cTn>
                              </p:par>
                              <p:par>
                                <p:cTn id="8" presetID="8" presetClass="entr" presetSubtype="16" fill="hold" nodeType="withEffect">
                                  <p:stCondLst>
                                    <p:cond delay="0"/>
                                  </p:stCondLst>
                                  <p:childTnLst>
                                    <p:set>
                                      <p:cBhvr>
                                        <p:cTn id="9" dur="1" fill="hold">
                                          <p:stCondLst>
                                            <p:cond delay="0"/>
                                          </p:stCondLst>
                                        </p:cTn>
                                        <p:tgtEl>
                                          <p:spTgt spid="2051"/>
                                        </p:tgtEl>
                                        <p:attrNameLst>
                                          <p:attrName>style.visibility</p:attrName>
                                        </p:attrNameLst>
                                      </p:cBhvr>
                                      <p:to>
                                        <p:strVal val="visible"/>
                                      </p:to>
                                    </p:set>
                                    <p:animEffect transition="in" filter="diamond(in)">
                                      <p:cBhvr>
                                        <p:cTn id="10" dur="2000"/>
                                        <p:tgtEl>
                                          <p:spTgt spid="2051"/>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108547">
                                            <p:txEl>
                                              <p:pRg st="2" end="2"/>
                                            </p:txEl>
                                          </p:spTgt>
                                        </p:tgtEl>
                                        <p:attrNameLst>
                                          <p:attrName>style.visibility</p:attrName>
                                        </p:attrNameLst>
                                      </p:cBhvr>
                                      <p:to>
                                        <p:strVal val="visible"/>
                                      </p:to>
                                    </p:set>
                                    <p:animEffect transition="in" filter="diamond(in)">
                                      <p:cBhvr>
                                        <p:cTn id="13" dur="2000"/>
                                        <p:tgtEl>
                                          <p:spTgt spid="108547">
                                            <p:txEl>
                                              <p:pRg st="2" end="2"/>
                                            </p:txEl>
                                          </p:spTgt>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108547">
                                            <p:txEl>
                                              <p:pRg st="3" end="3"/>
                                            </p:txEl>
                                          </p:spTgt>
                                        </p:tgtEl>
                                        <p:attrNameLst>
                                          <p:attrName>style.visibility</p:attrName>
                                        </p:attrNameLst>
                                      </p:cBhvr>
                                      <p:to>
                                        <p:strVal val="visible"/>
                                      </p:to>
                                    </p:set>
                                    <p:animEffect transition="in" filter="diamond(in)">
                                      <p:cBhvr>
                                        <p:cTn id="16" dur="2000"/>
                                        <p:tgtEl>
                                          <p:spTgt spid="108547">
                                            <p:txEl>
                                              <p:pRg st="3" end="3"/>
                                            </p:txEl>
                                          </p:spTgt>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108547">
                                            <p:txEl>
                                              <p:pRg st="4" end="4"/>
                                            </p:txEl>
                                          </p:spTgt>
                                        </p:tgtEl>
                                        <p:attrNameLst>
                                          <p:attrName>style.visibility</p:attrName>
                                        </p:attrNameLst>
                                      </p:cBhvr>
                                      <p:to>
                                        <p:strVal val="visible"/>
                                      </p:to>
                                    </p:set>
                                    <p:animEffect transition="in" filter="diamond(in)">
                                      <p:cBhvr>
                                        <p:cTn id="19" dur="2000"/>
                                        <p:tgtEl>
                                          <p:spTgt spid="108547">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diamond(in)">
                                      <p:cBhvr>
                                        <p:cTn id="24" dur="2000"/>
                                        <p:tgtEl>
                                          <p:spTgt spid="13"/>
                                        </p:tgtEl>
                                      </p:cBhvr>
                                    </p:animEffect>
                                  </p:childTnLst>
                                </p:cTn>
                              </p:par>
                              <p:par>
                                <p:cTn id="25" presetID="8" presetClass="entr" presetSubtype="16" fill="hold" nodeType="withEffect">
                                  <p:stCondLst>
                                    <p:cond delay="0"/>
                                  </p:stCondLst>
                                  <p:childTnLst>
                                    <p:set>
                                      <p:cBhvr>
                                        <p:cTn id="26" dur="1" fill="hold">
                                          <p:stCondLst>
                                            <p:cond delay="0"/>
                                          </p:stCondLst>
                                        </p:cTn>
                                        <p:tgtEl>
                                          <p:spTgt spid="2052"/>
                                        </p:tgtEl>
                                        <p:attrNameLst>
                                          <p:attrName>style.visibility</p:attrName>
                                        </p:attrNameLst>
                                      </p:cBhvr>
                                      <p:to>
                                        <p:strVal val="visible"/>
                                      </p:to>
                                    </p:set>
                                    <p:animEffect transition="in" filter="diamond(in)">
                                      <p:cBhvr>
                                        <p:cTn id="27" dur="2000"/>
                                        <p:tgtEl>
                                          <p:spTgt spid="2052"/>
                                        </p:tgtEl>
                                      </p:cBhvr>
                                    </p:animEffect>
                                  </p:childTnLst>
                                </p:cTn>
                              </p:par>
                              <p:par>
                                <p:cTn id="28" presetID="8" presetClass="entr" presetSubtype="16"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diamond(in)">
                                      <p:cBhvr>
                                        <p:cTn id="3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uiExpand="1" build="p"/>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1" name="Rectangle 3"/>
          <p:cNvSpPr>
            <a:spLocks noGrp="1" noRot="1" noChangeArrowheads="1"/>
          </p:cNvSpPr>
          <p:nvPr>
            <p:ph idx="1"/>
          </p:nvPr>
        </p:nvSpPr>
        <p:spPr>
          <a:xfrm>
            <a:off x="1043608" y="2708920"/>
            <a:ext cx="6768752" cy="3483372"/>
          </a:xfrm>
        </p:spPr>
        <p:txBody>
          <a:bodyPr>
            <a:normAutofit/>
          </a:bodyPr>
          <a:lstStyle/>
          <a:p>
            <a:pPr indent="-173038" eaLnBrk="1" hangingPunct="1">
              <a:lnSpc>
                <a:spcPct val="130000"/>
              </a:lnSpc>
              <a:defRPr/>
            </a:pPr>
            <a:r>
              <a:rPr lang="tr-TR" sz="2000" dirty="0" smtClean="0">
                <a:ea typeface="ＭＳ Ｐゴシック" pitchFamily="34" charset="-128"/>
              </a:rPr>
              <a:t>Her iki cins ve her yaşta görülür. </a:t>
            </a:r>
          </a:p>
          <a:p>
            <a:pPr indent="-173038" eaLnBrk="1" hangingPunct="1">
              <a:lnSpc>
                <a:spcPct val="130000"/>
              </a:lnSpc>
              <a:defRPr/>
            </a:pPr>
            <a:r>
              <a:rPr lang="tr-TR" sz="2000" dirty="0" err="1" smtClean="0">
                <a:ea typeface="ＭＳ Ｐゴシック" pitchFamily="34" charset="-128"/>
              </a:rPr>
              <a:t>İnsidans</a:t>
            </a:r>
            <a:r>
              <a:rPr lang="en-US" sz="2000" dirty="0" smtClean="0">
                <a:ea typeface="ＭＳ Ｐゴシック" pitchFamily="34" charset="-128"/>
              </a:rPr>
              <a:t>: 5-10:10</a:t>
            </a:r>
            <a:r>
              <a:rPr lang="en-US" sz="2000" baseline="30000" dirty="0" smtClean="0">
                <a:ea typeface="ＭＳ Ｐゴシック" pitchFamily="34" charset="-128"/>
              </a:rPr>
              <a:t>6</a:t>
            </a:r>
            <a:r>
              <a:rPr lang="en-US" sz="2000" dirty="0" smtClean="0">
                <a:ea typeface="ＭＳ Ｐゴシック" pitchFamily="34" charset="-128"/>
              </a:rPr>
              <a:t> </a:t>
            </a:r>
            <a:r>
              <a:rPr lang="tr-TR" sz="2000" dirty="0" smtClean="0">
                <a:ea typeface="ＭＳ Ｐゴシック" pitchFamily="34" charset="-128"/>
              </a:rPr>
              <a:t>/yıl</a:t>
            </a:r>
          </a:p>
          <a:p>
            <a:pPr indent="-173038" eaLnBrk="1" hangingPunct="1">
              <a:lnSpc>
                <a:spcPct val="130000"/>
              </a:lnSpc>
              <a:defRPr/>
            </a:pPr>
            <a:r>
              <a:rPr lang="tr-TR" sz="2000" dirty="0" smtClean="0">
                <a:solidFill>
                  <a:srgbClr val="CC0000"/>
                </a:solidFill>
                <a:effectLst>
                  <a:outerShdw blurRad="38100" dist="38100" dir="2700000" algn="tl">
                    <a:srgbClr val="FFFFFF"/>
                  </a:outerShdw>
                </a:effectLst>
                <a:ea typeface="ＭＳ Ｐゴシック" pitchFamily="34" charset="-128"/>
              </a:rPr>
              <a:t>Yaş</a:t>
            </a:r>
            <a:r>
              <a:rPr lang="tr-TR" sz="2000" dirty="0" smtClean="0">
                <a:ea typeface="ＭＳ Ｐゴシック" pitchFamily="34" charset="-128"/>
              </a:rPr>
              <a:t>:  15-30 yaş (Genç)</a:t>
            </a:r>
            <a:endParaRPr lang="en-US" sz="2000" dirty="0" smtClean="0">
              <a:ea typeface="ＭＳ Ｐゴシック" pitchFamily="34" charset="-128"/>
            </a:endParaRPr>
          </a:p>
          <a:p>
            <a:pPr indent="-173038" eaLnBrk="1" hangingPunct="1">
              <a:lnSpc>
                <a:spcPct val="130000"/>
              </a:lnSpc>
              <a:buFont typeface="Wingdings" pitchFamily="2" charset="2"/>
              <a:buNone/>
              <a:defRPr/>
            </a:pPr>
            <a:r>
              <a:rPr lang="en-US" sz="2000" dirty="0" smtClean="0">
                <a:ea typeface="ＭＳ Ｐゴシック" pitchFamily="34" charset="-128"/>
              </a:rPr>
              <a:t>	 </a:t>
            </a:r>
            <a:r>
              <a:rPr lang="tr-TR" sz="2000" dirty="0" smtClean="0">
                <a:ea typeface="ＭＳ Ｐゴシック" pitchFamily="34" charset="-128"/>
              </a:rPr>
              <a:t>	 </a:t>
            </a:r>
            <a:r>
              <a:rPr lang="en-US" sz="2000" dirty="0" smtClean="0">
                <a:ea typeface="ＭＳ Ｐゴシック" pitchFamily="34" charset="-128"/>
              </a:rPr>
              <a:t>&gt; 60 years </a:t>
            </a:r>
            <a:r>
              <a:rPr lang="tr-TR" sz="2000" dirty="0" smtClean="0">
                <a:ea typeface="ＭＳ Ｐゴシック" pitchFamily="34" charset="-128"/>
              </a:rPr>
              <a:t>(Yaşlı)</a:t>
            </a:r>
          </a:p>
          <a:p>
            <a:pPr indent="-173038" eaLnBrk="1" hangingPunct="1">
              <a:lnSpc>
                <a:spcPct val="130000"/>
              </a:lnSpc>
              <a:defRPr/>
            </a:pPr>
            <a:r>
              <a:rPr lang="tr-TR" sz="2000" dirty="0" smtClean="0">
                <a:solidFill>
                  <a:srgbClr val="CC0000"/>
                </a:solidFill>
                <a:effectLst>
                  <a:outerShdw blurRad="38100" dist="38100" dir="2700000" algn="tl">
                    <a:srgbClr val="FFFFFF"/>
                  </a:outerShdw>
                </a:effectLst>
                <a:ea typeface="ＭＳ Ｐゴシック" pitchFamily="34" charset="-128"/>
              </a:rPr>
              <a:t>Cins:</a:t>
            </a:r>
            <a:r>
              <a:rPr lang="tr-TR" sz="2000" dirty="0" smtClean="0">
                <a:solidFill>
                  <a:srgbClr val="CC0000"/>
                </a:solidFill>
                <a:ea typeface="ＭＳ Ｐゴシック" pitchFamily="34" charset="-128"/>
              </a:rPr>
              <a:t> </a:t>
            </a:r>
            <a:r>
              <a:rPr lang="tr-TR" sz="2000" dirty="0" smtClean="0">
                <a:ea typeface="ＭＳ Ｐゴシック" pitchFamily="34" charset="-128"/>
              </a:rPr>
              <a:t>E=K</a:t>
            </a:r>
          </a:p>
          <a:p>
            <a:pPr indent="-173038" eaLnBrk="1" hangingPunct="1">
              <a:lnSpc>
                <a:spcPct val="130000"/>
              </a:lnSpc>
              <a:defRPr/>
            </a:pPr>
            <a:r>
              <a:rPr lang="tr-TR" sz="2000" dirty="0" smtClean="0">
                <a:ea typeface="ＭＳ Ｐゴシック" pitchFamily="34" charset="-128"/>
              </a:rPr>
              <a:t>Uzak Doğu</a:t>
            </a:r>
            <a:r>
              <a:rPr lang="tr-TR" altLang="en-US" sz="2000" dirty="0" smtClean="0">
                <a:ea typeface="ＭＳ Ｐゴシック" pitchFamily="34" charset="-128"/>
              </a:rPr>
              <a:t>’</a:t>
            </a:r>
            <a:r>
              <a:rPr lang="tr-TR" sz="2000" dirty="0" smtClean="0">
                <a:ea typeface="ＭＳ Ｐゴシック" pitchFamily="34" charset="-128"/>
              </a:rPr>
              <a:t>da 2-3 kat fazla görülür.</a:t>
            </a:r>
            <a:endParaRPr lang="en-US" sz="2000" dirty="0" smtClean="0">
              <a:ea typeface="ＭＳ Ｐゴシック" pitchFamily="34" charset="-128"/>
            </a:endParaRPr>
          </a:p>
          <a:p>
            <a:pPr lvl="2" indent="-173038" eaLnBrk="1" hangingPunct="1">
              <a:lnSpc>
                <a:spcPct val="130000"/>
              </a:lnSpc>
              <a:buFont typeface="Wingdings" pitchFamily="2" charset="2"/>
              <a:buNone/>
              <a:defRPr/>
            </a:pPr>
            <a:r>
              <a:rPr lang="en-US" sz="2000" dirty="0" smtClean="0">
                <a:ea typeface="ＭＳ Ｐゴシック" pitchFamily="34" charset="-128"/>
              </a:rPr>
              <a:t>		</a:t>
            </a:r>
          </a:p>
          <a:p>
            <a:pPr indent="-173038" eaLnBrk="1" hangingPunct="1">
              <a:lnSpc>
                <a:spcPct val="130000"/>
              </a:lnSpc>
              <a:defRPr/>
            </a:pPr>
            <a:endParaRPr lang="tr-TR" sz="2000" dirty="0" smtClean="0">
              <a:ea typeface="ＭＳ Ｐゴシック" pitchFamily="34" charset="-128"/>
            </a:endParaRPr>
          </a:p>
        </p:txBody>
      </p:sp>
      <p:sp>
        <p:nvSpPr>
          <p:cNvPr id="2" name="Başlık 1"/>
          <p:cNvSpPr>
            <a:spLocks noGrp="1"/>
          </p:cNvSpPr>
          <p:nvPr>
            <p:ph type="title"/>
          </p:nvPr>
        </p:nvSpPr>
        <p:spPr>
          <a:xfrm>
            <a:off x="467544" y="44624"/>
            <a:ext cx="8229600" cy="1143000"/>
          </a:xfrm>
        </p:spPr>
        <p:txBody>
          <a:bodyPr/>
          <a:lstStyle/>
          <a:p>
            <a:r>
              <a:rPr lang="tr-TR" altLang="tr-TR" sz="2800" b="1" dirty="0">
                <a:solidFill>
                  <a:srgbClr val="000000"/>
                </a:solidFill>
                <a:ea typeface="ＭＳ Ｐゴシック" pitchFamily="34" charset="-128"/>
              </a:rPr>
              <a:t>APLASTİK </a:t>
            </a:r>
            <a:r>
              <a:rPr lang="tr-TR" altLang="tr-TR" sz="2800" b="1" dirty="0" smtClean="0">
                <a:solidFill>
                  <a:srgbClr val="000000"/>
                </a:solidFill>
                <a:ea typeface="ＭＳ Ｐゴシック" pitchFamily="34" charset="-128"/>
              </a:rPr>
              <a:t>ANEMİ</a:t>
            </a:r>
            <a:endParaRPr lang="tr-TR" dirty="0"/>
          </a:p>
        </p:txBody>
      </p:sp>
      <p:sp>
        <p:nvSpPr>
          <p:cNvPr id="3" name="Dikdörtgen 2"/>
          <p:cNvSpPr/>
          <p:nvPr/>
        </p:nvSpPr>
        <p:spPr>
          <a:xfrm>
            <a:off x="1259632" y="1916832"/>
            <a:ext cx="2520280" cy="523220"/>
          </a:xfrm>
          <a:prstGeom prst="rect">
            <a:avLst/>
          </a:prstGeom>
          <a:solidFill>
            <a:srgbClr val="FFC000"/>
          </a:solidFill>
        </p:spPr>
        <p:txBody>
          <a:bodyPr wrap="square">
            <a:spAutoFit/>
          </a:bodyPr>
          <a:lstStyle/>
          <a:p>
            <a:r>
              <a:rPr lang="tr-TR" altLang="tr-TR" sz="2800" dirty="0">
                <a:solidFill>
                  <a:srgbClr val="CC0000"/>
                </a:solidFill>
                <a:ea typeface="ＭＳ Ｐゴシック" pitchFamily="34" charset="-128"/>
              </a:rPr>
              <a:t>Epidemiyoloji</a:t>
            </a:r>
            <a:endParaRPr lang="tr-TR" sz="2800" dirty="0"/>
          </a:p>
        </p:txBody>
      </p:sp>
    </p:spTree>
    <p:extLst>
      <p:ext uri="{BB962C8B-B14F-4D97-AF65-F5344CB8AC3E}">
        <p14:creationId xmlns="" xmlns:p14="http://schemas.microsoft.com/office/powerpoint/2010/main" val="20537701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stem cell png ile ilgili görsel sonucu"/>
          <p:cNvPicPr>
            <a:picLocks noChangeAspect="1" noChangeArrowheads="1"/>
          </p:cNvPicPr>
          <p:nvPr/>
        </p:nvPicPr>
        <p:blipFill>
          <a:blip r:embed="rId2" cstate="print"/>
          <a:srcRect/>
          <a:stretch>
            <a:fillRect/>
          </a:stretch>
        </p:blipFill>
        <p:spPr bwMode="auto">
          <a:xfrm>
            <a:off x="971600" y="1268760"/>
            <a:ext cx="5238750" cy="4286250"/>
          </a:xfrm>
          <a:prstGeom prst="rect">
            <a:avLst/>
          </a:prstGeom>
          <a:noFill/>
        </p:spPr>
      </p:pic>
      <p:sp>
        <p:nvSpPr>
          <p:cNvPr id="186372" name="AutoShape 4"/>
          <p:cNvSpPr>
            <a:spLocks noChangeArrowheads="1"/>
          </p:cNvSpPr>
          <p:nvPr/>
        </p:nvSpPr>
        <p:spPr bwMode="auto">
          <a:xfrm>
            <a:off x="1259632" y="1916832"/>
            <a:ext cx="1127720" cy="920477"/>
          </a:xfrm>
          <a:prstGeom prst="lightningBol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solidFill>
                <a:srgbClr val="FFFF99"/>
              </a:solidFill>
            </a:endParaRPr>
          </a:p>
        </p:txBody>
      </p:sp>
      <p:sp>
        <p:nvSpPr>
          <p:cNvPr id="186373" name="AutoShape 5"/>
          <p:cNvSpPr>
            <a:spLocks noChangeArrowheads="1"/>
          </p:cNvSpPr>
          <p:nvPr/>
        </p:nvSpPr>
        <p:spPr bwMode="auto">
          <a:xfrm rot="5762745">
            <a:off x="4973998" y="1782128"/>
            <a:ext cx="924196" cy="1205510"/>
          </a:xfrm>
          <a:prstGeom prst="lightningBol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solidFill>
                <a:srgbClr val="FFFF99"/>
              </a:solidFill>
            </a:endParaRPr>
          </a:p>
        </p:txBody>
      </p:sp>
      <p:sp>
        <p:nvSpPr>
          <p:cNvPr id="186378" name="AutoShape 10"/>
          <p:cNvSpPr>
            <a:spLocks noChangeArrowheads="1"/>
          </p:cNvSpPr>
          <p:nvPr/>
        </p:nvSpPr>
        <p:spPr bwMode="auto">
          <a:xfrm rot="-5302074">
            <a:off x="1500707" y="3613006"/>
            <a:ext cx="813994" cy="1273477"/>
          </a:xfrm>
          <a:prstGeom prst="lightningBol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solidFill>
                <a:srgbClr val="FFFF99"/>
              </a:solidFill>
            </a:endParaRPr>
          </a:p>
        </p:txBody>
      </p:sp>
      <p:sp>
        <p:nvSpPr>
          <p:cNvPr id="186379" name="AutoShape 11"/>
          <p:cNvSpPr>
            <a:spLocks noChangeArrowheads="1"/>
          </p:cNvSpPr>
          <p:nvPr/>
        </p:nvSpPr>
        <p:spPr bwMode="auto">
          <a:xfrm rot="-10786140">
            <a:off x="4951527" y="3497563"/>
            <a:ext cx="1706536" cy="1079530"/>
          </a:xfrm>
          <a:prstGeom prst="lightningBol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solidFill>
                <a:srgbClr val="FFFF99"/>
              </a:solidFill>
            </a:endParaRPr>
          </a:p>
        </p:txBody>
      </p:sp>
      <p:sp>
        <p:nvSpPr>
          <p:cNvPr id="186380" name="Text Box 12"/>
          <p:cNvSpPr txBox="1">
            <a:spLocks noChangeArrowheads="1"/>
          </p:cNvSpPr>
          <p:nvPr/>
        </p:nvSpPr>
        <p:spPr bwMode="auto">
          <a:xfrm>
            <a:off x="6660232" y="3119899"/>
            <a:ext cx="2081651" cy="338554"/>
          </a:xfrm>
          <a:prstGeom prst="rect">
            <a:avLst/>
          </a:prstGeom>
          <a:solidFill>
            <a:srgbClr val="FF0000"/>
          </a:solidFill>
          <a:ln w="9525">
            <a:solidFill>
              <a:srgbClr val="000000"/>
            </a:solidFill>
            <a:miter lim="800000"/>
            <a:headEnd/>
            <a:tailEnd/>
          </a:ln>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1600" b="1" dirty="0">
                <a:solidFill>
                  <a:schemeClr val="bg1"/>
                </a:solidFill>
              </a:rPr>
              <a:t>otoimmün hastalık</a:t>
            </a:r>
          </a:p>
        </p:txBody>
      </p:sp>
      <p:sp>
        <p:nvSpPr>
          <p:cNvPr id="186381" name="Text Box 13"/>
          <p:cNvSpPr txBox="1">
            <a:spLocks noChangeArrowheads="1"/>
          </p:cNvSpPr>
          <p:nvPr/>
        </p:nvSpPr>
        <p:spPr bwMode="auto">
          <a:xfrm>
            <a:off x="6669088" y="2700318"/>
            <a:ext cx="783232" cy="338554"/>
          </a:xfrm>
          <a:prstGeom prst="rect">
            <a:avLst/>
          </a:prstGeom>
          <a:solidFill>
            <a:srgbClr val="FF0000"/>
          </a:solidFill>
          <a:ln w="9525">
            <a:solidFill>
              <a:srgbClr val="000000"/>
            </a:solidFill>
            <a:miter lim="800000"/>
            <a:headEnd/>
            <a:tailEnd/>
          </a:ln>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1600" b="1" dirty="0" smtClean="0">
                <a:solidFill>
                  <a:schemeClr val="bg1"/>
                </a:solidFill>
              </a:rPr>
              <a:t>İlaçlar</a:t>
            </a:r>
            <a:endParaRPr lang="tr-TR" altLang="tr-TR" sz="1600" b="1" dirty="0">
              <a:solidFill>
                <a:schemeClr val="bg1"/>
              </a:solidFill>
            </a:endParaRPr>
          </a:p>
        </p:txBody>
      </p:sp>
      <p:sp>
        <p:nvSpPr>
          <p:cNvPr id="186382" name="Text Box 14"/>
          <p:cNvSpPr txBox="1">
            <a:spLocks noChangeArrowheads="1"/>
          </p:cNvSpPr>
          <p:nvPr/>
        </p:nvSpPr>
        <p:spPr bwMode="auto">
          <a:xfrm>
            <a:off x="6655386" y="3560222"/>
            <a:ext cx="1012958" cy="338554"/>
          </a:xfrm>
          <a:prstGeom prst="rect">
            <a:avLst/>
          </a:prstGeom>
          <a:solidFill>
            <a:srgbClr val="FF0000"/>
          </a:solidFill>
          <a:ln w="9525">
            <a:solidFill>
              <a:srgbClr val="000000"/>
            </a:solidFill>
            <a:miter lim="800000"/>
            <a:headEnd/>
            <a:tailEnd/>
          </a:ln>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1600" b="1" dirty="0" smtClean="0">
                <a:solidFill>
                  <a:schemeClr val="bg1"/>
                </a:solidFill>
              </a:rPr>
              <a:t>virüsler</a:t>
            </a:r>
            <a:endParaRPr lang="tr-TR" altLang="tr-TR" sz="1600" b="1" dirty="0">
              <a:solidFill>
                <a:schemeClr val="bg1"/>
              </a:solidFill>
            </a:endParaRPr>
          </a:p>
        </p:txBody>
      </p:sp>
      <p:sp>
        <p:nvSpPr>
          <p:cNvPr id="186383" name="Line 15"/>
          <p:cNvSpPr>
            <a:spLocks noChangeShapeType="1"/>
          </p:cNvSpPr>
          <p:nvPr/>
        </p:nvSpPr>
        <p:spPr bwMode="auto">
          <a:xfrm flipH="1">
            <a:off x="5940152" y="2852936"/>
            <a:ext cx="720080" cy="288032"/>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tr-TR"/>
          </a:p>
        </p:txBody>
      </p:sp>
      <p:sp>
        <p:nvSpPr>
          <p:cNvPr id="186384" name="Line 16"/>
          <p:cNvSpPr>
            <a:spLocks noChangeShapeType="1"/>
          </p:cNvSpPr>
          <p:nvPr/>
        </p:nvSpPr>
        <p:spPr bwMode="auto">
          <a:xfrm flipH="1" flipV="1">
            <a:off x="5868144" y="3356992"/>
            <a:ext cx="792088"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tr-TR"/>
          </a:p>
        </p:txBody>
      </p:sp>
      <p:sp>
        <p:nvSpPr>
          <p:cNvPr id="186385" name="Line 17"/>
          <p:cNvSpPr>
            <a:spLocks noChangeShapeType="1"/>
          </p:cNvSpPr>
          <p:nvPr/>
        </p:nvSpPr>
        <p:spPr bwMode="auto">
          <a:xfrm flipH="1" flipV="1">
            <a:off x="5796136" y="3573016"/>
            <a:ext cx="864096" cy="216024"/>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tr-TR"/>
          </a:p>
        </p:txBody>
      </p:sp>
      <p:sp>
        <p:nvSpPr>
          <p:cNvPr id="186386" name="AutoShape 18"/>
          <p:cNvSpPr>
            <a:spLocks noChangeArrowheads="1"/>
          </p:cNvSpPr>
          <p:nvPr/>
        </p:nvSpPr>
        <p:spPr bwMode="auto">
          <a:xfrm rot="7728589">
            <a:off x="4908562" y="2513483"/>
            <a:ext cx="1310209" cy="1206222"/>
          </a:xfrm>
          <a:prstGeom prst="lightningBol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solidFill>
                <a:srgbClr val="FFFF99"/>
              </a:solidFill>
            </a:endParaRPr>
          </a:p>
        </p:txBody>
      </p:sp>
      <p:sp>
        <p:nvSpPr>
          <p:cNvPr id="186387" name="Text Box 19"/>
          <p:cNvSpPr txBox="1">
            <a:spLocks noChangeArrowheads="1"/>
          </p:cNvSpPr>
          <p:nvPr/>
        </p:nvSpPr>
        <p:spPr bwMode="auto">
          <a:xfrm>
            <a:off x="3347864" y="3573016"/>
            <a:ext cx="504056" cy="457200"/>
          </a:xfrm>
          <a:prstGeom prst="rect">
            <a:avLst/>
          </a:prstGeom>
          <a:solidFill>
            <a:srgbClr val="FFC000"/>
          </a:solidFill>
          <a:ln>
            <a:noFill/>
          </a:ln>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2400" b="1" dirty="0">
                <a:solidFill>
                  <a:schemeClr val="bg1"/>
                </a:solidFill>
              </a:rPr>
              <a:t>?</a:t>
            </a:r>
          </a:p>
        </p:txBody>
      </p:sp>
      <p:sp>
        <p:nvSpPr>
          <p:cNvPr id="19476" name="Text Box 20"/>
          <p:cNvSpPr txBox="1">
            <a:spLocks noChangeArrowheads="1"/>
          </p:cNvSpPr>
          <p:nvPr/>
        </p:nvSpPr>
        <p:spPr bwMode="auto">
          <a:xfrm>
            <a:off x="3047999" y="2647826"/>
            <a:ext cx="1368425"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tr-TR" altLang="tr-TR" sz="2400" b="1" dirty="0">
                <a:solidFill>
                  <a:srgbClr val="FFFF99"/>
                </a:solidFill>
              </a:rPr>
              <a:t>KÖK HÜCRE</a:t>
            </a:r>
          </a:p>
        </p:txBody>
      </p:sp>
      <p:sp>
        <p:nvSpPr>
          <p:cNvPr id="23" name="Rectangle 2"/>
          <p:cNvSpPr>
            <a:spLocks noGrp="1" noRot="1" noChangeArrowheads="1"/>
          </p:cNvSpPr>
          <p:nvPr>
            <p:ph type="title"/>
          </p:nvPr>
        </p:nvSpPr>
        <p:spPr>
          <a:xfrm>
            <a:off x="4572000" y="5301208"/>
            <a:ext cx="3528393" cy="936104"/>
          </a:xfrm>
          <a:solidFill>
            <a:schemeClr val="accent1">
              <a:lumMod val="90000"/>
            </a:schemeClr>
          </a:solidFill>
          <a:ln>
            <a:solidFill>
              <a:schemeClr val="accent1">
                <a:lumMod val="50000"/>
              </a:schemeClr>
            </a:solidFill>
          </a:ln>
        </p:spPr>
        <p:txBody>
          <a:bodyPr/>
          <a:lstStyle/>
          <a:p>
            <a:pPr marL="495300" lvl="0" indent="-495300" algn="l" eaLnBrk="1" fontAlgn="auto" hangingPunct="1">
              <a:spcBef>
                <a:spcPts val="0"/>
              </a:spcBef>
              <a:spcAft>
                <a:spcPts val="0"/>
              </a:spcAft>
              <a:defRPr/>
            </a:pPr>
            <a:r>
              <a:rPr lang="tr-TR" altLang="tr-TR" sz="1800" kern="1200" dirty="0" smtClean="0">
                <a:solidFill>
                  <a:srgbClr val="C00000"/>
                </a:solidFill>
                <a:latin typeface="Arial" pitchFamily="34" charset="0"/>
                <a:ea typeface="ＭＳ Ｐゴシック" pitchFamily="34" charset="-128"/>
              </a:rPr>
              <a:t>        </a:t>
            </a:r>
            <a:r>
              <a:rPr lang="tr-TR" altLang="tr-TR" sz="1800" kern="1200" dirty="0" smtClean="0">
                <a:solidFill>
                  <a:schemeClr val="tx1"/>
                </a:solidFill>
                <a:latin typeface="Arial" pitchFamily="34" charset="0"/>
                <a:ea typeface="ＭＳ Ｐゴシック" pitchFamily="34" charset="-128"/>
              </a:rPr>
              <a:t>Primer </a:t>
            </a:r>
            <a:r>
              <a:rPr lang="tr-TR" altLang="tr-TR" sz="1800" kern="1200" dirty="0" err="1">
                <a:solidFill>
                  <a:schemeClr val="tx1"/>
                </a:solidFill>
                <a:latin typeface="Arial" pitchFamily="34" charset="0"/>
                <a:ea typeface="ＭＳ Ｐゴシック" pitchFamily="34" charset="-128"/>
              </a:rPr>
              <a:t>defekt</a:t>
            </a:r>
            <a:r>
              <a:rPr lang="tr-TR" altLang="tr-TR" sz="1800" kern="1200" dirty="0">
                <a:solidFill>
                  <a:schemeClr val="tx1"/>
                </a:solidFill>
                <a:latin typeface="Arial" pitchFamily="34" charset="0"/>
                <a:ea typeface="ＭＳ Ｐゴシック" pitchFamily="34" charset="-128"/>
              </a:rPr>
              <a:t> </a:t>
            </a:r>
            <a:r>
              <a:rPr lang="tr-TR" altLang="tr-TR" sz="1800" kern="1200" dirty="0" smtClean="0">
                <a:solidFill>
                  <a:schemeClr val="tx1"/>
                </a:solidFill>
                <a:latin typeface="Arial" pitchFamily="34" charset="0"/>
                <a:ea typeface="ＭＳ Ｐゴシック" pitchFamily="34" charset="-128"/>
              </a:rPr>
              <a:t>hematopoetik</a:t>
            </a:r>
            <a:br>
              <a:rPr lang="tr-TR" altLang="tr-TR" sz="1800" kern="1200" dirty="0" smtClean="0">
                <a:solidFill>
                  <a:schemeClr val="tx1"/>
                </a:solidFill>
                <a:latin typeface="Arial" pitchFamily="34" charset="0"/>
                <a:ea typeface="ＭＳ Ｐゴシック" pitchFamily="34" charset="-128"/>
              </a:rPr>
            </a:br>
            <a:r>
              <a:rPr lang="tr-TR" altLang="tr-TR" sz="1800" u="sng" kern="1200" dirty="0" err="1" smtClean="0">
                <a:solidFill>
                  <a:schemeClr val="tx1"/>
                </a:solidFill>
                <a:latin typeface="Arial" pitchFamily="34" charset="0"/>
                <a:ea typeface="ＭＳ Ｐゴシック" pitchFamily="34" charset="-128"/>
              </a:rPr>
              <a:t>prekürsör</a:t>
            </a:r>
            <a:r>
              <a:rPr lang="tr-TR" altLang="tr-TR" sz="1800" u="sng" kern="1200" dirty="0" smtClean="0">
                <a:solidFill>
                  <a:schemeClr val="tx1"/>
                </a:solidFill>
                <a:latin typeface="Arial" pitchFamily="34" charset="0"/>
                <a:ea typeface="ＭＳ Ｐゴシック" pitchFamily="34" charset="-128"/>
              </a:rPr>
              <a:t> </a:t>
            </a:r>
            <a:r>
              <a:rPr lang="tr-TR" altLang="tr-TR" sz="1800" u="sng" kern="1200" dirty="0">
                <a:solidFill>
                  <a:schemeClr val="tx1"/>
                </a:solidFill>
                <a:latin typeface="Arial" pitchFamily="34" charset="0"/>
                <a:ea typeface="ＭＳ Ｐゴシック" pitchFamily="34" charset="-128"/>
              </a:rPr>
              <a:t>kök hücrenin azalması/yok </a:t>
            </a:r>
            <a:r>
              <a:rPr lang="tr-TR" altLang="tr-TR" sz="1800" kern="1200" dirty="0">
                <a:solidFill>
                  <a:schemeClr val="tx1"/>
                </a:solidFill>
                <a:latin typeface="Arial" pitchFamily="34" charset="0"/>
                <a:ea typeface="ＭＳ Ｐゴシック" pitchFamily="34" charset="-128"/>
              </a:rPr>
              <a:t>olmasıdır.</a:t>
            </a:r>
          </a:p>
        </p:txBody>
      </p:sp>
      <p:sp>
        <p:nvSpPr>
          <p:cNvPr id="2" name="Dikdörtgen 1"/>
          <p:cNvSpPr/>
          <p:nvPr/>
        </p:nvSpPr>
        <p:spPr>
          <a:xfrm>
            <a:off x="2267744" y="404664"/>
            <a:ext cx="4147354" cy="461665"/>
          </a:xfrm>
          <a:prstGeom prst="rect">
            <a:avLst/>
          </a:prstGeom>
        </p:spPr>
        <p:txBody>
          <a:bodyPr wrap="none">
            <a:spAutoFit/>
          </a:bodyPr>
          <a:lstStyle/>
          <a:p>
            <a:r>
              <a:rPr lang="tr-TR" sz="2400" b="1" dirty="0" smtClean="0"/>
              <a:t>ETYOLOJİ VE PATOGENEZ</a:t>
            </a:r>
            <a:endParaRPr lang="tr-TR" sz="2400" b="1" dirty="0"/>
          </a:p>
        </p:txBody>
      </p:sp>
      <p:sp>
        <p:nvSpPr>
          <p:cNvPr id="38" name="Text Box 9"/>
          <p:cNvSpPr txBox="1">
            <a:spLocks noChangeArrowheads="1"/>
          </p:cNvSpPr>
          <p:nvPr/>
        </p:nvSpPr>
        <p:spPr bwMode="auto">
          <a:xfrm>
            <a:off x="5364088" y="4581128"/>
            <a:ext cx="2175788"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2000" b="1" dirty="0">
                <a:solidFill>
                  <a:srgbClr val="FF0000"/>
                </a:solidFill>
              </a:rPr>
              <a:t>OTOİMMÜNİTE</a:t>
            </a:r>
            <a:r>
              <a:rPr lang="tr-TR" altLang="tr-TR" sz="2000" b="1" baseline="30000" dirty="0">
                <a:solidFill>
                  <a:srgbClr val="FF0000"/>
                </a:solidFill>
              </a:rPr>
              <a:t>♥</a:t>
            </a:r>
          </a:p>
          <a:p>
            <a:pPr eaLnBrk="1" hangingPunct="1"/>
            <a:endParaRPr lang="tr-TR" altLang="tr-TR" sz="2000" b="1" dirty="0">
              <a:solidFill>
                <a:srgbClr val="FF0000"/>
              </a:solidFill>
            </a:endParaRPr>
          </a:p>
        </p:txBody>
      </p:sp>
      <p:sp>
        <p:nvSpPr>
          <p:cNvPr id="40" name="Text Box 7"/>
          <p:cNvSpPr txBox="1">
            <a:spLocks noChangeArrowheads="1"/>
          </p:cNvSpPr>
          <p:nvPr/>
        </p:nvSpPr>
        <p:spPr bwMode="auto">
          <a:xfrm>
            <a:off x="5220072" y="1556792"/>
            <a:ext cx="320684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2000" b="1" dirty="0">
                <a:solidFill>
                  <a:srgbClr val="FF0000"/>
                </a:solidFill>
              </a:rPr>
              <a:t>SİTOTOKSİK AJANLAR</a:t>
            </a:r>
            <a:r>
              <a:rPr lang="tr-TR" altLang="tr-TR" sz="2000" b="1" baseline="30000" dirty="0" smtClean="0">
                <a:solidFill>
                  <a:srgbClr val="FF0000"/>
                </a:solidFill>
              </a:rPr>
              <a:t>♦</a:t>
            </a:r>
            <a:endParaRPr lang="tr-TR" altLang="tr-TR" sz="2000" b="1" baseline="30000" dirty="0">
              <a:solidFill>
                <a:srgbClr val="FF0000"/>
              </a:solidFill>
            </a:endParaRPr>
          </a:p>
        </p:txBody>
      </p:sp>
      <p:sp>
        <p:nvSpPr>
          <p:cNvPr id="42" name="Text Box 6"/>
          <p:cNvSpPr txBox="1">
            <a:spLocks noChangeArrowheads="1"/>
          </p:cNvSpPr>
          <p:nvPr/>
        </p:nvSpPr>
        <p:spPr bwMode="auto">
          <a:xfrm>
            <a:off x="251520" y="1556792"/>
            <a:ext cx="208823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2000" b="1" dirty="0" smtClean="0">
                <a:solidFill>
                  <a:srgbClr val="FF0000"/>
                </a:solidFill>
              </a:rPr>
              <a:t>RADYASYON </a:t>
            </a:r>
            <a:r>
              <a:rPr lang="tr-TR" altLang="tr-TR" sz="2000" b="1" baseline="30000" dirty="0" smtClean="0">
                <a:solidFill>
                  <a:srgbClr val="FF0000"/>
                </a:solidFill>
              </a:rPr>
              <a:t>♠</a:t>
            </a:r>
            <a:endParaRPr lang="tr-TR" altLang="tr-TR" sz="2000" b="1" baseline="30000" dirty="0">
              <a:solidFill>
                <a:srgbClr val="FF0000"/>
              </a:solidFill>
            </a:endParaRPr>
          </a:p>
        </p:txBody>
      </p:sp>
      <p:sp>
        <p:nvSpPr>
          <p:cNvPr id="43" name="Text Box 8"/>
          <p:cNvSpPr txBox="1">
            <a:spLocks noChangeArrowheads="1"/>
          </p:cNvSpPr>
          <p:nvPr/>
        </p:nvSpPr>
        <p:spPr bwMode="auto">
          <a:xfrm>
            <a:off x="251520" y="4581128"/>
            <a:ext cx="3602268"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2000" b="1" dirty="0" smtClean="0">
                <a:solidFill>
                  <a:srgbClr val="FF0000"/>
                </a:solidFill>
              </a:rPr>
              <a:t>KONSTİTÜSYONEL</a:t>
            </a:r>
            <a:r>
              <a:rPr lang="tr-TR" altLang="tr-TR" sz="2000" b="1" baseline="30000" dirty="0" smtClean="0">
                <a:solidFill>
                  <a:srgbClr val="FF0000"/>
                </a:solidFill>
              </a:rPr>
              <a:t>♣</a:t>
            </a:r>
          </a:p>
          <a:p>
            <a:pPr eaLnBrk="1" hangingPunct="1"/>
            <a:r>
              <a:rPr lang="tr-TR" altLang="tr-TR" sz="1400" dirty="0" smtClean="0"/>
              <a:t>Fanconi </a:t>
            </a:r>
            <a:r>
              <a:rPr lang="tr-TR" altLang="tr-TR" sz="1400" dirty="0"/>
              <a:t>AA</a:t>
            </a:r>
          </a:p>
          <a:p>
            <a:pPr eaLnBrk="1" hangingPunct="1"/>
            <a:r>
              <a:rPr lang="tr-TR" altLang="tr-TR" sz="1400" dirty="0" err="1"/>
              <a:t>Dyskeratosis</a:t>
            </a:r>
            <a:r>
              <a:rPr lang="tr-TR" altLang="tr-TR" sz="1400" dirty="0"/>
              <a:t> </a:t>
            </a:r>
            <a:r>
              <a:rPr lang="tr-TR" altLang="tr-TR" sz="1400" dirty="0" err="1"/>
              <a:t>Congenita</a:t>
            </a:r>
            <a:endParaRPr lang="tr-TR" altLang="tr-TR" sz="1400" dirty="0"/>
          </a:p>
          <a:p>
            <a:pPr eaLnBrk="1" hangingPunct="1"/>
            <a:r>
              <a:rPr lang="tr-TR" altLang="tr-TR" sz="1400" dirty="0" err="1"/>
              <a:t>Schwachman-Diamond</a:t>
            </a:r>
            <a:endParaRPr lang="tr-TR" altLang="tr-TR" sz="1400" dirty="0"/>
          </a:p>
          <a:p>
            <a:pPr eaLnBrk="1" hangingPunct="1"/>
            <a:r>
              <a:rPr lang="tr-TR" altLang="tr-TR" sz="1400" dirty="0" err="1"/>
              <a:t>Konjenital</a:t>
            </a:r>
            <a:r>
              <a:rPr lang="tr-TR" altLang="tr-TR" sz="1400" dirty="0"/>
              <a:t> </a:t>
            </a:r>
            <a:r>
              <a:rPr lang="tr-TR" altLang="tr-TR" sz="1400" dirty="0" err="1"/>
              <a:t>amegakaryositik</a:t>
            </a:r>
            <a:r>
              <a:rPr lang="tr-TR" altLang="tr-TR" sz="1400" dirty="0"/>
              <a:t> </a:t>
            </a:r>
            <a:r>
              <a:rPr lang="tr-TR" altLang="tr-TR" sz="1400" dirty="0" err="1"/>
              <a:t>trombositopeni</a:t>
            </a:r>
            <a:r>
              <a:rPr lang="tr-TR" altLang="tr-TR" dirty="0">
                <a:solidFill>
                  <a:srgbClr val="FF0000"/>
                </a:solidFill>
              </a:rPr>
              <a:t> </a:t>
            </a:r>
          </a:p>
        </p:txBody>
      </p:sp>
    </p:spTree>
    <p:extLst>
      <p:ext uri="{BB962C8B-B14F-4D97-AF65-F5344CB8AC3E}">
        <p14:creationId xmlns="" xmlns:p14="http://schemas.microsoft.com/office/powerpoint/2010/main" val="287397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50178"/>
                                        </p:tgtEl>
                                      </p:cBhvr>
                                    </p:animEffect>
                                    <p:set>
                                      <p:cBhvr>
                                        <p:cTn id="7" dur="1" fill="hold">
                                          <p:stCondLst>
                                            <p:cond delay="1999"/>
                                          </p:stCondLst>
                                        </p:cTn>
                                        <p:tgtEl>
                                          <p:spTgt spid="5017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Dikdörtgen 2"/>
          <p:cNvSpPr/>
          <p:nvPr/>
        </p:nvSpPr>
        <p:spPr>
          <a:xfrm>
            <a:off x="251520" y="1988840"/>
            <a:ext cx="6192688" cy="2520280"/>
          </a:xfrm>
          <a:prstGeom prst="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6375" name="Text Box 7"/>
          <p:cNvSpPr txBox="1">
            <a:spLocks noChangeArrowheads="1"/>
          </p:cNvSpPr>
          <p:nvPr/>
        </p:nvSpPr>
        <p:spPr bwMode="auto">
          <a:xfrm>
            <a:off x="5220072" y="1556792"/>
            <a:ext cx="320684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2000" b="1" dirty="0">
                <a:solidFill>
                  <a:srgbClr val="FF0000"/>
                </a:solidFill>
              </a:rPr>
              <a:t>SİTOTOKSİK AJANLAR</a:t>
            </a:r>
            <a:r>
              <a:rPr lang="tr-TR" altLang="tr-TR" sz="2000" b="1" baseline="30000" dirty="0" smtClean="0">
                <a:solidFill>
                  <a:srgbClr val="FF0000"/>
                </a:solidFill>
              </a:rPr>
              <a:t>♦</a:t>
            </a:r>
            <a:endParaRPr lang="tr-TR" altLang="tr-TR" sz="2000" b="1" baseline="30000" dirty="0">
              <a:solidFill>
                <a:srgbClr val="FF0000"/>
              </a:solidFill>
            </a:endParaRPr>
          </a:p>
        </p:txBody>
      </p:sp>
      <p:sp>
        <p:nvSpPr>
          <p:cNvPr id="186376" name="Text Box 8"/>
          <p:cNvSpPr txBox="1">
            <a:spLocks noChangeArrowheads="1"/>
          </p:cNvSpPr>
          <p:nvPr/>
        </p:nvSpPr>
        <p:spPr bwMode="auto">
          <a:xfrm>
            <a:off x="251520" y="4581128"/>
            <a:ext cx="3602268"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2000" b="1" dirty="0" smtClean="0">
                <a:solidFill>
                  <a:srgbClr val="FF0000"/>
                </a:solidFill>
              </a:rPr>
              <a:t>KONSTİTÜSYONEL</a:t>
            </a:r>
            <a:r>
              <a:rPr lang="tr-TR" altLang="tr-TR" sz="2000" b="1" baseline="30000" dirty="0" smtClean="0">
                <a:solidFill>
                  <a:srgbClr val="FF0000"/>
                </a:solidFill>
              </a:rPr>
              <a:t>♣</a:t>
            </a:r>
          </a:p>
          <a:p>
            <a:pPr eaLnBrk="1" hangingPunct="1"/>
            <a:r>
              <a:rPr lang="tr-TR" altLang="tr-TR" sz="1400" dirty="0" smtClean="0"/>
              <a:t>Fanconi </a:t>
            </a:r>
            <a:r>
              <a:rPr lang="tr-TR" altLang="tr-TR" sz="1400" dirty="0"/>
              <a:t>AA</a:t>
            </a:r>
          </a:p>
          <a:p>
            <a:pPr eaLnBrk="1" hangingPunct="1"/>
            <a:r>
              <a:rPr lang="tr-TR" altLang="tr-TR" sz="1400" dirty="0" err="1"/>
              <a:t>Dyskeratosis</a:t>
            </a:r>
            <a:r>
              <a:rPr lang="tr-TR" altLang="tr-TR" sz="1400" dirty="0"/>
              <a:t> </a:t>
            </a:r>
            <a:r>
              <a:rPr lang="tr-TR" altLang="tr-TR" sz="1400" dirty="0" err="1"/>
              <a:t>Congenita</a:t>
            </a:r>
            <a:endParaRPr lang="tr-TR" altLang="tr-TR" sz="1400" dirty="0"/>
          </a:p>
          <a:p>
            <a:pPr eaLnBrk="1" hangingPunct="1"/>
            <a:r>
              <a:rPr lang="tr-TR" altLang="tr-TR" sz="1400" dirty="0" err="1"/>
              <a:t>Schwachman-Diamond</a:t>
            </a:r>
            <a:endParaRPr lang="tr-TR" altLang="tr-TR" sz="1400" dirty="0"/>
          </a:p>
          <a:p>
            <a:pPr eaLnBrk="1" hangingPunct="1"/>
            <a:r>
              <a:rPr lang="tr-TR" altLang="tr-TR" sz="1400" dirty="0" err="1"/>
              <a:t>Konjenital</a:t>
            </a:r>
            <a:r>
              <a:rPr lang="tr-TR" altLang="tr-TR" sz="1400" dirty="0"/>
              <a:t> </a:t>
            </a:r>
            <a:r>
              <a:rPr lang="tr-TR" altLang="tr-TR" sz="1400" dirty="0" err="1"/>
              <a:t>amegakaryositik</a:t>
            </a:r>
            <a:r>
              <a:rPr lang="tr-TR" altLang="tr-TR" sz="1400" dirty="0"/>
              <a:t> </a:t>
            </a:r>
            <a:r>
              <a:rPr lang="tr-TR" altLang="tr-TR" sz="1400" dirty="0" err="1"/>
              <a:t>trombositopeni</a:t>
            </a:r>
            <a:r>
              <a:rPr lang="tr-TR" altLang="tr-TR" dirty="0">
                <a:solidFill>
                  <a:srgbClr val="FF0000"/>
                </a:solidFill>
              </a:rPr>
              <a:t> </a:t>
            </a:r>
          </a:p>
        </p:txBody>
      </p:sp>
      <p:sp>
        <p:nvSpPr>
          <p:cNvPr id="186380" name="Text Box 12"/>
          <p:cNvSpPr txBox="1">
            <a:spLocks noChangeArrowheads="1"/>
          </p:cNvSpPr>
          <p:nvPr/>
        </p:nvSpPr>
        <p:spPr bwMode="auto">
          <a:xfrm>
            <a:off x="6660232" y="3119899"/>
            <a:ext cx="2081651" cy="338554"/>
          </a:xfrm>
          <a:prstGeom prst="rect">
            <a:avLst/>
          </a:prstGeom>
          <a:solidFill>
            <a:srgbClr val="FF0000"/>
          </a:solidFill>
          <a:ln w="9525">
            <a:solidFill>
              <a:srgbClr val="000000"/>
            </a:solidFill>
            <a:miter lim="800000"/>
            <a:headEnd/>
            <a:tailEnd/>
          </a:ln>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1600" b="1" dirty="0">
                <a:solidFill>
                  <a:schemeClr val="bg1"/>
                </a:solidFill>
              </a:rPr>
              <a:t>otoimmün hastalık</a:t>
            </a:r>
          </a:p>
        </p:txBody>
      </p:sp>
      <p:sp>
        <p:nvSpPr>
          <p:cNvPr id="186381" name="Text Box 13"/>
          <p:cNvSpPr txBox="1">
            <a:spLocks noChangeArrowheads="1"/>
          </p:cNvSpPr>
          <p:nvPr/>
        </p:nvSpPr>
        <p:spPr bwMode="auto">
          <a:xfrm>
            <a:off x="6669088" y="2700318"/>
            <a:ext cx="783232" cy="338554"/>
          </a:xfrm>
          <a:prstGeom prst="rect">
            <a:avLst/>
          </a:prstGeom>
          <a:solidFill>
            <a:srgbClr val="FF0000"/>
          </a:solidFill>
          <a:ln w="9525">
            <a:solidFill>
              <a:srgbClr val="000000"/>
            </a:solidFill>
            <a:miter lim="800000"/>
            <a:headEnd/>
            <a:tailEnd/>
          </a:ln>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1600" b="1" dirty="0" smtClean="0">
                <a:solidFill>
                  <a:schemeClr val="bg1"/>
                </a:solidFill>
              </a:rPr>
              <a:t>İlaçlar</a:t>
            </a:r>
            <a:endParaRPr lang="tr-TR" altLang="tr-TR" sz="1600" b="1" dirty="0">
              <a:solidFill>
                <a:schemeClr val="bg1"/>
              </a:solidFill>
            </a:endParaRPr>
          </a:p>
        </p:txBody>
      </p:sp>
      <p:sp>
        <p:nvSpPr>
          <p:cNvPr id="186382" name="Text Box 14"/>
          <p:cNvSpPr txBox="1">
            <a:spLocks noChangeArrowheads="1"/>
          </p:cNvSpPr>
          <p:nvPr/>
        </p:nvSpPr>
        <p:spPr bwMode="auto">
          <a:xfrm>
            <a:off x="6655386" y="3560222"/>
            <a:ext cx="1012958" cy="338554"/>
          </a:xfrm>
          <a:prstGeom prst="rect">
            <a:avLst/>
          </a:prstGeom>
          <a:solidFill>
            <a:srgbClr val="FF0000"/>
          </a:solidFill>
          <a:ln w="9525">
            <a:solidFill>
              <a:srgbClr val="000000"/>
            </a:solidFill>
            <a:miter lim="800000"/>
            <a:headEnd/>
            <a:tailEnd/>
          </a:ln>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1600" b="1" dirty="0" smtClean="0">
                <a:solidFill>
                  <a:schemeClr val="bg1"/>
                </a:solidFill>
              </a:rPr>
              <a:t>virüsler</a:t>
            </a:r>
            <a:endParaRPr lang="tr-TR" altLang="tr-TR" sz="1600" b="1" dirty="0">
              <a:solidFill>
                <a:schemeClr val="bg1"/>
              </a:solidFill>
            </a:endParaRPr>
          </a:p>
        </p:txBody>
      </p:sp>
      <p:pic>
        <p:nvPicPr>
          <p:cNvPr id="40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9552" y="1628800"/>
            <a:ext cx="5544616" cy="30963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81494" y="2564904"/>
            <a:ext cx="292100" cy="360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862935" y="2564904"/>
            <a:ext cx="298450" cy="360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499992" y="2996629"/>
            <a:ext cx="311150" cy="360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104" name="Picture 8"/>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012160" y="2564904"/>
            <a:ext cx="317500" cy="360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105" name="Picture 9"/>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3828740" y="3429000"/>
            <a:ext cx="298450" cy="360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106" name="Picture 10"/>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5074022" y="3789041"/>
            <a:ext cx="292100" cy="360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107" name="Picture 11"/>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3995936" y="3429000"/>
            <a:ext cx="292100" cy="360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108" name="Picture 12"/>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5220072" y="3789040"/>
            <a:ext cx="292100" cy="360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2267744" y="404664"/>
            <a:ext cx="4147354" cy="461665"/>
          </a:xfrm>
          <a:prstGeom prst="rect">
            <a:avLst/>
          </a:prstGeom>
        </p:spPr>
        <p:txBody>
          <a:bodyPr wrap="none">
            <a:spAutoFit/>
          </a:bodyPr>
          <a:lstStyle/>
          <a:p>
            <a:r>
              <a:rPr lang="tr-TR" sz="2400" b="1" dirty="0" smtClean="0"/>
              <a:t>ETYOLOJİ VE PATOGENEZ</a:t>
            </a:r>
            <a:endParaRPr lang="tr-TR" sz="2400" b="1" dirty="0"/>
          </a:p>
        </p:txBody>
      </p:sp>
      <p:sp>
        <p:nvSpPr>
          <p:cNvPr id="33" name="32 Dikdörtgen"/>
          <p:cNvSpPr/>
          <p:nvPr/>
        </p:nvSpPr>
        <p:spPr>
          <a:xfrm>
            <a:off x="5362054" y="3789040"/>
            <a:ext cx="276038" cy="369332"/>
          </a:xfrm>
          <a:prstGeom prst="rect">
            <a:avLst/>
          </a:prstGeom>
        </p:spPr>
        <p:txBody>
          <a:bodyPr wrap="none">
            <a:spAutoFit/>
          </a:bodyPr>
          <a:lstStyle/>
          <a:p>
            <a:r>
              <a:rPr lang="tr-TR" altLang="tr-TR" b="1" baseline="30000" dirty="0" smtClean="0">
                <a:solidFill>
                  <a:srgbClr val="FF0000"/>
                </a:solidFill>
              </a:rPr>
              <a:t>♥</a:t>
            </a:r>
            <a:endParaRPr lang="tr-TR" dirty="0"/>
          </a:p>
        </p:txBody>
      </p:sp>
      <p:sp>
        <p:nvSpPr>
          <p:cNvPr id="45" name="Text Box 6"/>
          <p:cNvSpPr txBox="1">
            <a:spLocks noChangeArrowheads="1"/>
          </p:cNvSpPr>
          <p:nvPr/>
        </p:nvSpPr>
        <p:spPr bwMode="auto">
          <a:xfrm>
            <a:off x="251520" y="1556792"/>
            <a:ext cx="208823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2000" b="1" dirty="0" smtClean="0">
                <a:solidFill>
                  <a:srgbClr val="FF0000"/>
                </a:solidFill>
              </a:rPr>
              <a:t>RADYASYON </a:t>
            </a:r>
            <a:r>
              <a:rPr lang="tr-TR" altLang="tr-TR" sz="2000" b="1" baseline="30000" dirty="0" smtClean="0">
                <a:solidFill>
                  <a:srgbClr val="FF0000"/>
                </a:solidFill>
              </a:rPr>
              <a:t>♠</a:t>
            </a:r>
            <a:endParaRPr lang="tr-TR" altLang="tr-TR" sz="2000" b="1" baseline="30000" dirty="0">
              <a:solidFill>
                <a:srgbClr val="FF0000"/>
              </a:solidFill>
            </a:endParaRPr>
          </a:p>
        </p:txBody>
      </p:sp>
      <p:sp>
        <p:nvSpPr>
          <p:cNvPr id="47" name="Text Box 9"/>
          <p:cNvSpPr txBox="1">
            <a:spLocks noChangeArrowheads="1"/>
          </p:cNvSpPr>
          <p:nvPr/>
        </p:nvSpPr>
        <p:spPr bwMode="auto">
          <a:xfrm>
            <a:off x="5364088" y="4581128"/>
            <a:ext cx="2175788"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2000" b="1" dirty="0">
                <a:solidFill>
                  <a:srgbClr val="FF0000"/>
                </a:solidFill>
              </a:rPr>
              <a:t>OTOİMMÜNİTE</a:t>
            </a:r>
            <a:r>
              <a:rPr lang="tr-TR" altLang="tr-TR" sz="2000" b="1" baseline="30000" dirty="0">
                <a:solidFill>
                  <a:srgbClr val="FF0000"/>
                </a:solidFill>
              </a:rPr>
              <a:t>♥</a:t>
            </a:r>
          </a:p>
          <a:p>
            <a:pPr eaLnBrk="1" hangingPunct="1"/>
            <a:endParaRPr lang="tr-TR" altLang="tr-TR" sz="2000" b="1" dirty="0">
              <a:solidFill>
                <a:srgbClr val="FF0000"/>
              </a:solidFill>
            </a:endParaRPr>
          </a:p>
        </p:txBody>
      </p:sp>
    </p:spTree>
    <p:extLst>
      <p:ext uri="{BB962C8B-B14F-4D97-AF65-F5344CB8AC3E}">
        <p14:creationId xmlns="" xmlns:p14="http://schemas.microsoft.com/office/powerpoint/2010/main" val="28739737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a:xfrm>
            <a:off x="395536" y="188640"/>
            <a:ext cx="8229600" cy="1143000"/>
          </a:xfrm>
        </p:spPr>
        <p:txBody>
          <a:bodyPr/>
          <a:lstStyle/>
          <a:p>
            <a:pPr eaLnBrk="1" hangingPunct="1"/>
            <a:r>
              <a:rPr lang="tr-TR" altLang="tr-TR" sz="2800" b="1" dirty="0" smtClean="0">
                <a:solidFill>
                  <a:schemeClr val="tx1"/>
                </a:solidFill>
                <a:ea typeface="ＭＳ Ｐゴシック" pitchFamily="34" charset="-128"/>
              </a:rPr>
              <a:t>ETYOLOJİ</a:t>
            </a:r>
          </a:p>
        </p:txBody>
      </p:sp>
      <p:sp>
        <p:nvSpPr>
          <p:cNvPr id="2" name="Dikdörtgen 1"/>
          <p:cNvSpPr/>
          <p:nvPr/>
        </p:nvSpPr>
        <p:spPr>
          <a:xfrm>
            <a:off x="539552" y="1556792"/>
            <a:ext cx="8424936" cy="812530"/>
          </a:xfrm>
          <a:prstGeom prst="rect">
            <a:avLst/>
          </a:prstGeom>
        </p:spPr>
        <p:txBody>
          <a:bodyPr wrap="square">
            <a:spAutoFit/>
          </a:bodyPr>
          <a:lstStyle/>
          <a:p>
            <a:pPr marL="609600" indent="-609600">
              <a:lnSpc>
                <a:spcPct val="130000"/>
              </a:lnSpc>
              <a:defRPr/>
            </a:pPr>
            <a:r>
              <a:rPr lang="tr-TR" dirty="0">
                <a:latin typeface="Calibri" pitchFamily="34" charset="0"/>
                <a:ea typeface="ＭＳ Ｐゴシック" pitchFamily="34" charset="-128"/>
              </a:rPr>
              <a:t>AA </a:t>
            </a:r>
            <a:r>
              <a:rPr lang="tr-TR" dirty="0" err="1">
                <a:latin typeface="Calibri" pitchFamily="34" charset="0"/>
                <a:ea typeface="ＭＳ Ｐゴシック" pitchFamily="34" charset="-128"/>
              </a:rPr>
              <a:t>kalıtılan</a:t>
            </a:r>
            <a:r>
              <a:rPr lang="tr-TR" dirty="0">
                <a:latin typeface="Calibri" pitchFamily="34" charset="0"/>
                <a:ea typeface="ＭＳ Ｐゴシック" pitchFamily="34" charset="-128"/>
              </a:rPr>
              <a:t> birtakım genetik </a:t>
            </a:r>
            <a:r>
              <a:rPr lang="tr-TR" dirty="0" err="1">
                <a:latin typeface="Calibri" pitchFamily="34" charset="0"/>
                <a:ea typeface="ＭＳ Ｐゴシック" pitchFamily="34" charset="-128"/>
              </a:rPr>
              <a:t>defektlerden</a:t>
            </a:r>
            <a:r>
              <a:rPr lang="tr-TR" dirty="0">
                <a:latin typeface="Calibri" pitchFamily="34" charset="0"/>
                <a:ea typeface="ＭＳ Ｐゴシック" pitchFamily="34" charset="-128"/>
              </a:rPr>
              <a:t> köken alan </a:t>
            </a:r>
            <a:r>
              <a:rPr lang="tr-TR" dirty="0" smtClean="0">
                <a:latin typeface="Calibri" pitchFamily="34" charset="0"/>
                <a:ea typeface="ＭＳ Ｐゴシック" pitchFamily="34" charset="-128"/>
              </a:rPr>
              <a:t>(</a:t>
            </a:r>
            <a:r>
              <a:rPr lang="tr-TR" dirty="0" err="1" smtClean="0">
                <a:latin typeface="Calibri" pitchFamily="34" charset="0"/>
                <a:ea typeface="ＭＳ Ｐゴシック" pitchFamily="34" charset="-128"/>
              </a:rPr>
              <a:t>konjenital</a:t>
            </a:r>
            <a:r>
              <a:rPr lang="tr-TR" dirty="0" smtClean="0">
                <a:latin typeface="Calibri" pitchFamily="34" charset="0"/>
                <a:ea typeface="ＭＳ Ｐゴシック" pitchFamily="34" charset="-128"/>
              </a:rPr>
              <a:t> form)</a:t>
            </a:r>
          </a:p>
          <a:p>
            <a:pPr marL="609600" indent="-609600">
              <a:lnSpc>
                <a:spcPct val="130000"/>
              </a:lnSpc>
              <a:defRPr/>
            </a:pPr>
            <a:r>
              <a:rPr lang="tr-TR" dirty="0" smtClean="0">
                <a:latin typeface="Calibri" pitchFamily="34" charset="0"/>
                <a:ea typeface="ＭＳ Ｐゴシック" pitchFamily="34" charset="-128"/>
              </a:rPr>
              <a:t>olabileceği </a:t>
            </a:r>
            <a:r>
              <a:rPr lang="tr-TR" dirty="0">
                <a:latin typeface="Calibri" pitchFamily="34" charset="0"/>
                <a:ea typeface="ＭＳ Ｐゴシック" pitchFamily="34" charset="-128"/>
              </a:rPr>
              <a:t>gibi daha sık olarak sonradan kazanılmaktadır. (</a:t>
            </a:r>
            <a:r>
              <a:rPr lang="tr-TR" dirty="0" err="1" smtClean="0">
                <a:latin typeface="Calibri" pitchFamily="34" charset="0"/>
                <a:ea typeface="ＭＳ Ｐゴシック" pitchFamily="34" charset="-128"/>
              </a:rPr>
              <a:t>edinsel</a:t>
            </a:r>
            <a:r>
              <a:rPr lang="tr-TR" dirty="0">
                <a:latin typeface="Calibri" pitchFamily="34" charset="0"/>
                <a:ea typeface="ＭＳ Ｐゴシック" pitchFamily="34" charset="-128"/>
              </a:rPr>
              <a:t> </a:t>
            </a:r>
            <a:r>
              <a:rPr lang="tr-TR" dirty="0" smtClean="0">
                <a:latin typeface="Calibri" pitchFamily="34" charset="0"/>
                <a:ea typeface="ＭＳ Ｐゴシック" pitchFamily="34" charset="-128"/>
              </a:rPr>
              <a:t>form) </a:t>
            </a:r>
            <a:endParaRPr lang="tr-TR" dirty="0">
              <a:latin typeface="Calibri" pitchFamily="34" charset="0"/>
              <a:ea typeface="ＭＳ Ｐゴシック" pitchFamily="34" charset="-128"/>
            </a:endParaRPr>
          </a:p>
        </p:txBody>
      </p:sp>
      <p:pic>
        <p:nvPicPr>
          <p:cNvPr id="2054" name="Picture 6"/>
          <p:cNvPicPr>
            <a:picLocks noChangeAspect="1" noChangeArrowheads="1"/>
          </p:cNvPicPr>
          <p:nvPr/>
        </p:nvPicPr>
        <p:blipFill>
          <a:blip r:embed="rId2" cstate="print"/>
          <a:srcRect/>
          <a:stretch>
            <a:fillRect/>
          </a:stretch>
        </p:blipFill>
        <p:spPr bwMode="auto">
          <a:xfrm>
            <a:off x="4139952" y="2756138"/>
            <a:ext cx="4372347" cy="1062335"/>
          </a:xfrm>
          <a:prstGeom prst="rect">
            <a:avLst/>
          </a:prstGeom>
          <a:noFill/>
          <a:ln w="9525">
            <a:solidFill>
              <a:srgbClr val="336699"/>
            </a:solidFill>
            <a:miter lim="800000"/>
            <a:headEnd/>
            <a:tailEnd/>
          </a:ln>
        </p:spPr>
      </p:pic>
      <p:pic>
        <p:nvPicPr>
          <p:cNvPr id="2055" name="Picture 7"/>
          <p:cNvPicPr>
            <a:picLocks noChangeAspect="1" noChangeArrowheads="1"/>
          </p:cNvPicPr>
          <p:nvPr/>
        </p:nvPicPr>
        <p:blipFill>
          <a:blip r:embed="rId3" cstate="print"/>
          <a:srcRect/>
          <a:stretch>
            <a:fillRect/>
          </a:stretch>
        </p:blipFill>
        <p:spPr bwMode="auto">
          <a:xfrm>
            <a:off x="4139952" y="3980274"/>
            <a:ext cx="4392488" cy="936104"/>
          </a:xfrm>
          <a:prstGeom prst="rect">
            <a:avLst/>
          </a:prstGeom>
          <a:noFill/>
          <a:ln w="9525">
            <a:solidFill>
              <a:srgbClr val="336699"/>
            </a:solidFill>
            <a:miter lim="800000"/>
            <a:headEnd/>
            <a:tailEnd/>
          </a:ln>
        </p:spPr>
      </p:pic>
      <p:pic>
        <p:nvPicPr>
          <p:cNvPr id="2057" name="Picture 9"/>
          <p:cNvPicPr>
            <a:picLocks noChangeAspect="1" noChangeArrowheads="1"/>
          </p:cNvPicPr>
          <p:nvPr/>
        </p:nvPicPr>
        <p:blipFill>
          <a:blip r:embed="rId4" cstate="print"/>
          <a:srcRect/>
          <a:stretch>
            <a:fillRect/>
          </a:stretch>
        </p:blipFill>
        <p:spPr bwMode="auto">
          <a:xfrm>
            <a:off x="4139952" y="5132402"/>
            <a:ext cx="4392488" cy="672862"/>
          </a:xfrm>
          <a:prstGeom prst="rect">
            <a:avLst/>
          </a:prstGeom>
          <a:noFill/>
          <a:ln w="9525">
            <a:solidFill>
              <a:srgbClr val="336699"/>
            </a:solidFill>
            <a:miter lim="800000"/>
            <a:headEnd/>
            <a:tailEnd/>
          </a:ln>
        </p:spPr>
      </p:pic>
      <p:grpSp>
        <p:nvGrpSpPr>
          <p:cNvPr id="38" name="37 Grup"/>
          <p:cNvGrpSpPr/>
          <p:nvPr/>
        </p:nvGrpSpPr>
        <p:grpSpPr>
          <a:xfrm>
            <a:off x="179512" y="2708920"/>
            <a:ext cx="3616061" cy="3543297"/>
            <a:chOff x="179512" y="2492896"/>
            <a:chExt cx="3616061" cy="3543297"/>
          </a:xfrm>
        </p:grpSpPr>
        <p:pic>
          <p:nvPicPr>
            <p:cNvPr id="2059" name="Picture 11"/>
            <p:cNvPicPr>
              <a:picLocks noChangeAspect="1" noChangeArrowheads="1"/>
            </p:cNvPicPr>
            <p:nvPr/>
          </p:nvPicPr>
          <p:blipFill>
            <a:blip r:embed="rId5" cstate="print"/>
            <a:srcRect/>
            <a:stretch>
              <a:fillRect/>
            </a:stretch>
          </p:blipFill>
          <p:spPr bwMode="auto">
            <a:xfrm>
              <a:off x="395536" y="2492896"/>
              <a:ext cx="3400037" cy="3543297"/>
            </a:xfrm>
            <a:prstGeom prst="rect">
              <a:avLst/>
            </a:prstGeom>
            <a:noFill/>
            <a:ln w="38100">
              <a:solidFill>
                <a:schemeClr val="accent1">
                  <a:lumMod val="75000"/>
                </a:schemeClr>
              </a:solidFill>
              <a:miter lim="800000"/>
              <a:headEnd/>
              <a:tailEnd/>
            </a:ln>
          </p:spPr>
        </p:pic>
        <p:sp>
          <p:nvSpPr>
            <p:cNvPr id="31" name="30 Dikdörtgen"/>
            <p:cNvSpPr/>
            <p:nvPr/>
          </p:nvSpPr>
          <p:spPr>
            <a:xfrm>
              <a:off x="179512" y="4653136"/>
              <a:ext cx="3384376" cy="312393"/>
            </a:xfrm>
            <a:prstGeom prst="rect">
              <a:avLst/>
            </a:prstGeom>
          </p:spPr>
          <p:txBody>
            <a:bodyPr wrap="square">
              <a:spAutoFit/>
            </a:bodyPr>
            <a:lstStyle/>
            <a:p>
              <a:pPr marL="511175" indent="-342900">
                <a:lnSpc>
                  <a:spcPct val="130000"/>
                </a:lnSpc>
              </a:pPr>
              <a:r>
                <a:rPr lang="tr-TR" altLang="tr-TR" sz="1100" b="1" dirty="0" smtClean="0">
                  <a:solidFill>
                    <a:schemeClr val="bg2">
                      <a:lumMod val="75000"/>
                    </a:schemeClr>
                  </a:solidFill>
                  <a:latin typeface="Arial Narrow" pitchFamily="34" charset="0"/>
                  <a:ea typeface="ＭＳ Ｐゴシック" pitchFamily="34" charset="-128"/>
                </a:rPr>
                <a:t>Maligniteler: </a:t>
              </a:r>
              <a:r>
                <a:rPr lang="en-US" altLang="tr-TR" sz="1100" b="1" dirty="0" smtClean="0">
                  <a:solidFill>
                    <a:schemeClr val="bg2">
                      <a:lumMod val="75000"/>
                    </a:schemeClr>
                  </a:solidFill>
                  <a:latin typeface="Arial Narrow" pitchFamily="34" charset="0"/>
                  <a:ea typeface="ＭＳ Ｐゴシック" pitchFamily="34" charset="-128"/>
                </a:rPr>
                <a:t>Hairy-cell</a:t>
              </a:r>
              <a:r>
                <a:rPr lang="tr-TR" altLang="tr-TR" sz="1100" b="1" dirty="0" smtClean="0">
                  <a:solidFill>
                    <a:schemeClr val="bg2">
                      <a:lumMod val="75000"/>
                    </a:schemeClr>
                  </a:solidFill>
                  <a:latin typeface="Arial Narrow" pitchFamily="34" charset="0"/>
                  <a:ea typeface="ＭＳ Ｐゴシック" pitchFamily="34" charset="-128"/>
                </a:rPr>
                <a:t> lösemi</a:t>
              </a:r>
              <a:r>
                <a:rPr lang="en-US" altLang="tr-TR" sz="1100" b="1" dirty="0" smtClean="0">
                  <a:solidFill>
                    <a:schemeClr val="bg2">
                      <a:lumMod val="75000"/>
                    </a:schemeClr>
                  </a:solidFill>
                  <a:latin typeface="Arial Narrow" pitchFamily="34" charset="0"/>
                  <a:ea typeface="ＭＳ Ｐゴシック" pitchFamily="34" charset="-128"/>
                </a:rPr>
                <a:t>; ALL, AML (</a:t>
              </a:r>
              <a:r>
                <a:rPr lang="tr-TR" altLang="tr-TR" sz="1100" b="1" dirty="0" smtClean="0">
                  <a:solidFill>
                    <a:schemeClr val="bg2">
                      <a:lumMod val="75000"/>
                    </a:schemeClr>
                  </a:solidFill>
                  <a:latin typeface="Arial Narrow" pitchFamily="34" charset="0"/>
                  <a:ea typeface="ＭＳ Ｐゴシック" pitchFamily="34" charset="-128"/>
                </a:rPr>
                <a:t>nadir</a:t>
              </a:r>
              <a:r>
                <a:rPr lang="en-US" altLang="tr-TR" sz="1100" b="1" dirty="0" smtClean="0">
                  <a:solidFill>
                    <a:schemeClr val="bg2">
                      <a:lumMod val="75000"/>
                    </a:schemeClr>
                  </a:solidFill>
                  <a:latin typeface="Arial Narrow" pitchFamily="34" charset="0"/>
                  <a:ea typeface="ＭＳ Ｐゴシック" pitchFamily="34" charset="-128"/>
                </a:rPr>
                <a:t>);</a:t>
              </a:r>
              <a:r>
                <a:rPr lang="tr-TR" altLang="tr-TR" sz="1100" b="1" dirty="0" smtClean="0">
                  <a:solidFill>
                    <a:schemeClr val="bg2">
                      <a:lumMod val="75000"/>
                    </a:schemeClr>
                  </a:solidFill>
                  <a:latin typeface="Arial Narrow" pitchFamily="34" charset="0"/>
                  <a:ea typeface="ＭＳ Ｐゴシック" pitchFamily="34" charset="-128"/>
                </a:rPr>
                <a:t>MDS</a:t>
              </a:r>
              <a:endParaRPr lang="en-US" altLang="tr-TR" sz="1100" b="1" dirty="0" smtClean="0">
                <a:solidFill>
                  <a:schemeClr val="bg2">
                    <a:lumMod val="75000"/>
                  </a:schemeClr>
                </a:solidFill>
                <a:latin typeface="Arial Narrow" pitchFamily="34" charset="0"/>
                <a:ea typeface="ＭＳ Ｐゴシック" pitchFamily="34" charset="-128"/>
              </a:endParaRPr>
            </a:p>
          </p:txBody>
        </p:sp>
        <p:sp>
          <p:nvSpPr>
            <p:cNvPr id="35" name="34 Dikdörtgen"/>
            <p:cNvSpPr/>
            <p:nvPr/>
          </p:nvSpPr>
          <p:spPr>
            <a:xfrm>
              <a:off x="323528" y="5589240"/>
              <a:ext cx="2952328" cy="432048"/>
            </a:xfrm>
            <a:prstGeom prst="rect">
              <a:avLst/>
            </a:prstGeom>
          </p:spPr>
          <p:txBody>
            <a:bodyPr wrap="square">
              <a:spAutoFit/>
            </a:bodyPr>
            <a:lstStyle/>
            <a:p>
              <a:r>
                <a:rPr lang="tr-TR" altLang="tr-TR" sz="1100" b="1" dirty="0" smtClean="0">
                  <a:solidFill>
                    <a:schemeClr val="bg2">
                      <a:lumMod val="75000"/>
                    </a:schemeClr>
                  </a:solidFill>
                  <a:latin typeface="Arial Narrow" pitchFamily="34" charset="0"/>
                  <a:ea typeface="ＭＳ Ｐゴシック" pitchFamily="34" charset="-128"/>
                </a:rPr>
                <a:t>Viral ve Bakteriyel infeksiyonlar                                                                              (EBV, CMV, HIV, hepatit, parvo virus, miliyer tbc)</a:t>
              </a:r>
              <a:endParaRPr lang="tr-TR" sz="1100" dirty="0"/>
            </a:p>
          </p:txBody>
        </p:sp>
      </p:grpSp>
      <p:sp>
        <p:nvSpPr>
          <p:cNvPr id="11" name="10 Patlama 2"/>
          <p:cNvSpPr/>
          <p:nvPr/>
        </p:nvSpPr>
        <p:spPr>
          <a:xfrm>
            <a:off x="2627784" y="4149080"/>
            <a:ext cx="216024" cy="216024"/>
          </a:xfrm>
          <a:prstGeom prst="irregularSeal2">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Patlama 2"/>
          <p:cNvSpPr/>
          <p:nvPr/>
        </p:nvSpPr>
        <p:spPr>
          <a:xfrm>
            <a:off x="4139952" y="6021288"/>
            <a:ext cx="216024" cy="216024"/>
          </a:xfrm>
          <a:prstGeom prst="irregularSeal2">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Metin kutusu"/>
          <p:cNvSpPr txBox="1"/>
          <p:nvPr/>
        </p:nvSpPr>
        <p:spPr>
          <a:xfrm>
            <a:off x="4427984" y="5877272"/>
            <a:ext cx="3024336" cy="307777"/>
          </a:xfrm>
          <a:prstGeom prst="rect">
            <a:avLst/>
          </a:prstGeom>
          <a:noFill/>
        </p:spPr>
        <p:txBody>
          <a:bodyPr wrap="square" rtlCol="0">
            <a:spAutoFit/>
          </a:bodyPr>
          <a:lstStyle/>
          <a:p>
            <a:r>
              <a:rPr lang="tr-TR" sz="1400" u="sng" dirty="0" smtClean="0"/>
              <a:t>En sık neden idyopatiktir. </a:t>
            </a:r>
            <a:endParaRPr lang="tr-TR" sz="1400" u="sng" dirty="0"/>
          </a:p>
        </p:txBody>
      </p:sp>
      <p:sp>
        <p:nvSpPr>
          <p:cNvPr id="14" name="13 Metin kutusu"/>
          <p:cNvSpPr txBox="1"/>
          <p:nvPr/>
        </p:nvSpPr>
        <p:spPr>
          <a:xfrm>
            <a:off x="4427984" y="6165304"/>
            <a:ext cx="3600400" cy="307777"/>
          </a:xfrm>
          <a:prstGeom prst="rect">
            <a:avLst/>
          </a:prstGeom>
          <a:noFill/>
        </p:spPr>
        <p:txBody>
          <a:bodyPr wrap="square" rtlCol="0">
            <a:spAutoFit/>
          </a:bodyPr>
          <a:lstStyle/>
          <a:p>
            <a:r>
              <a:rPr lang="tr-TR" sz="1400" u="sng" dirty="0" smtClean="0"/>
              <a:t>En sık </a:t>
            </a:r>
            <a:r>
              <a:rPr lang="tr-TR" sz="1400" u="sng" dirty="0" err="1" smtClean="0"/>
              <a:t>Non</a:t>
            </a:r>
            <a:r>
              <a:rPr lang="tr-TR" sz="1400" u="sng" dirty="0" smtClean="0"/>
              <a:t>-A, </a:t>
            </a:r>
            <a:r>
              <a:rPr lang="tr-TR" sz="1400" u="sng" dirty="0" err="1" smtClean="0"/>
              <a:t>Non</a:t>
            </a:r>
            <a:r>
              <a:rPr lang="tr-TR" sz="1400" u="sng" dirty="0" smtClean="0"/>
              <a:t> B ve </a:t>
            </a:r>
            <a:r>
              <a:rPr lang="tr-TR" sz="1400" u="sng" dirty="0" err="1" smtClean="0"/>
              <a:t>Non</a:t>
            </a:r>
            <a:r>
              <a:rPr lang="tr-TR" sz="1400" u="sng" dirty="0" smtClean="0"/>
              <a:t> C virüslerdir. </a:t>
            </a:r>
            <a:endParaRPr lang="tr-TR" sz="1400" u="sng" dirty="0"/>
          </a:p>
        </p:txBody>
      </p:sp>
      <p:sp>
        <p:nvSpPr>
          <p:cNvPr id="15" name="14 Patlama 2"/>
          <p:cNvSpPr/>
          <p:nvPr/>
        </p:nvSpPr>
        <p:spPr>
          <a:xfrm>
            <a:off x="2195736" y="5805264"/>
            <a:ext cx="216024" cy="216024"/>
          </a:xfrm>
          <a:prstGeom prst="irregularSeal2">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17 Yuvarlatılmış Dikdörtgen"/>
          <p:cNvSpPr/>
          <p:nvPr/>
        </p:nvSpPr>
        <p:spPr>
          <a:xfrm>
            <a:off x="107504" y="1700808"/>
            <a:ext cx="8424936" cy="47525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076" name="Picture 4"/>
          <p:cNvPicPr>
            <a:picLocks noChangeAspect="1" noChangeArrowheads="1"/>
          </p:cNvPicPr>
          <p:nvPr/>
        </p:nvPicPr>
        <p:blipFill>
          <a:blip r:embed="rId6" cstate="print"/>
          <a:srcRect/>
          <a:stretch>
            <a:fillRect/>
          </a:stretch>
        </p:blipFill>
        <p:spPr bwMode="auto">
          <a:xfrm>
            <a:off x="827584" y="2564904"/>
            <a:ext cx="6984776" cy="3024336"/>
          </a:xfrm>
          <a:prstGeom prst="rect">
            <a:avLst/>
          </a:prstGeom>
          <a:noFill/>
          <a:ln w="9525">
            <a:noFill/>
            <a:miter lim="800000"/>
            <a:headEnd/>
            <a:tailEnd/>
          </a:ln>
        </p:spPr>
      </p:pic>
      <p:pic>
        <p:nvPicPr>
          <p:cNvPr id="19" name="Picture 3"/>
          <p:cNvPicPr>
            <a:picLocks noChangeAspect="1" noChangeArrowheads="1"/>
          </p:cNvPicPr>
          <p:nvPr/>
        </p:nvPicPr>
        <p:blipFill>
          <a:blip r:embed="rId7" cstate="print"/>
          <a:srcRect/>
          <a:stretch>
            <a:fillRect/>
          </a:stretch>
        </p:blipFill>
        <p:spPr bwMode="auto">
          <a:xfrm>
            <a:off x="5004048" y="4149080"/>
            <a:ext cx="1944215" cy="1476375"/>
          </a:xfrm>
          <a:prstGeom prst="rect">
            <a:avLst/>
          </a:prstGeom>
          <a:noFill/>
          <a:ln w="9525">
            <a:noFill/>
            <a:miter lim="800000"/>
            <a:headEnd/>
            <a:tailEnd/>
          </a:ln>
        </p:spPr>
      </p:pic>
    </p:spTree>
    <p:extLst>
      <p:ext uri="{BB962C8B-B14F-4D97-AF65-F5344CB8AC3E}">
        <p14:creationId xmlns="" xmlns:p14="http://schemas.microsoft.com/office/powerpoint/2010/main" val="288149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par>
                                <p:cTn id="8" presetID="8" presetClass="entr" presetSubtype="16" fill="hold" nodeType="withEffect">
                                  <p:stCondLst>
                                    <p:cond delay="0"/>
                                  </p:stCondLst>
                                  <p:childTnLst>
                                    <p:set>
                                      <p:cBhvr>
                                        <p:cTn id="9" dur="1" fill="hold">
                                          <p:stCondLst>
                                            <p:cond delay="0"/>
                                          </p:stCondLst>
                                        </p:cTn>
                                        <p:tgtEl>
                                          <p:spTgt spid="3076"/>
                                        </p:tgtEl>
                                        <p:attrNameLst>
                                          <p:attrName>style.visibility</p:attrName>
                                        </p:attrNameLst>
                                      </p:cBhvr>
                                      <p:to>
                                        <p:strVal val="visible"/>
                                      </p:to>
                                    </p:set>
                                    <p:animEffect transition="in" filter="diamond(in)">
                                      <p:cBhvr>
                                        <p:cTn id="10" dur="2000"/>
                                        <p:tgtEl>
                                          <p:spTgt spid="3076"/>
                                        </p:tgtEl>
                                      </p:cBhvr>
                                    </p:animEffect>
                                  </p:childTnLst>
                                </p:cTn>
                              </p:par>
                              <p:par>
                                <p:cTn id="11" presetID="8" presetClass="entr" presetSubtype="16"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diamond(in)">
                                      <p:cBhvr>
                                        <p:cTn id="13"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tr-TR" altLang="tr-TR" sz="2800" b="1" dirty="0" smtClean="0">
                <a:ea typeface="ＭＳ Ｐゴシック" pitchFamily="34" charset="-128"/>
              </a:rPr>
              <a:t>PANSİTOPENİDE  AYIRICI TANI</a:t>
            </a:r>
          </a:p>
        </p:txBody>
      </p:sp>
      <p:sp>
        <p:nvSpPr>
          <p:cNvPr id="45059" name="Rectangle 3"/>
          <p:cNvSpPr>
            <a:spLocks noGrp="1" noChangeArrowheads="1"/>
          </p:cNvSpPr>
          <p:nvPr>
            <p:ph idx="1"/>
          </p:nvPr>
        </p:nvSpPr>
        <p:spPr>
          <a:xfrm>
            <a:off x="467544" y="1700808"/>
            <a:ext cx="8229600" cy="4525963"/>
          </a:xfrm>
        </p:spPr>
        <p:txBody>
          <a:bodyPr/>
          <a:lstStyle/>
          <a:p>
            <a:pPr eaLnBrk="1" hangingPunct="1">
              <a:lnSpc>
                <a:spcPct val="200000"/>
              </a:lnSpc>
            </a:pPr>
            <a:r>
              <a:rPr lang="tr-TR" altLang="tr-TR" sz="2400" b="1" dirty="0" err="1" smtClean="0">
                <a:ea typeface="ＭＳ Ｐゴシック" pitchFamily="34" charset="-128"/>
              </a:rPr>
              <a:t>Pansitopenili</a:t>
            </a:r>
            <a:r>
              <a:rPr lang="tr-TR" altLang="tr-TR" sz="2400" b="1" dirty="0" smtClean="0">
                <a:ea typeface="ＭＳ Ｐゴシック" pitchFamily="34" charset="-128"/>
              </a:rPr>
              <a:t> </a:t>
            </a:r>
            <a:r>
              <a:rPr lang="tr-TR" altLang="tr-TR" sz="2400" dirty="0" smtClean="0">
                <a:ea typeface="ＭＳ Ｐゴシック" pitchFamily="34" charset="-128"/>
              </a:rPr>
              <a:t>hastaların başlangıç yakınmaları hastadan hastaya değişir</a:t>
            </a:r>
          </a:p>
          <a:p>
            <a:pPr eaLnBrk="1" hangingPunct="1">
              <a:lnSpc>
                <a:spcPct val="200000"/>
              </a:lnSpc>
            </a:pPr>
            <a:r>
              <a:rPr lang="tr-TR" altLang="tr-TR" sz="2400" b="1" u="sng" dirty="0" err="1" smtClean="0">
                <a:solidFill>
                  <a:srgbClr val="FF0000"/>
                </a:solidFill>
                <a:ea typeface="ＭＳ Ｐゴシック" pitchFamily="34" charset="-128"/>
              </a:rPr>
              <a:t>Lenfadenopati</a:t>
            </a:r>
            <a:r>
              <a:rPr lang="tr-TR" altLang="tr-TR" sz="2400" b="1" u="sng" dirty="0" smtClean="0">
                <a:solidFill>
                  <a:srgbClr val="FF0000"/>
                </a:solidFill>
                <a:ea typeface="ＭＳ Ｐゴシック" pitchFamily="34" charset="-128"/>
              </a:rPr>
              <a:t>;</a:t>
            </a:r>
            <a:r>
              <a:rPr lang="tr-TR" altLang="tr-TR" sz="2400" b="1" dirty="0" smtClean="0">
                <a:solidFill>
                  <a:srgbClr val="FF0000"/>
                </a:solidFill>
                <a:ea typeface="ＭＳ Ｐゴシック" pitchFamily="34" charset="-128"/>
              </a:rPr>
              <a:t> </a:t>
            </a:r>
            <a:r>
              <a:rPr lang="tr-TR" altLang="tr-TR" sz="2400" dirty="0" err="1" smtClean="0">
                <a:ea typeface="ＭＳ Ｐゴシック" pitchFamily="34" charset="-128"/>
              </a:rPr>
              <a:t>lenfoma</a:t>
            </a:r>
            <a:r>
              <a:rPr lang="tr-TR" altLang="tr-TR" sz="2400" dirty="0" smtClean="0">
                <a:ea typeface="ＭＳ Ｐゴシック" pitchFamily="34" charset="-128"/>
              </a:rPr>
              <a:t>, lösemi, SLE</a:t>
            </a:r>
          </a:p>
          <a:p>
            <a:pPr eaLnBrk="1" hangingPunct="1">
              <a:lnSpc>
                <a:spcPct val="200000"/>
              </a:lnSpc>
            </a:pPr>
            <a:r>
              <a:rPr lang="tr-TR" altLang="tr-TR" sz="2400" b="1" u="sng" dirty="0" err="1" smtClean="0">
                <a:solidFill>
                  <a:srgbClr val="FF0000"/>
                </a:solidFill>
                <a:ea typeface="ＭＳ Ｐゴシック" pitchFamily="34" charset="-128"/>
              </a:rPr>
              <a:t>Splenomegali</a:t>
            </a:r>
            <a:r>
              <a:rPr lang="tr-TR" altLang="tr-TR" sz="2400" b="1" u="sng" dirty="0" smtClean="0">
                <a:solidFill>
                  <a:srgbClr val="FF0000"/>
                </a:solidFill>
                <a:ea typeface="ＭＳ Ｐゴシック" pitchFamily="34" charset="-128"/>
              </a:rPr>
              <a:t>;</a:t>
            </a:r>
            <a:r>
              <a:rPr lang="tr-TR" altLang="tr-TR" sz="2400" b="1" dirty="0" smtClean="0">
                <a:solidFill>
                  <a:srgbClr val="FF0000"/>
                </a:solidFill>
                <a:ea typeface="ＭＳ Ｐゴシック" pitchFamily="34" charset="-128"/>
              </a:rPr>
              <a:t> </a:t>
            </a:r>
            <a:r>
              <a:rPr lang="tr-TR" altLang="tr-TR" sz="2400" dirty="0" smtClean="0">
                <a:ea typeface="ＭＳ Ｐゴシック" pitchFamily="34" charset="-128"/>
              </a:rPr>
              <a:t>lösemi, lenfoma, </a:t>
            </a:r>
            <a:r>
              <a:rPr lang="tr-TR" altLang="tr-TR" sz="2400" dirty="0" err="1" smtClean="0">
                <a:ea typeface="ＭＳ Ｐゴシック" pitchFamily="34" charset="-128"/>
              </a:rPr>
              <a:t>miyelofibrozis</a:t>
            </a:r>
            <a:r>
              <a:rPr lang="tr-TR" altLang="tr-TR" sz="2400" dirty="0" smtClean="0">
                <a:ea typeface="ＭＳ Ｐゴシック" pitchFamily="34" charset="-128"/>
              </a:rPr>
              <a:t>, </a:t>
            </a:r>
            <a:r>
              <a:rPr lang="tr-TR" altLang="tr-TR" sz="2400" dirty="0" err="1" smtClean="0">
                <a:ea typeface="ＭＳ Ｐゴシック" pitchFamily="34" charset="-128"/>
              </a:rPr>
              <a:t>konjestif</a:t>
            </a:r>
            <a:r>
              <a:rPr lang="tr-TR" altLang="tr-TR" sz="2400" dirty="0" smtClean="0">
                <a:ea typeface="ＭＳ Ｐゴシック" pitchFamily="34" charset="-128"/>
              </a:rPr>
              <a:t> </a:t>
            </a:r>
            <a:r>
              <a:rPr lang="tr-TR" altLang="tr-TR" sz="2400" dirty="0" err="1" smtClean="0">
                <a:ea typeface="ＭＳ Ｐゴシック" pitchFamily="34" charset="-128"/>
              </a:rPr>
              <a:t>splenomegali</a:t>
            </a:r>
            <a:r>
              <a:rPr lang="tr-TR" altLang="tr-TR" sz="2400" dirty="0" smtClean="0">
                <a:ea typeface="ＭＳ Ｐゴシック" pitchFamily="34" charset="-128"/>
              </a:rPr>
              <a:t>, depo hastalıkları, bağ dokusu hastalıkları</a:t>
            </a:r>
          </a:p>
          <a:p>
            <a:pPr eaLnBrk="1" hangingPunct="1">
              <a:lnSpc>
                <a:spcPct val="200000"/>
              </a:lnSpc>
            </a:pPr>
            <a:r>
              <a:rPr lang="tr-TR" altLang="tr-TR" sz="2000" b="1" dirty="0" smtClean="0">
                <a:solidFill>
                  <a:srgbClr val="FF0000"/>
                </a:solidFill>
                <a:ea typeface="ＭＳ Ｐゴシック" pitchFamily="34" charset="-128"/>
              </a:rPr>
              <a:t>LAP VE SPLENOMEGALİ YOKSA APLASTİK ANEMİ !?</a:t>
            </a:r>
          </a:p>
        </p:txBody>
      </p:sp>
    </p:spTree>
    <p:extLst>
      <p:ext uri="{BB962C8B-B14F-4D97-AF65-F5344CB8AC3E}">
        <p14:creationId xmlns="" xmlns:p14="http://schemas.microsoft.com/office/powerpoint/2010/main" val="22546107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p:cNvPicPr>
            <a:picLocks noChangeAspect="1" noChangeArrowheads="1"/>
          </p:cNvPicPr>
          <p:nvPr/>
        </p:nvPicPr>
        <p:blipFill>
          <a:blip r:embed="rId2" cstate="print">
            <a:lum bright="10000" contrast="20000"/>
            <a:extLst>
              <a:ext uri="{28A0092B-C50C-407E-A947-70E740481C1C}">
                <a14:useLocalDpi xmlns="" xmlns:a14="http://schemas.microsoft.com/office/drawing/2010/main" val="0"/>
              </a:ext>
            </a:extLst>
          </a:blip>
          <a:srcRect/>
          <a:stretch>
            <a:fillRect/>
          </a:stretch>
        </p:blipFill>
        <p:spPr bwMode="auto">
          <a:xfrm>
            <a:off x="3124200" y="1371600"/>
            <a:ext cx="3657600" cy="2403475"/>
          </a:xfrm>
          <a:prstGeom prst="rect">
            <a:avLst/>
          </a:prstGeom>
          <a:ln>
            <a:headEnd/>
            <a:tailEnd/>
          </a:ln>
          <a:extLst/>
        </p:spPr>
        <p:style>
          <a:lnRef idx="0">
            <a:schemeClr val="accent1"/>
          </a:lnRef>
          <a:fillRef idx="3">
            <a:schemeClr val="accent1"/>
          </a:fillRef>
          <a:effectRef idx="3">
            <a:schemeClr val="accent1"/>
          </a:effectRef>
          <a:fontRef idx="minor">
            <a:schemeClr val="lt1"/>
          </a:fontRef>
        </p:style>
      </p:pic>
      <p:pic>
        <p:nvPicPr>
          <p:cNvPr id="46083" name="Picture 5"/>
          <p:cNvPicPr>
            <a:picLocks noChangeAspect="1" noChangeArrowheads="1"/>
          </p:cNvPicPr>
          <p:nvPr/>
        </p:nvPicPr>
        <p:blipFill>
          <a:blip r:embed="rId3" cstate="print">
            <a:lum bright="10000" contrast="4000"/>
            <a:extLst>
              <a:ext uri="{28A0092B-C50C-407E-A947-70E740481C1C}">
                <a14:useLocalDpi xmlns="" xmlns:a14="http://schemas.microsoft.com/office/drawing/2010/main" val="0"/>
              </a:ext>
            </a:extLst>
          </a:blip>
          <a:srcRect/>
          <a:stretch>
            <a:fillRect/>
          </a:stretch>
        </p:blipFill>
        <p:spPr bwMode="auto">
          <a:xfrm>
            <a:off x="179512" y="1371269"/>
            <a:ext cx="3096344" cy="2403806"/>
          </a:xfrm>
          <a:prstGeom prst="rect">
            <a:avLst/>
          </a:prstGeom>
          <a:ln>
            <a:headEnd/>
            <a:tailEnd/>
          </a:ln>
          <a:extLst/>
        </p:spPr>
        <p:style>
          <a:lnRef idx="0">
            <a:schemeClr val="accent1"/>
          </a:lnRef>
          <a:fillRef idx="3">
            <a:schemeClr val="accent1"/>
          </a:fillRef>
          <a:effectRef idx="3">
            <a:schemeClr val="accent1"/>
          </a:effectRef>
          <a:fontRef idx="minor">
            <a:schemeClr val="lt1"/>
          </a:fontRef>
        </p:style>
      </p:pic>
      <p:pic>
        <p:nvPicPr>
          <p:cNvPr id="46084" name="Picture 6"/>
          <p:cNvPicPr>
            <a:picLocks noChangeAspect="1" noChangeArrowheads="1"/>
          </p:cNvPicPr>
          <p:nvPr/>
        </p:nvPicPr>
        <p:blipFill>
          <a:blip r:embed="rId4" cstate="print">
            <a:lum bright="10000"/>
            <a:extLst>
              <a:ext uri="{28A0092B-C50C-407E-A947-70E740481C1C}">
                <a14:useLocalDpi xmlns="" xmlns:a14="http://schemas.microsoft.com/office/drawing/2010/main" val="0"/>
              </a:ext>
            </a:extLst>
          </a:blip>
          <a:srcRect/>
          <a:stretch>
            <a:fillRect/>
          </a:stretch>
        </p:blipFill>
        <p:spPr bwMode="auto">
          <a:xfrm>
            <a:off x="5335488" y="1364918"/>
            <a:ext cx="3484984" cy="2401888"/>
          </a:xfrm>
          <a:prstGeom prst="rect">
            <a:avLst/>
          </a:prstGeom>
          <a:ln>
            <a:headEnd/>
            <a:tailEnd/>
          </a:ln>
          <a:extLst/>
        </p:spPr>
        <p:style>
          <a:lnRef idx="0">
            <a:schemeClr val="accent1"/>
          </a:lnRef>
          <a:fillRef idx="3">
            <a:schemeClr val="accent1"/>
          </a:fillRef>
          <a:effectRef idx="3">
            <a:schemeClr val="accent1"/>
          </a:effectRef>
          <a:fontRef idx="minor">
            <a:schemeClr val="lt1"/>
          </a:fontRef>
        </p:style>
      </p:pic>
      <p:sp>
        <p:nvSpPr>
          <p:cNvPr id="46085" name="Text Box 7"/>
          <p:cNvSpPr txBox="1">
            <a:spLocks noChangeArrowheads="1"/>
          </p:cNvSpPr>
          <p:nvPr/>
        </p:nvSpPr>
        <p:spPr bwMode="auto">
          <a:xfrm>
            <a:off x="323528" y="4077072"/>
            <a:ext cx="4953000" cy="24314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kumimoji="1" lang="tr-TR" altLang="tr-TR" sz="3200" b="1" dirty="0" err="1">
                <a:solidFill>
                  <a:schemeClr val="tx2"/>
                </a:solidFill>
                <a:latin typeface="Corbel" pitchFamily="34" charset="0"/>
              </a:rPr>
              <a:t>Hi</a:t>
            </a:r>
            <a:r>
              <a:rPr kumimoji="1" lang="en-GB" altLang="tr-TR" sz="3200" b="1" dirty="0" err="1">
                <a:solidFill>
                  <a:schemeClr val="tx2"/>
                </a:solidFill>
                <a:latin typeface="Corbel" pitchFamily="34" charset="0"/>
              </a:rPr>
              <a:t>po</a:t>
            </a:r>
            <a:r>
              <a:rPr kumimoji="1" lang="tr-TR" altLang="tr-TR" sz="3200" b="1" dirty="0" err="1">
                <a:solidFill>
                  <a:schemeClr val="tx2"/>
                </a:solidFill>
                <a:latin typeface="Corbel" pitchFamily="34" charset="0"/>
              </a:rPr>
              <a:t>selüler</a:t>
            </a:r>
            <a:endParaRPr kumimoji="1" lang="tr-TR" altLang="tr-TR" sz="3200" b="1" dirty="0">
              <a:solidFill>
                <a:schemeClr val="tx2"/>
              </a:solidFill>
              <a:latin typeface="Corbel" pitchFamily="34" charset="0"/>
            </a:endParaRPr>
          </a:p>
          <a:p>
            <a:pPr eaLnBrk="1" hangingPunct="1"/>
            <a:r>
              <a:rPr lang="tr-TR" altLang="tr-TR" sz="2400" dirty="0" err="1">
                <a:latin typeface="Corbel" pitchFamily="34" charset="0"/>
              </a:rPr>
              <a:t>Edinsel</a:t>
            </a:r>
            <a:r>
              <a:rPr lang="tr-TR" altLang="tr-TR" sz="2400" dirty="0">
                <a:latin typeface="Corbel" pitchFamily="34" charset="0"/>
              </a:rPr>
              <a:t> aplastik anemi</a:t>
            </a:r>
            <a:r>
              <a:rPr lang="tr-TR" altLang="tr-TR" sz="2400" dirty="0" smtClean="0">
                <a:latin typeface="Corbel" pitchFamily="34" charset="0"/>
              </a:rPr>
              <a:t>** </a:t>
            </a:r>
            <a:endParaRPr lang="tr-TR" altLang="tr-TR" sz="2400" dirty="0">
              <a:latin typeface="Corbel" pitchFamily="34" charset="0"/>
            </a:endParaRPr>
          </a:p>
          <a:p>
            <a:pPr eaLnBrk="1" hangingPunct="1"/>
            <a:r>
              <a:rPr lang="tr-TR" altLang="tr-TR" sz="2400" dirty="0">
                <a:latin typeface="Corbel" pitchFamily="34" charset="0"/>
              </a:rPr>
              <a:t>Kalıtsal </a:t>
            </a:r>
            <a:r>
              <a:rPr lang="tr-TR" altLang="tr-TR" sz="2400" dirty="0" smtClean="0">
                <a:latin typeface="Corbel" pitchFamily="34" charset="0"/>
              </a:rPr>
              <a:t>AA**</a:t>
            </a:r>
            <a:endParaRPr lang="tr-TR" altLang="tr-TR" sz="2400" dirty="0">
              <a:latin typeface="Corbel" pitchFamily="34" charset="0"/>
            </a:endParaRPr>
          </a:p>
          <a:p>
            <a:pPr eaLnBrk="1" hangingPunct="1"/>
            <a:r>
              <a:rPr lang="tr-TR" altLang="tr-TR" sz="2400" dirty="0">
                <a:latin typeface="Corbel" pitchFamily="34" charset="0"/>
              </a:rPr>
              <a:t>MDS </a:t>
            </a:r>
          </a:p>
          <a:p>
            <a:pPr eaLnBrk="1" hangingPunct="1"/>
            <a:r>
              <a:rPr lang="tr-TR" altLang="tr-TR" sz="2400" dirty="0">
                <a:latin typeface="Corbel" pitchFamily="34" charset="0"/>
              </a:rPr>
              <a:t>PNH</a:t>
            </a:r>
          </a:p>
          <a:p>
            <a:pPr eaLnBrk="1" hangingPunct="1"/>
            <a:endParaRPr kumimoji="1" lang="en-GB" altLang="tr-TR" sz="2400" dirty="0">
              <a:solidFill>
                <a:schemeClr val="tx2"/>
              </a:solidFill>
            </a:endParaRPr>
          </a:p>
        </p:txBody>
      </p:sp>
      <p:sp>
        <p:nvSpPr>
          <p:cNvPr id="46086" name="Text Box 8"/>
          <p:cNvSpPr txBox="1">
            <a:spLocks noChangeArrowheads="1"/>
          </p:cNvSpPr>
          <p:nvPr/>
        </p:nvSpPr>
        <p:spPr bwMode="auto">
          <a:xfrm>
            <a:off x="4989257" y="4005064"/>
            <a:ext cx="4227512" cy="24683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b">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kumimoji="1" lang="en-GB" altLang="tr-TR" sz="3200" b="1" dirty="0">
                <a:solidFill>
                  <a:schemeClr val="tx2"/>
                </a:solidFill>
                <a:latin typeface="Corbel" pitchFamily="34" charset="0"/>
              </a:rPr>
              <a:t>H</a:t>
            </a:r>
            <a:r>
              <a:rPr kumimoji="1" lang="tr-TR" altLang="tr-TR" sz="3200" b="1" dirty="0">
                <a:solidFill>
                  <a:schemeClr val="tx2"/>
                </a:solidFill>
                <a:latin typeface="Corbel" pitchFamily="34" charset="0"/>
              </a:rPr>
              <a:t>i</a:t>
            </a:r>
            <a:r>
              <a:rPr kumimoji="1" lang="en-GB" altLang="tr-TR" sz="3200" b="1" dirty="0">
                <a:solidFill>
                  <a:schemeClr val="tx2"/>
                </a:solidFill>
                <a:latin typeface="Corbel" pitchFamily="34" charset="0"/>
              </a:rPr>
              <a:t>per</a:t>
            </a:r>
            <a:r>
              <a:rPr kumimoji="1" lang="tr-TR" altLang="tr-TR" sz="3200" b="1" dirty="0" err="1">
                <a:solidFill>
                  <a:schemeClr val="tx2"/>
                </a:solidFill>
                <a:latin typeface="Corbel" pitchFamily="34" charset="0"/>
              </a:rPr>
              <a:t>selüler</a:t>
            </a:r>
            <a:endParaRPr kumimoji="1" lang="en-GB" altLang="tr-TR" sz="3200" dirty="0">
              <a:solidFill>
                <a:schemeClr val="tx2"/>
              </a:solidFill>
              <a:latin typeface="Corbel" pitchFamily="34" charset="0"/>
            </a:endParaRPr>
          </a:p>
          <a:p>
            <a:r>
              <a:rPr kumimoji="1" lang="tr-TR" altLang="tr-TR" sz="2400" dirty="0" err="1">
                <a:latin typeface="Corbel" pitchFamily="34" charset="0"/>
              </a:rPr>
              <a:t>Hip</a:t>
            </a:r>
            <a:r>
              <a:rPr kumimoji="1" lang="en-GB" altLang="tr-TR" sz="2400" dirty="0" err="1">
                <a:latin typeface="Corbel" pitchFamily="34" charset="0"/>
              </a:rPr>
              <a:t>erspleni</a:t>
            </a:r>
            <a:r>
              <a:rPr kumimoji="1" lang="tr-TR" altLang="tr-TR" sz="2400" dirty="0" err="1">
                <a:latin typeface="Corbel" pitchFamily="34" charset="0"/>
              </a:rPr>
              <a:t>zİ</a:t>
            </a:r>
            <a:r>
              <a:rPr kumimoji="1" lang="en-GB" altLang="tr-TR" sz="2400" dirty="0">
                <a:latin typeface="Corbel" pitchFamily="34" charset="0"/>
              </a:rPr>
              <a:t>m</a:t>
            </a:r>
          </a:p>
          <a:p>
            <a:pPr eaLnBrk="1" hangingPunct="1">
              <a:lnSpc>
                <a:spcPct val="90000"/>
              </a:lnSpc>
              <a:spcBef>
                <a:spcPct val="20000"/>
              </a:spcBef>
              <a:buClr>
                <a:schemeClr val="hlink"/>
              </a:buClr>
              <a:buFont typeface="Wingdings" pitchFamily="2" charset="2"/>
              <a:buNone/>
            </a:pPr>
            <a:r>
              <a:rPr lang="tr-TR" altLang="tr-TR" sz="2400" dirty="0" err="1">
                <a:latin typeface="Corbel" pitchFamily="34" charset="0"/>
              </a:rPr>
              <a:t>Myelofitizik</a:t>
            </a:r>
            <a:r>
              <a:rPr lang="tr-TR" altLang="tr-TR" sz="2400" dirty="0">
                <a:latin typeface="Corbel" pitchFamily="34" charset="0"/>
              </a:rPr>
              <a:t> anemi</a:t>
            </a:r>
          </a:p>
          <a:p>
            <a:r>
              <a:rPr kumimoji="1" lang="tr-TR" altLang="tr-TR" sz="2400" dirty="0" err="1" smtClean="0">
                <a:latin typeface="Corbel" pitchFamily="34" charset="0"/>
              </a:rPr>
              <a:t>Megaloblastik</a:t>
            </a:r>
            <a:r>
              <a:rPr kumimoji="1" lang="tr-TR" altLang="tr-TR" sz="2400" dirty="0" smtClean="0">
                <a:latin typeface="Corbel" pitchFamily="34" charset="0"/>
              </a:rPr>
              <a:t> </a:t>
            </a:r>
            <a:r>
              <a:rPr kumimoji="1" lang="tr-TR" altLang="tr-TR" sz="2400" dirty="0">
                <a:latin typeface="Corbel" pitchFamily="34" charset="0"/>
              </a:rPr>
              <a:t>Anemi</a:t>
            </a:r>
            <a:endParaRPr kumimoji="1" lang="en-GB" altLang="tr-TR" sz="2400" dirty="0">
              <a:latin typeface="Corbel" pitchFamily="34" charset="0"/>
            </a:endParaRPr>
          </a:p>
          <a:p>
            <a:r>
              <a:rPr kumimoji="1" lang="tr-TR" altLang="tr-TR" sz="2400" dirty="0">
                <a:latin typeface="Corbel" pitchFamily="34" charset="0"/>
              </a:rPr>
              <a:t>MDS</a:t>
            </a:r>
          </a:p>
          <a:p>
            <a:r>
              <a:rPr kumimoji="1" lang="tr-TR" altLang="tr-TR" sz="2400" dirty="0" smtClean="0">
                <a:latin typeface="Corbel" pitchFamily="34" charset="0"/>
              </a:rPr>
              <a:t>M</a:t>
            </a:r>
            <a:r>
              <a:rPr kumimoji="1" lang="en-GB" altLang="tr-TR" sz="2400" dirty="0" err="1">
                <a:latin typeface="Corbel" pitchFamily="34" charset="0"/>
              </a:rPr>
              <a:t>yelofibro</a:t>
            </a:r>
            <a:r>
              <a:rPr kumimoji="1" lang="tr-TR" altLang="tr-TR" sz="2400" dirty="0" err="1" smtClean="0">
                <a:latin typeface="Corbel" pitchFamily="34" charset="0"/>
              </a:rPr>
              <a:t>zis</a:t>
            </a:r>
            <a:endParaRPr kumimoji="1" lang="en-GB" altLang="tr-TR" sz="2400" dirty="0">
              <a:latin typeface="Corbel" pitchFamily="34" charset="0"/>
            </a:endParaRPr>
          </a:p>
        </p:txBody>
      </p:sp>
      <p:sp>
        <p:nvSpPr>
          <p:cNvPr id="46087" name="Text Box 7"/>
          <p:cNvSpPr txBox="1">
            <a:spLocks noChangeArrowheads="1"/>
          </p:cNvSpPr>
          <p:nvPr/>
        </p:nvSpPr>
        <p:spPr bwMode="auto">
          <a:xfrm>
            <a:off x="539552" y="0"/>
            <a:ext cx="7717904"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tr-TR" altLang="tr-TR" sz="2400" b="1" dirty="0" smtClean="0"/>
              <a:t>PANSİTOPENİ </a:t>
            </a:r>
            <a:r>
              <a:rPr lang="tr-TR" altLang="tr-TR" sz="2400" b="1" dirty="0"/>
              <a:t>İLE BİRLİKTE KEMİK </a:t>
            </a:r>
            <a:r>
              <a:rPr lang="tr-TR" altLang="tr-TR" sz="2400" b="1" dirty="0" smtClean="0"/>
              <a:t>İLİĞİ </a:t>
            </a:r>
          </a:p>
          <a:p>
            <a:pPr eaLnBrk="1" hangingPunct="1">
              <a:spcBef>
                <a:spcPct val="50000"/>
              </a:spcBef>
            </a:pPr>
            <a:r>
              <a:rPr lang="tr-TR" altLang="tr-TR" sz="2400" b="1" dirty="0" smtClean="0">
                <a:solidFill>
                  <a:schemeClr val="bg1"/>
                </a:solidFill>
              </a:rPr>
              <a:t>HİPOSELLÜLER VEYA HİPERSELLÜLER OLABİLİR</a:t>
            </a:r>
            <a:endParaRPr lang="tr-TR" altLang="tr-TR" sz="2400" b="1" dirty="0">
              <a:solidFill>
                <a:schemeClr val="bg1"/>
              </a:solidFill>
            </a:endParaRPr>
          </a:p>
        </p:txBody>
      </p:sp>
      <p:sp>
        <p:nvSpPr>
          <p:cNvPr id="8" name="7 Yukarı Ok"/>
          <p:cNvSpPr/>
          <p:nvPr/>
        </p:nvSpPr>
        <p:spPr>
          <a:xfrm>
            <a:off x="1115616" y="3861048"/>
            <a:ext cx="360040" cy="360040"/>
          </a:xfrm>
          <a:prstGeom prs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Yukarı Ok"/>
          <p:cNvSpPr/>
          <p:nvPr/>
        </p:nvSpPr>
        <p:spPr>
          <a:xfrm>
            <a:off x="5724128" y="3861048"/>
            <a:ext cx="360040" cy="360040"/>
          </a:xfrm>
          <a:prstGeom prs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1" name="10 Düz Bağlayıcı"/>
          <p:cNvCxnSpPr/>
          <p:nvPr/>
        </p:nvCxnSpPr>
        <p:spPr>
          <a:xfrm>
            <a:off x="467544" y="5013176"/>
            <a:ext cx="25922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11 Düz Bağlayıcı"/>
          <p:cNvCxnSpPr/>
          <p:nvPr/>
        </p:nvCxnSpPr>
        <p:spPr>
          <a:xfrm>
            <a:off x="467544" y="5373216"/>
            <a:ext cx="165618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14 Metin kutusu"/>
          <p:cNvSpPr txBox="1"/>
          <p:nvPr/>
        </p:nvSpPr>
        <p:spPr>
          <a:xfrm>
            <a:off x="5868144" y="2132856"/>
            <a:ext cx="1872208" cy="646331"/>
          </a:xfrm>
          <a:prstGeom prst="rect">
            <a:avLst/>
          </a:prstGeom>
          <a:noFill/>
        </p:spPr>
        <p:txBody>
          <a:bodyPr wrap="square" rtlCol="0">
            <a:spAutoFit/>
          </a:bodyPr>
          <a:lstStyle/>
          <a:p>
            <a:r>
              <a:rPr lang="tr-TR" b="1" dirty="0" err="1" smtClean="0">
                <a:solidFill>
                  <a:srgbClr val="FF0000"/>
                </a:solidFill>
              </a:rPr>
              <a:t>İnefektif</a:t>
            </a:r>
            <a:r>
              <a:rPr lang="tr-TR" b="1" dirty="0" smtClean="0">
                <a:solidFill>
                  <a:srgbClr val="FF0000"/>
                </a:solidFill>
              </a:rPr>
              <a:t> Hematopoesis</a:t>
            </a:r>
            <a:endParaRPr lang="tr-TR" b="1" dirty="0">
              <a:solidFill>
                <a:srgbClr val="FF0000"/>
              </a:solidFill>
            </a:endParaRPr>
          </a:p>
        </p:txBody>
      </p:sp>
    </p:spTree>
    <p:extLst>
      <p:ext uri="{BB962C8B-B14F-4D97-AF65-F5344CB8AC3E}">
        <p14:creationId xmlns="" xmlns:p14="http://schemas.microsoft.com/office/powerpoint/2010/main" val="32536920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p:cNvPicPr>
            <a:picLocks noChangeAspect="1" noChangeArrowheads="1"/>
          </p:cNvPicPr>
          <p:nvPr/>
        </p:nvPicPr>
        <p:blipFill>
          <a:blip r:embed="rId2" cstate="print">
            <a:lum bright="10000" contrast="4000"/>
            <a:extLst>
              <a:ext uri="{28A0092B-C50C-407E-A947-70E740481C1C}">
                <a14:useLocalDpi xmlns="" xmlns:a14="http://schemas.microsoft.com/office/drawing/2010/main" val="0"/>
              </a:ext>
            </a:extLst>
          </a:blip>
          <a:srcRect l="4921" t="13287" r="4921" b="4430"/>
          <a:stretch>
            <a:fillRect/>
          </a:stretch>
        </p:blipFill>
        <p:spPr bwMode="auto">
          <a:xfrm>
            <a:off x="2225582" y="3422344"/>
            <a:ext cx="4437156" cy="15057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395536" y="78664"/>
            <a:ext cx="8229600" cy="1143000"/>
          </a:xfrm>
        </p:spPr>
        <p:txBody>
          <a:bodyPr/>
          <a:lstStyle/>
          <a:p>
            <a:r>
              <a:rPr lang="tr-TR" altLang="tr-TR" sz="2800" b="1" dirty="0" smtClean="0">
                <a:solidFill>
                  <a:schemeClr val="tx1"/>
                </a:solidFill>
                <a:latin typeface="Corbel" pitchFamily="34" charset="0"/>
              </a:rPr>
              <a:t>APLASTİK ANEMİ </a:t>
            </a:r>
            <a:br>
              <a:rPr lang="tr-TR" altLang="tr-TR" sz="2800" b="1" dirty="0" smtClean="0">
                <a:solidFill>
                  <a:schemeClr val="tx1"/>
                </a:solidFill>
                <a:latin typeface="Corbel" pitchFamily="34" charset="0"/>
              </a:rPr>
            </a:br>
            <a:r>
              <a:rPr lang="tr-TR" altLang="tr-TR" sz="2800" b="1" dirty="0" smtClean="0">
                <a:solidFill>
                  <a:schemeClr val="bg1"/>
                </a:solidFill>
                <a:latin typeface="Corbel" pitchFamily="34" charset="0"/>
              </a:rPr>
              <a:t> </a:t>
            </a:r>
            <a:r>
              <a:rPr lang="tr-TR" altLang="tr-TR" sz="2800" b="1" dirty="0">
                <a:solidFill>
                  <a:schemeClr val="bg1"/>
                </a:solidFill>
                <a:latin typeface="Corbel" pitchFamily="34" charset="0"/>
              </a:rPr>
              <a:t>TANI </a:t>
            </a:r>
            <a:r>
              <a:rPr lang="tr-TR" altLang="tr-TR" sz="2800" b="1" dirty="0" smtClean="0">
                <a:solidFill>
                  <a:schemeClr val="bg1"/>
                </a:solidFill>
                <a:latin typeface="Corbel" pitchFamily="34" charset="0"/>
              </a:rPr>
              <a:t>KRİTERLERİ</a:t>
            </a:r>
            <a:endParaRPr lang="tr-TR" sz="2800" dirty="0">
              <a:solidFill>
                <a:schemeClr val="bg1"/>
              </a:solidFill>
            </a:endParaRPr>
          </a:p>
        </p:txBody>
      </p:sp>
      <p:sp>
        <p:nvSpPr>
          <p:cNvPr id="189442" name="Rectangle 2"/>
          <p:cNvSpPr>
            <a:spLocks noGrp="1" noRot="1" noChangeArrowheads="1"/>
          </p:cNvSpPr>
          <p:nvPr>
            <p:ph idx="1"/>
          </p:nvPr>
        </p:nvSpPr>
        <p:spPr>
          <a:xfrm>
            <a:off x="467544" y="1685268"/>
            <a:ext cx="2962672" cy="1120317"/>
          </a:xfrm>
          <a:noFill/>
          <a:ln>
            <a:noFill/>
          </a:ln>
        </p:spPr>
        <p:txBody>
          <a:bodyPr>
            <a:noAutofit/>
          </a:bodyPr>
          <a:lstStyle/>
          <a:p>
            <a:pPr indent="-173038" eaLnBrk="1" hangingPunct="1">
              <a:lnSpc>
                <a:spcPct val="130000"/>
              </a:lnSpc>
              <a:buFont typeface="Wingdings" pitchFamily="2" charset="2"/>
              <a:buNone/>
              <a:defRPr/>
            </a:pPr>
            <a:r>
              <a:rPr lang="tr-TR" sz="1600" dirty="0" err="1" smtClean="0">
                <a:ea typeface="ＭＳ Ｐゴシック" pitchFamily="34" charset="-128"/>
              </a:rPr>
              <a:t>Hb</a:t>
            </a:r>
            <a:r>
              <a:rPr lang="tr-TR" sz="1600" dirty="0" smtClean="0">
                <a:ea typeface="ＭＳ Ｐゴシック" pitchFamily="34" charset="-128"/>
              </a:rPr>
              <a:t>&lt; 10 g/</a:t>
            </a:r>
            <a:r>
              <a:rPr lang="tr-TR" sz="1600" dirty="0" err="1" smtClean="0">
                <a:ea typeface="ＭＳ Ｐゴシック" pitchFamily="34" charset="-128"/>
              </a:rPr>
              <a:t>dL</a:t>
            </a:r>
            <a:endParaRPr lang="tr-TR" sz="1600" dirty="0" smtClean="0">
              <a:ea typeface="ＭＳ Ｐゴシック" pitchFamily="34" charset="-128"/>
            </a:endParaRPr>
          </a:p>
          <a:p>
            <a:pPr indent="-173038" eaLnBrk="1" hangingPunct="1">
              <a:lnSpc>
                <a:spcPct val="130000"/>
              </a:lnSpc>
              <a:buFont typeface="Wingdings" pitchFamily="2" charset="2"/>
              <a:buNone/>
              <a:defRPr/>
            </a:pPr>
            <a:r>
              <a:rPr lang="tr-TR" sz="1600" dirty="0" err="1" smtClean="0">
                <a:ea typeface="ＭＳ Ｐゴシック" pitchFamily="34" charset="-128"/>
              </a:rPr>
              <a:t>Nötrofil</a:t>
            </a:r>
            <a:r>
              <a:rPr lang="tr-TR" sz="1600" dirty="0" smtClean="0">
                <a:ea typeface="ＭＳ Ｐゴシック" pitchFamily="34" charset="-128"/>
              </a:rPr>
              <a:t>&lt; 1500/</a:t>
            </a:r>
            <a:r>
              <a:rPr lang="tr-TR" sz="1600" dirty="0" err="1" smtClean="0">
                <a:ea typeface="ＭＳ Ｐゴシック" pitchFamily="34" charset="-128"/>
              </a:rPr>
              <a:t>mL</a:t>
            </a:r>
            <a:endParaRPr lang="tr-TR" sz="1600" dirty="0" smtClean="0">
              <a:ea typeface="ＭＳ Ｐゴシック" pitchFamily="34" charset="-128"/>
            </a:endParaRPr>
          </a:p>
          <a:p>
            <a:pPr indent="-173038" eaLnBrk="1" hangingPunct="1">
              <a:lnSpc>
                <a:spcPct val="130000"/>
              </a:lnSpc>
              <a:buFont typeface="Wingdings" pitchFamily="2" charset="2"/>
              <a:buNone/>
              <a:defRPr/>
            </a:pPr>
            <a:r>
              <a:rPr lang="tr-TR" sz="1600" dirty="0" err="1" smtClean="0">
                <a:ea typeface="ＭＳ Ｐゴシック" pitchFamily="34" charset="-128"/>
              </a:rPr>
              <a:t>Trombosit</a:t>
            </a:r>
            <a:r>
              <a:rPr lang="tr-TR" sz="1600" dirty="0" smtClean="0">
                <a:ea typeface="ＭＳ Ｐゴシック" pitchFamily="34" charset="-128"/>
              </a:rPr>
              <a:t>: &lt;50 000/</a:t>
            </a:r>
            <a:r>
              <a:rPr lang="tr-TR" sz="1600" dirty="0" err="1" smtClean="0">
                <a:ea typeface="ＭＳ Ｐゴシック" pitchFamily="34" charset="-128"/>
              </a:rPr>
              <a:t>mL</a:t>
            </a:r>
            <a:endParaRPr lang="tr-TR" sz="1600" dirty="0" smtClean="0">
              <a:ea typeface="ＭＳ Ｐゴシック" pitchFamily="34" charset="-128"/>
            </a:endParaRPr>
          </a:p>
        </p:txBody>
      </p:sp>
      <p:sp>
        <p:nvSpPr>
          <p:cNvPr id="21508" name="Rectangle 4"/>
          <p:cNvSpPr>
            <a:spLocks noChangeArrowheads="1"/>
          </p:cNvSpPr>
          <p:nvPr/>
        </p:nvSpPr>
        <p:spPr bwMode="auto">
          <a:xfrm>
            <a:off x="4648200" y="5486400"/>
            <a:ext cx="4495800" cy="1371600"/>
          </a:xfrm>
          <a:prstGeom prst="rect">
            <a:avLst/>
          </a:prstGeom>
          <a:noFill/>
          <a:ln w="9525">
            <a:noFill/>
            <a:miter lim="800000"/>
            <a:headEnd/>
            <a:tailEnd/>
          </a:ln>
        </p:spPr>
        <p:txBody>
          <a:bodyPr/>
          <a:lstStyle>
            <a:lvl1pPr marL="342900" indent="-342900"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20000"/>
              </a:spcBef>
            </a:pPr>
            <a:r>
              <a:rPr lang="tr-TR" altLang="tr-TR" sz="1600" dirty="0" err="1">
                <a:latin typeface="Corbel" pitchFamily="34" charset="0"/>
              </a:rPr>
              <a:t>Retikülin</a:t>
            </a:r>
            <a:r>
              <a:rPr lang="tr-TR" altLang="tr-TR" sz="1600" dirty="0">
                <a:latin typeface="Corbel" pitchFamily="34" charset="0"/>
              </a:rPr>
              <a:t> </a:t>
            </a:r>
            <a:r>
              <a:rPr lang="tr-TR" altLang="tr-TR" sz="1600" dirty="0" err="1">
                <a:latin typeface="Corbel" pitchFamily="34" charset="0"/>
              </a:rPr>
              <a:t>fibrozis</a:t>
            </a:r>
            <a:r>
              <a:rPr lang="tr-TR" altLang="tr-TR" sz="1600" dirty="0">
                <a:latin typeface="Corbel" pitchFamily="34" charset="0"/>
              </a:rPr>
              <a:t> </a:t>
            </a:r>
            <a:r>
              <a:rPr lang="tr-TR" altLang="tr-TR" sz="1600" dirty="0">
                <a:latin typeface="Corbel" pitchFamily="34" charset="0"/>
                <a:sym typeface="Symbol" pitchFamily="18" charset="2"/>
              </a:rPr>
              <a:t></a:t>
            </a:r>
            <a:endParaRPr lang="tr-TR" altLang="tr-TR" sz="1600" dirty="0">
              <a:latin typeface="Corbel" pitchFamily="34" charset="0"/>
            </a:endParaRPr>
          </a:p>
          <a:p>
            <a:pPr eaLnBrk="1" hangingPunct="1">
              <a:spcBef>
                <a:spcPct val="20000"/>
              </a:spcBef>
            </a:pPr>
            <a:r>
              <a:rPr lang="tr-TR" altLang="tr-TR" sz="1600" dirty="0" err="1">
                <a:latin typeface="Corbel" pitchFamily="34" charset="0"/>
              </a:rPr>
              <a:t>Displazi</a:t>
            </a:r>
            <a:r>
              <a:rPr lang="tr-TR" altLang="tr-TR" sz="1600" dirty="0">
                <a:latin typeface="Corbel" pitchFamily="34" charset="0"/>
              </a:rPr>
              <a:t> </a:t>
            </a:r>
            <a:r>
              <a:rPr lang="tr-TR" altLang="tr-TR" sz="1600" dirty="0">
                <a:latin typeface="Corbel" pitchFamily="34" charset="0"/>
                <a:sym typeface="Symbol" pitchFamily="18" charset="2"/>
              </a:rPr>
              <a:t></a:t>
            </a:r>
            <a:endParaRPr lang="tr-TR" altLang="tr-TR" sz="1600" dirty="0">
              <a:latin typeface="Corbel" pitchFamily="34" charset="0"/>
            </a:endParaRPr>
          </a:p>
          <a:p>
            <a:pPr eaLnBrk="1" hangingPunct="1">
              <a:spcBef>
                <a:spcPct val="20000"/>
              </a:spcBef>
            </a:pPr>
            <a:r>
              <a:rPr lang="tr-TR" altLang="tr-TR" sz="1600" dirty="0" err="1">
                <a:latin typeface="Corbel" pitchFamily="34" charset="0"/>
              </a:rPr>
              <a:t>İnfiltrasyon</a:t>
            </a:r>
            <a:r>
              <a:rPr lang="tr-TR" altLang="tr-TR" sz="1600" dirty="0">
                <a:latin typeface="Corbel" pitchFamily="34" charset="0"/>
              </a:rPr>
              <a:t> </a:t>
            </a:r>
            <a:r>
              <a:rPr lang="tr-TR" altLang="tr-TR" sz="1600" dirty="0">
                <a:latin typeface="Corbel" pitchFamily="34" charset="0"/>
                <a:sym typeface="Symbol" pitchFamily="18" charset="2"/>
              </a:rPr>
              <a:t></a:t>
            </a:r>
            <a:endParaRPr lang="tr-TR" altLang="tr-TR" sz="1600" dirty="0">
              <a:latin typeface="Corbel" pitchFamily="34" charset="0"/>
            </a:endParaRPr>
          </a:p>
        </p:txBody>
      </p:sp>
      <p:sp>
        <p:nvSpPr>
          <p:cNvPr id="189445" name="Text Box 5"/>
          <p:cNvSpPr txBox="1">
            <a:spLocks noChangeArrowheads="1"/>
          </p:cNvSpPr>
          <p:nvPr/>
        </p:nvSpPr>
        <p:spPr bwMode="auto">
          <a:xfrm>
            <a:off x="446822" y="1230555"/>
            <a:ext cx="2268570" cy="461665"/>
          </a:xfrm>
          <a:prstGeom prst="rect">
            <a:avLst/>
          </a:prstGeom>
          <a:solidFill>
            <a:srgbClr val="FFC000"/>
          </a:solidFill>
          <a:ln>
            <a:noFill/>
          </a:ln>
          <a:effectLst/>
          <a:extLst/>
        </p:spPr>
        <p:txBody>
          <a:bodyPr wrap="none">
            <a:spAutoFit/>
          </a:bodyPr>
          <a:lstStyle/>
          <a:p>
            <a:pPr>
              <a:defRPr/>
            </a:pPr>
            <a:r>
              <a:rPr lang="tr-TR" sz="2400" b="1" dirty="0">
                <a:solidFill>
                  <a:srgbClr val="FF0000"/>
                </a:solidFill>
                <a:latin typeface="+mn-lt"/>
                <a:ea typeface="ＭＳ Ｐゴシック" charset="0"/>
              </a:rPr>
              <a:t>1. </a:t>
            </a:r>
            <a:r>
              <a:rPr lang="tr-TR" sz="2400" b="1" dirty="0" err="1">
                <a:solidFill>
                  <a:srgbClr val="FF0000"/>
                </a:solidFill>
                <a:latin typeface="+mn-lt"/>
                <a:ea typeface="ＭＳ Ｐゴシック" charset="0"/>
              </a:rPr>
              <a:t>Pansitopeni</a:t>
            </a:r>
            <a:endParaRPr lang="tr-TR" sz="2400" b="1" dirty="0">
              <a:solidFill>
                <a:srgbClr val="FF0000"/>
              </a:solidFill>
              <a:latin typeface="+mn-lt"/>
              <a:ea typeface="ＭＳ Ｐゴシック" charset="0"/>
            </a:endParaRPr>
          </a:p>
        </p:txBody>
      </p:sp>
      <p:sp>
        <p:nvSpPr>
          <p:cNvPr id="21510" name="Text Box 6"/>
          <p:cNvSpPr txBox="1">
            <a:spLocks noChangeArrowheads="1"/>
          </p:cNvSpPr>
          <p:nvPr/>
        </p:nvSpPr>
        <p:spPr bwMode="auto">
          <a:xfrm>
            <a:off x="4589463" y="5029200"/>
            <a:ext cx="4146550" cy="461963"/>
          </a:xfrm>
          <a:prstGeom prst="rect">
            <a:avLst/>
          </a:prstGeom>
          <a:solidFill>
            <a:srgbClr val="FFC000"/>
          </a:solidFill>
          <a:ln>
            <a:noFill/>
          </a:ln>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2400" b="1" dirty="0">
                <a:solidFill>
                  <a:srgbClr val="FF0000"/>
                </a:solidFill>
                <a:latin typeface="Corbel" pitchFamily="34" charset="0"/>
              </a:rPr>
              <a:t>3. Diğer Hastalık İşaretleri Yok</a:t>
            </a:r>
          </a:p>
        </p:txBody>
      </p:sp>
      <p:sp>
        <p:nvSpPr>
          <p:cNvPr id="189447" name="Text Box 7"/>
          <p:cNvSpPr txBox="1">
            <a:spLocks noChangeArrowheads="1"/>
          </p:cNvSpPr>
          <p:nvPr/>
        </p:nvSpPr>
        <p:spPr bwMode="auto">
          <a:xfrm>
            <a:off x="2209800" y="2821125"/>
            <a:ext cx="4724400" cy="457200"/>
          </a:xfrm>
          <a:prstGeom prst="rect">
            <a:avLst/>
          </a:prstGeom>
          <a:solidFill>
            <a:srgbClr val="FFC000"/>
          </a:solidFill>
          <a:ln>
            <a:noFill/>
          </a:ln>
          <a:effectLst/>
          <a:extLst/>
        </p:spPr>
        <p:txBody>
          <a:bodyPr>
            <a:spAutoFit/>
          </a:bodyPr>
          <a:lstStyle/>
          <a:p>
            <a:pPr>
              <a:defRPr/>
            </a:pPr>
            <a:r>
              <a:rPr lang="tr-TR" sz="2400" b="1" dirty="0">
                <a:solidFill>
                  <a:srgbClr val="FF0000"/>
                </a:solidFill>
                <a:latin typeface="Corbel" pitchFamily="34" charset="0"/>
              </a:rPr>
              <a:t>2. Kİ</a:t>
            </a:r>
            <a:r>
              <a:rPr lang="ja-JP" altLang="tr-TR" sz="2400" b="1" dirty="0">
                <a:solidFill>
                  <a:srgbClr val="FF0000"/>
                </a:solidFill>
                <a:latin typeface="Corbel" pitchFamily="34" charset="0"/>
              </a:rPr>
              <a:t>’</a:t>
            </a:r>
            <a:r>
              <a:rPr lang="tr-TR" altLang="ja-JP" sz="2400" b="1" dirty="0" err="1">
                <a:solidFill>
                  <a:srgbClr val="FF0000"/>
                </a:solidFill>
                <a:latin typeface="Corbel" pitchFamily="34" charset="0"/>
              </a:rPr>
              <a:t>nde</a:t>
            </a:r>
            <a:r>
              <a:rPr lang="tr-TR" altLang="ja-JP" sz="2400" b="1" dirty="0">
                <a:solidFill>
                  <a:srgbClr val="FF0000"/>
                </a:solidFill>
                <a:latin typeface="Corbel" pitchFamily="34" charset="0"/>
              </a:rPr>
              <a:t> &lt; % 20-30 </a:t>
            </a:r>
            <a:r>
              <a:rPr lang="tr-TR" altLang="ja-JP" sz="2400" b="1" dirty="0" err="1">
                <a:solidFill>
                  <a:srgbClr val="FF0000"/>
                </a:solidFill>
                <a:latin typeface="Corbel" pitchFamily="34" charset="0"/>
              </a:rPr>
              <a:t>sellülarite</a:t>
            </a:r>
            <a:endParaRPr lang="tr-TR" sz="2400" b="1" dirty="0">
              <a:solidFill>
                <a:srgbClr val="FF0000"/>
              </a:solidFill>
              <a:latin typeface="Corbel" pitchFamily="34" charset="0"/>
            </a:endParaRPr>
          </a:p>
        </p:txBody>
      </p:sp>
    </p:spTree>
    <p:extLst>
      <p:ext uri="{BB962C8B-B14F-4D97-AF65-F5344CB8AC3E}">
        <p14:creationId xmlns="" xmlns:p14="http://schemas.microsoft.com/office/powerpoint/2010/main" val="10011355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a:lstStyle/>
          <a:p>
            <a:pPr eaLnBrk="1" hangingPunct="1"/>
            <a:r>
              <a:rPr lang="tr-TR" altLang="tr-TR" sz="2800" b="1" dirty="0" smtClean="0">
                <a:solidFill>
                  <a:schemeClr val="tx1"/>
                </a:solidFill>
                <a:ea typeface="ＭＳ Ｐゴシック" pitchFamily="34" charset="-128"/>
              </a:rPr>
              <a:t>Fizik Muayene Bulguları</a:t>
            </a:r>
          </a:p>
        </p:txBody>
      </p:sp>
      <p:sp>
        <p:nvSpPr>
          <p:cNvPr id="195587" name="Rectangle 3"/>
          <p:cNvSpPr>
            <a:spLocks noGrp="1" noRot="1" noChangeArrowheads="1"/>
          </p:cNvSpPr>
          <p:nvPr>
            <p:ph idx="1"/>
          </p:nvPr>
        </p:nvSpPr>
        <p:spPr>
          <a:xfrm>
            <a:off x="683568" y="1691158"/>
            <a:ext cx="4026024" cy="4330700"/>
          </a:xfrm>
        </p:spPr>
        <p:txBody>
          <a:bodyPr>
            <a:normAutofit/>
          </a:bodyPr>
          <a:lstStyle/>
          <a:p>
            <a:pPr indent="-173038" eaLnBrk="1" hangingPunct="1">
              <a:lnSpc>
                <a:spcPct val="130000"/>
              </a:lnSpc>
              <a:defRPr/>
            </a:pPr>
            <a:r>
              <a:rPr lang="tr-TR" sz="2400" dirty="0" smtClean="0">
                <a:ea typeface="ＭＳ Ｐゴシック" pitchFamily="34" charset="-128"/>
              </a:rPr>
              <a:t>Solukluk </a:t>
            </a:r>
          </a:p>
          <a:p>
            <a:pPr indent="-173038" eaLnBrk="1" hangingPunct="1">
              <a:lnSpc>
                <a:spcPct val="130000"/>
              </a:lnSpc>
              <a:defRPr/>
            </a:pPr>
            <a:r>
              <a:rPr lang="tr-TR" sz="2400" dirty="0" smtClean="0">
                <a:ea typeface="ＭＳ Ｐゴシック" pitchFamily="34" charset="-128"/>
              </a:rPr>
              <a:t>Taşikardi</a:t>
            </a:r>
          </a:p>
          <a:p>
            <a:pPr indent="-173038" eaLnBrk="1" hangingPunct="1">
              <a:lnSpc>
                <a:spcPct val="130000"/>
              </a:lnSpc>
              <a:defRPr/>
            </a:pPr>
            <a:r>
              <a:rPr lang="tr-TR" sz="2400" dirty="0" err="1" smtClean="0">
                <a:ea typeface="ＭＳ Ｐゴシック" pitchFamily="34" charset="-128"/>
              </a:rPr>
              <a:t>Dispne</a:t>
            </a:r>
            <a:endParaRPr lang="tr-TR" sz="2400" dirty="0" smtClean="0">
              <a:ea typeface="ＭＳ Ｐゴシック" pitchFamily="34" charset="-128"/>
            </a:endParaRPr>
          </a:p>
          <a:p>
            <a:pPr indent="-173038" eaLnBrk="1" hangingPunct="1">
              <a:lnSpc>
                <a:spcPct val="130000"/>
              </a:lnSpc>
              <a:defRPr/>
            </a:pPr>
            <a:r>
              <a:rPr lang="tr-TR" sz="2400" dirty="0" err="1" smtClean="0">
                <a:ea typeface="ＭＳ Ｐゴシック" pitchFamily="34" charset="-128"/>
              </a:rPr>
              <a:t>Peteşi</a:t>
            </a:r>
            <a:r>
              <a:rPr lang="tr-TR" sz="2400" dirty="0" smtClean="0">
                <a:ea typeface="ＭＳ Ｐゴシック" pitchFamily="34" charset="-128"/>
              </a:rPr>
              <a:t>, </a:t>
            </a:r>
            <a:r>
              <a:rPr lang="tr-TR" sz="2400" dirty="0" err="1" smtClean="0">
                <a:ea typeface="ＭＳ Ｐゴシック" pitchFamily="34" charset="-128"/>
              </a:rPr>
              <a:t>purpura</a:t>
            </a:r>
            <a:r>
              <a:rPr lang="tr-TR" sz="2400" dirty="0" smtClean="0">
                <a:ea typeface="ＭＳ Ｐゴシック" pitchFamily="34" charset="-128"/>
              </a:rPr>
              <a:t>, </a:t>
            </a:r>
            <a:r>
              <a:rPr lang="tr-TR" sz="2400" dirty="0" err="1" smtClean="0">
                <a:ea typeface="ＭＳ Ｐゴシック" pitchFamily="34" charset="-128"/>
              </a:rPr>
              <a:t>ekimoz</a:t>
            </a:r>
            <a:endParaRPr lang="tr-TR" sz="2400" dirty="0" smtClean="0">
              <a:ea typeface="ＭＳ Ｐゴシック" pitchFamily="34" charset="-128"/>
            </a:endParaRPr>
          </a:p>
          <a:p>
            <a:pPr indent="-173038" eaLnBrk="1" hangingPunct="1">
              <a:lnSpc>
                <a:spcPct val="130000"/>
              </a:lnSpc>
              <a:defRPr/>
            </a:pPr>
            <a:r>
              <a:rPr lang="tr-TR" sz="2400" dirty="0" smtClean="0">
                <a:ea typeface="ＭＳ Ｐゴシック" pitchFamily="34" charset="-128"/>
              </a:rPr>
              <a:t>Sık enfeksiyon </a:t>
            </a:r>
          </a:p>
          <a:p>
            <a:pPr indent="-173038" eaLnBrk="1" hangingPunct="1">
              <a:lnSpc>
                <a:spcPct val="130000"/>
              </a:lnSpc>
              <a:defRPr/>
            </a:pPr>
            <a:r>
              <a:rPr lang="tr-TR" sz="2400" b="1" dirty="0" smtClean="0">
                <a:solidFill>
                  <a:srgbClr val="FF0000"/>
                </a:solidFill>
                <a:ea typeface="ＭＳ Ｐゴシック" pitchFamily="34" charset="-128"/>
              </a:rPr>
              <a:t>Organ büyüklüğü ve LAP yoktur.***</a:t>
            </a:r>
          </a:p>
          <a:p>
            <a:pPr indent="-173038" eaLnBrk="1" hangingPunct="1">
              <a:lnSpc>
                <a:spcPct val="130000"/>
              </a:lnSpc>
              <a:defRPr/>
            </a:pPr>
            <a:endParaRPr lang="tr-TR" sz="2400" b="1" dirty="0" smtClean="0">
              <a:solidFill>
                <a:schemeClr val="hlink"/>
              </a:solidFill>
              <a:effectLst>
                <a:outerShdw blurRad="38100" dist="38100" dir="2700000" algn="tl">
                  <a:srgbClr val="FFFFFF"/>
                </a:outerShdw>
              </a:effectLst>
              <a:ea typeface="ＭＳ Ｐゴシック" pitchFamily="34" charset="-128"/>
            </a:endParaRPr>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948264" y="1487001"/>
            <a:ext cx="1795244" cy="23020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860032" y="1484783"/>
            <a:ext cx="1957387" cy="2371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889633" y="3856508"/>
            <a:ext cx="1927786" cy="19446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924491" y="3856508"/>
            <a:ext cx="1842789" cy="19446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816502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a:xfrm>
            <a:off x="251520" y="260648"/>
            <a:ext cx="8229600" cy="1143000"/>
          </a:xfrm>
        </p:spPr>
        <p:txBody>
          <a:bodyPr/>
          <a:lstStyle/>
          <a:p>
            <a:pPr eaLnBrk="1" hangingPunct="1"/>
            <a:r>
              <a:rPr lang="tr-TR" altLang="tr-TR" sz="2800" b="1" dirty="0" smtClean="0">
                <a:solidFill>
                  <a:schemeClr val="tx1"/>
                </a:solidFill>
                <a:latin typeface="Corbel" pitchFamily="34" charset="0"/>
              </a:rPr>
              <a:t>APLASTİK ANEMİ  </a:t>
            </a:r>
            <a:r>
              <a:rPr lang="tr-TR" altLang="tr-TR" sz="2800" dirty="0" smtClean="0">
                <a:solidFill>
                  <a:schemeClr val="bg1"/>
                </a:solidFill>
                <a:ea typeface="ＭＳ Ｐゴシック" pitchFamily="34" charset="-128"/>
              </a:rPr>
              <a:t>Klinikte</a:t>
            </a:r>
            <a:r>
              <a:rPr lang="tr-TR" altLang="tr-TR" sz="2800" b="1" dirty="0" smtClean="0">
                <a:solidFill>
                  <a:schemeClr val="bg1"/>
                </a:solidFill>
                <a:ea typeface="ＭＳ Ｐゴシック" pitchFamily="34" charset="-128"/>
              </a:rPr>
              <a:t>….</a:t>
            </a:r>
          </a:p>
        </p:txBody>
      </p:sp>
      <p:sp>
        <p:nvSpPr>
          <p:cNvPr id="22531" name="Rectangle 3"/>
          <p:cNvSpPr>
            <a:spLocks noGrp="1" noRot="1" noChangeArrowheads="1"/>
          </p:cNvSpPr>
          <p:nvPr>
            <p:ph idx="1"/>
          </p:nvPr>
        </p:nvSpPr>
        <p:spPr>
          <a:xfrm>
            <a:off x="323528" y="1700808"/>
            <a:ext cx="6912768" cy="4343400"/>
          </a:xfrm>
        </p:spPr>
        <p:txBody>
          <a:bodyPr/>
          <a:lstStyle/>
          <a:p>
            <a:pPr indent="-173038" eaLnBrk="1" hangingPunct="1">
              <a:lnSpc>
                <a:spcPct val="150000"/>
              </a:lnSpc>
              <a:buNone/>
            </a:pPr>
            <a:r>
              <a:rPr lang="tr-TR" sz="1600" b="1" dirty="0" smtClean="0"/>
              <a:t>Hastalık aniden </a:t>
            </a:r>
            <a:r>
              <a:rPr lang="tr-TR" sz="1600" b="1" dirty="0"/>
              <a:t>ortaya çıkabilir ya da hastalık sinsi </a:t>
            </a:r>
            <a:r>
              <a:rPr lang="tr-TR" sz="1600" b="1" dirty="0" smtClean="0"/>
              <a:t>gelişebilir. </a:t>
            </a:r>
          </a:p>
          <a:p>
            <a:pPr indent="-173038" eaLnBrk="1" hangingPunct="1">
              <a:lnSpc>
                <a:spcPct val="150000"/>
              </a:lnSpc>
              <a:buNone/>
            </a:pPr>
            <a:endParaRPr lang="tr-TR" altLang="tr-TR" sz="1600" dirty="0" smtClean="0">
              <a:ea typeface="ＭＳ Ｐゴシック" pitchFamily="34" charset="-128"/>
            </a:endParaRPr>
          </a:p>
          <a:p>
            <a:pPr indent="-173038" eaLnBrk="1" hangingPunct="1">
              <a:lnSpc>
                <a:spcPct val="150000"/>
              </a:lnSpc>
              <a:buFont typeface="Wingdings" pitchFamily="2" charset="2"/>
              <a:buNone/>
            </a:pPr>
            <a:r>
              <a:rPr lang="en-US" altLang="tr-TR" sz="1600" dirty="0" smtClean="0">
                <a:ea typeface="ＭＳ Ｐゴシック" pitchFamily="34" charset="-128"/>
              </a:rPr>
              <a:t>** </a:t>
            </a:r>
            <a:r>
              <a:rPr lang="tr-TR" altLang="tr-TR" sz="1600" dirty="0" smtClean="0">
                <a:ea typeface="ＭＳ Ｐゴシック" pitchFamily="34" charset="-128"/>
              </a:rPr>
              <a:t>Semptomlar </a:t>
            </a:r>
            <a:r>
              <a:rPr lang="tr-TR" altLang="tr-TR" sz="1600" dirty="0" err="1" smtClean="0">
                <a:ea typeface="ＭＳ Ｐゴシック" pitchFamily="34" charset="-128"/>
              </a:rPr>
              <a:t>pansitopeniye</a:t>
            </a:r>
            <a:r>
              <a:rPr lang="tr-TR" altLang="tr-TR" sz="1600" dirty="0" smtClean="0">
                <a:ea typeface="ＭＳ Ｐゴシック" pitchFamily="34" charset="-128"/>
              </a:rPr>
              <a:t> bağlıdır. </a:t>
            </a:r>
          </a:p>
          <a:p>
            <a:pPr indent="-173038" eaLnBrk="1" hangingPunct="1">
              <a:lnSpc>
                <a:spcPct val="150000"/>
              </a:lnSpc>
              <a:buNone/>
            </a:pPr>
            <a:r>
              <a:rPr lang="tr-TR" altLang="tr-TR" sz="1600" b="1" dirty="0" smtClean="0">
                <a:solidFill>
                  <a:srgbClr val="FF0000"/>
                </a:solidFill>
                <a:ea typeface="ＭＳ Ｐゴシック" pitchFamily="34" charset="-128"/>
              </a:rPr>
              <a:t>Anemi</a:t>
            </a:r>
            <a:r>
              <a:rPr lang="tr-TR" altLang="tr-TR" sz="1600" dirty="0" smtClean="0">
                <a:solidFill>
                  <a:srgbClr val="FF0000"/>
                </a:solidFill>
                <a:ea typeface="ＭＳ Ｐゴシック" pitchFamily="34" charset="-128"/>
              </a:rPr>
              <a:t> -&gt; </a:t>
            </a:r>
            <a:r>
              <a:rPr lang="tr-TR" sz="1600" dirty="0" smtClean="0"/>
              <a:t>halsizlik</a:t>
            </a:r>
            <a:r>
              <a:rPr lang="tr-TR" sz="1600" dirty="0" smtClean="0">
                <a:ea typeface="ＭＳ Ｐゴシック" pitchFamily="34" charset="-128"/>
              </a:rPr>
              <a:t>, </a:t>
            </a:r>
            <a:r>
              <a:rPr lang="tr-TR" altLang="tr-TR" sz="1600" dirty="0" smtClean="0">
                <a:ea typeface="ＭＳ Ｐゴシック" pitchFamily="34" charset="-128"/>
              </a:rPr>
              <a:t>yorgunluk, nefes darlığı, </a:t>
            </a:r>
            <a:r>
              <a:rPr lang="tr-TR" sz="1600" dirty="0" smtClean="0"/>
              <a:t>efor </a:t>
            </a:r>
            <a:r>
              <a:rPr lang="tr-TR" sz="1600" dirty="0" err="1" smtClean="0"/>
              <a:t>dispnesi</a:t>
            </a:r>
            <a:r>
              <a:rPr lang="tr-TR" sz="1600" dirty="0" smtClean="0"/>
              <a:t>, </a:t>
            </a:r>
            <a:r>
              <a:rPr lang="tr-TR" altLang="tr-TR" sz="1600" dirty="0" smtClean="0">
                <a:ea typeface="ＭＳ Ｐゴシック" pitchFamily="34" charset="-128"/>
              </a:rPr>
              <a:t>çarpıntı,</a:t>
            </a:r>
            <a:r>
              <a:rPr lang="tr-TR" sz="1600" dirty="0" smtClean="0"/>
              <a:t> </a:t>
            </a:r>
            <a:endParaRPr lang="tr-TR" altLang="tr-TR" sz="1600" dirty="0" smtClean="0">
              <a:ea typeface="ＭＳ Ｐゴシック" pitchFamily="34" charset="-128"/>
            </a:endParaRPr>
          </a:p>
          <a:p>
            <a:pPr indent="-173038" eaLnBrk="1" hangingPunct="1">
              <a:lnSpc>
                <a:spcPct val="150000"/>
              </a:lnSpc>
              <a:buFont typeface="Wingdings" pitchFamily="2" charset="2"/>
              <a:buNone/>
            </a:pPr>
            <a:r>
              <a:rPr lang="tr-TR" altLang="tr-TR" sz="1600" b="1" dirty="0" err="1" smtClean="0">
                <a:solidFill>
                  <a:srgbClr val="FF0000"/>
                </a:solidFill>
                <a:ea typeface="ＭＳ Ｐゴシック" pitchFamily="34" charset="-128"/>
              </a:rPr>
              <a:t>Lökopeni</a:t>
            </a:r>
            <a:r>
              <a:rPr lang="tr-TR" altLang="tr-TR" sz="1600" dirty="0" smtClean="0">
                <a:solidFill>
                  <a:srgbClr val="FF0000"/>
                </a:solidFill>
                <a:ea typeface="ＭＳ Ｐゴシック" pitchFamily="34" charset="-128"/>
              </a:rPr>
              <a:t> -&gt; </a:t>
            </a:r>
            <a:r>
              <a:rPr lang="tr-TR" sz="1600" dirty="0" err="1"/>
              <a:t>ates</a:t>
            </a:r>
            <a:r>
              <a:rPr lang="tr-TR" sz="1600" dirty="0"/>
              <a:t>, tekrarlayan infeksiyonlar sık izlenen </a:t>
            </a:r>
            <a:r>
              <a:rPr lang="tr-TR" sz="1600" dirty="0" smtClean="0"/>
              <a:t>yakınmalardır. </a:t>
            </a:r>
          </a:p>
          <a:p>
            <a:pPr indent="-173038" eaLnBrk="1" hangingPunct="1">
              <a:lnSpc>
                <a:spcPct val="150000"/>
              </a:lnSpc>
              <a:buFont typeface="Wingdings" pitchFamily="2" charset="2"/>
              <a:buNone/>
            </a:pPr>
            <a:r>
              <a:rPr lang="tr-TR" sz="1600" dirty="0" smtClean="0"/>
              <a:t>Enfeksiyon </a:t>
            </a:r>
            <a:r>
              <a:rPr lang="tr-TR" sz="1600" dirty="0"/>
              <a:t>etkeni çoğu kez bakteriyeldir. </a:t>
            </a:r>
            <a:endParaRPr lang="tr-TR" sz="1600" dirty="0" smtClean="0"/>
          </a:p>
          <a:p>
            <a:pPr indent="-173038" eaLnBrk="1" hangingPunct="1">
              <a:lnSpc>
                <a:spcPct val="150000"/>
              </a:lnSpc>
              <a:buFont typeface="Wingdings" pitchFamily="2" charset="2"/>
              <a:buNone/>
            </a:pPr>
            <a:r>
              <a:rPr lang="tr-TR" sz="1600" dirty="0" smtClean="0"/>
              <a:t>Uzamış </a:t>
            </a:r>
            <a:r>
              <a:rPr lang="tr-TR" sz="1600" dirty="0" err="1"/>
              <a:t>nötropenide</a:t>
            </a:r>
            <a:r>
              <a:rPr lang="tr-TR" sz="1600" dirty="0"/>
              <a:t> mantar </a:t>
            </a:r>
            <a:r>
              <a:rPr lang="tr-TR" sz="1600" dirty="0" err="1"/>
              <a:t>infeksiyonları</a:t>
            </a:r>
            <a:r>
              <a:rPr lang="tr-TR" sz="1600" dirty="0"/>
              <a:t> da akla gelmelidir.</a:t>
            </a:r>
            <a:endParaRPr lang="tr-TR" altLang="tr-TR" sz="1600" dirty="0" smtClean="0">
              <a:ea typeface="ＭＳ Ｐゴシック" pitchFamily="34" charset="-128"/>
            </a:endParaRPr>
          </a:p>
          <a:p>
            <a:pPr indent="-173038" eaLnBrk="1" hangingPunct="1">
              <a:lnSpc>
                <a:spcPct val="150000"/>
              </a:lnSpc>
              <a:buFont typeface="Wingdings" pitchFamily="2" charset="2"/>
              <a:buNone/>
            </a:pPr>
            <a:r>
              <a:rPr lang="tr-TR" altLang="tr-TR" sz="1600" b="1" dirty="0" err="1" smtClean="0">
                <a:solidFill>
                  <a:srgbClr val="FF0000"/>
                </a:solidFill>
                <a:ea typeface="ＭＳ Ｐゴシック" pitchFamily="34" charset="-128"/>
              </a:rPr>
              <a:t>Trombositopeni</a:t>
            </a:r>
            <a:r>
              <a:rPr lang="tr-TR" altLang="tr-TR" sz="1600" dirty="0" smtClean="0">
                <a:solidFill>
                  <a:srgbClr val="FF0000"/>
                </a:solidFill>
                <a:ea typeface="ＭＳ Ｐゴシック" pitchFamily="34" charset="-128"/>
              </a:rPr>
              <a:t> -&gt; </a:t>
            </a:r>
            <a:r>
              <a:rPr lang="tr-TR" altLang="tr-TR" sz="1600" dirty="0" smtClean="0">
                <a:ea typeface="ＭＳ Ｐゴシック" pitchFamily="34" charset="-128"/>
              </a:rPr>
              <a:t>Cilt ve mukoza kanamaları; diş eti kanamaları, </a:t>
            </a:r>
          </a:p>
          <a:p>
            <a:pPr indent="-173038" eaLnBrk="1" hangingPunct="1">
              <a:lnSpc>
                <a:spcPct val="150000"/>
              </a:lnSpc>
              <a:buFont typeface="Wingdings" pitchFamily="2" charset="2"/>
              <a:buNone/>
            </a:pPr>
            <a:r>
              <a:rPr lang="tr-TR" altLang="tr-TR" sz="1600" dirty="0" err="1" smtClean="0">
                <a:ea typeface="ＭＳ Ｐゴシック" pitchFamily="34" charset="-128"/>
              </a:rPr>
              <a:t>peteşi</a:t>
            </a:r>
            <a:r>
              <a:rPr lang="tr-TR" altLang="tr-TR" sz="1600" dirty="0" smtClean="0">
                <a:ea typeface="ＭＳ Ｐゴシック" pitchFamily="34" charset="-128"/>
              </a:rPr>
              <a:t>, </a:t>
            </a:r>
            <a:r>
              <a:rPr lang="tr-TR" altLang="tr-TR" sz="1600" dirty="0" err="1" smtClean="0">
                <a:ea typeface="ＭＳ Ｐゴシック" pitchFamily="34" charset="-128"/>
              </a:rPr>
              <a:t>purpura</a:t>
            </a:r>
            <a:r>
              <a:rPr lang="tr-TR" altLang="tr-TR" sz="1600" dirty="0" smtClean="0">
                <a:ea typeface="ＭＳ Ｐゴシック" pitchFamily="34" charset="-128"/>
              </a:rPr>
              <a:t>, </a:t>
            </a:r>
            <a:r>
              <a:rPr lang="tr-TR" altLang="tr-TR" sz="1600" dirty="0" err="1" smtClean="0">
                <a:ea typeface="ＭＳ Ｐゴシック" pitchFamily="34" charset="-128"/>
              </a:rPr>
              <a:t>hematürü</a:t>
            </a:r>
            <a:r>
              <a:rPr lang="tr-TR" altLang="tr-TR" sz="1600" dirty="0" smtClean="0">
                <a:ea typeface="ＭＳ Ｐゴシック" pitchFamily="34" charset="-128"/>
              </a:rPr>
              <a:t>, </a:t>
            </a:r>
            <a:r>
              <a:rPr lang="tr-TR" altLang="tr-TR" sz="1600" dirty="0" err="1" smtClean="0">
                <a:ea typeface="ＭＳ Ｐゴシック" pitchFamily="34" charset="-128"/>
              </a:rPr>
              <a:t>menoraji</a:t>
            </a:r>
            <a:r>
              <a:rPr lang="tr-TR" altLang="tr-TR" sz="1600" dirty="0" smtClean="0">
                <a:ea typeface="ＭＳ Ｐゴシック" pitchFamily="34" charset="-128"/>
              </a:rPr>
              <a:t>, </a:t>
            </a:r>
            <a:r>
              <a:rPr lang="tr-TR" altLang="tr-TR" sz="1600" dirty="0" err="1" smtClean="0">
                <a:ea typeface="ＭＳ Ｐゴシック" pitchFamily="34" charset="-128"/>
              </a:rPr>
              <a:t>hematüri</a:t>
            </a:r>
            <a:endParaRPr lang="en-US" altLang="tr-TR" sz="1600" dirty="0" smtClean="0">
              <a:ea typeface="ＭＳ Ｐゴシック" pitchFamily="34" charset="-128"/>
            </a:endParaRPr>
          </a:p>
        </p:txBody>
      </p:sp>
    </p:spTree>
    <p:extLst>
      <p:ext uri="{BB962C8B-B14F-4D97-AF65-F5344CB8AC3E}">
        <p14:creationId xmlns="" xmlns:p14="http://schemas.microsoft.com/office/powerpoint/2010/main" val="38565222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5"/>
          <p:cNvSpPr>
            <a:spLocks noGrp="1" noChangeArrowheads="1"/>
          </p:cNvSpPr>
          <p:nvPr>
            <p:ph type="title"/>
          </p:nvPr>
        </p:nvSpPr>
        <p:spPr/>
        <p:txBody>
          <a:bodyPr/>
          <a:lstStyle/>
          <a:p>
            <a:pPr eaLnBrk="1" hangingPunct="1"/>
            <a:r>
              <a:rPr lang="tr-TR" altLang="tr-TR" sz="3200" b="1" dirty="0" smtClean="0">
                <a:solidFill>
                  <a:schemeClr val="tx1"/>
                </a:solidFill>
                <a:latin typeface="Corbel" pitchFamily="34" charset="0"/>
              </a:rPr>
              <a:t>APLASTİK ANEMİ                                              </a:t>
            </a:r>
            <a:r>
              <a:rPr lang="tr-TR" altLang="tr-TR" sz="3200" dirty="0" smtClean="0">
                <a:solidFill>
                  <a:schemeClr val="bg1"/>
                </a:solidFill>
                <a:ea typeface="ＭＳ Ｐゴシック" pitchFamily="34" charset="-128"/>
              </a:rPr>
              <a:t>AKCİĞER ENFEKSİYONU</a:t>
            </a:r>
            <a:br>
              <a:rPr lang="tr-TR" altLang="tr-TR" sz="3200" dirty="0" smtClean="0">
                <a:solidFill>
                  <a:schemeClr val="bg1"/>
                </a:solidFill>
                <a:ea typeface="ＭＳ Ｐゴシック" pitchFamily="34" charset="-128"/>
              </a:rPr>
            </a:br>
            <a:endParaRPr lang="tr-TR" altLang="tr-TR" sz="3200" dirty="0" smtClean="0">
              <a:solidFill>
                <a:schemeClr val="bg1"/>
              </a:solidFill>
              <a:ea typeface="ＭＳ Ｐゴシック" pitchFamily="34" charset="-128"/>
            </a:endParaRPr>
          </a:p>
        </p:txBody>
      </p:sp>
      <p:pic>
        <p:nvPicPr>
          <p:cNvPr id="36866" name="Picture 4" descr="intraparenkimal kanama ve e"/>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899592" y="1700808"/>
            <a:ext cx="6984776" cy="4241029"/>
          </a:xfrm>
        </p:spPr>
      </p:pic>
      <p:sp>
        <p:nvSpPr>
          <p:cNvPr id="36868" name="Line 7"/>
          <p:cNvSpPr>
            <a:spLocks noChangeShapeType="1"/>
          </p:cNvSpPr>
          <p:nvPr/>
        </p:nvSpPr>
        <p:spPr bwMode="auto">
          <a:xfrm flipH="1">
            <a:off x="6516216" y="2996952"/>
            <a:ext cx="432420" cy="432048"/>
          </a:xfrm>
          <a:prstGeom prst="line">
            <a:avLst/>
          </a:prstGeom>
          <a:noFill/>
          <a:ln w="63500">
            <a:solidFill>
              <a:srgbClr val="FFFF00"/>
            </a:solidFill>
            <a:round/>
            <a:headEnd/>
            <a:tailEnd type="stealth" w="med" len="lg"/>
          </a:ln>
          <a:extLst>
            <a:ext uri="{909E8E84-426E-40DD-AFC4-6F175D3DCCD1}">
              <a14:hiddenFill xmlns="" xmlns:a14="http://schemas.microsoft.com/office/drawing/2010/main">
                <a:noFill/>
              </a14:hiddenFill>
            </a:ext>
          </a:extLst>
        </p:spPr>
        <p:txBody>
          <a:bodyPr/>
          <a:lstStyle/>
          <a:p>
            <a:endParaRPr lang="tr-TR"/>
          </a:p>
        </p:txBody>
      </p:sp>
      <p:sp>
        <p:nvSpPr>
          <p:cNvPr id="36869" name="Line 8"/>
          <p:cNvSpPr>
            <a:spLocks noChangeShapeType="1"/>
          </p:cNvSpPr>
          <p:nvPr/>
        </p:nvSpPr>
        <p:spPr bwMode="auto">
          <a:xfrm>
            <a:off x="2267744" y="4581128"/>
            <a:ext cx="647700" cy="0"/>
          </a:xfrm>
          <a:prstGeom prst="line">
            <a:avLst/>
          </a:prstGeom>
          <a:noFill/>
          <a:ln w="63500">
            <a:solidFill>
              <a:srgbClr val="FFFF00"/>
            </a:solidFill>
            <a:round/>
            <a:headEnd/>
            <a:tailEnd type="stealth" w="med" len="lg"/>
          </a:ln>
          <a:extLst>
            <a:ext uri="{909E8E84-426E-40DD-AFC4-6F175D3DCCD1}">
              <a14:hiddenFill xmlns="" xmlns:a14="http://schemas.microsoft.com/office/drawing/2010/main">
                <a:noFill/>
              </a14:hiddenFill>
            </a:ext>
          </a:extLst>
        </p:spPr>
        <p:txBody>
          <a:bodyPr/>
          <a:lstStyle/>
          <a:p>
            <a:endParaRPr lang="tr-TR"/>
          </a:p>
        </p:txBody>
      </p:sp>
      <p:sp>
        <p:nvSpPr>
          <p:cNvPr id="36870" name="Line 9"/>
          <p:cNvSpPr>
            <a:spLocks noChangeShapeType="1"/>
          </p:cNvSpPr>
          <p:nvPr/>
        </p:nvSpPr>
        <p:spPr bwMode="auto">
          <a:xfrm>
            <a:off x="1763688" y="3501008"/>
            <a:ext cx="790575" cy="0"/>
          </a:xfrm>
          <a:prstGeom prst="line">
            <a:avLst/>
          </a:prstGeom>
          <a:noFill/>
          <a:ln w="63500">
            <a:solidFill>
              <a:srgbClr val="FFFF00"/>
            </a:solidFill>
            <a:round/>
            <a:headEnd/>
            <a:tailEnd type="stealth" w="med" len="lg"/>
          </a:ln>
          <a:extLst>
            <a:ext uri="{909E8E84-426E-40DD-AFC4-6F175D3DCCD1}">
              <a14:hiddenFill xmlns="" xmlns:a14="http://schemas.microsoft.com/office/drawing/2010/main">
                <a:noFill/>
              </a14:hiddenFill>
            </a:ext>
          </a:extLst>
        </p:spPr>
        <p:txBody>
          <a:bodyPr/>
          <a:lstStyle/>
          <a:p>
            <a:endParaRPr lang="tr-TR"/>
          </a:p>
        </p:txBody>
      </p:sp>
    </p:spTree>
    <p:extLst>
      <p:ext uri="{BB962C8B-B14F-4D97-AF65-F5344CB8AC3E}">
        <p14:creationId xmlns="" xmlns:p14="http://schemas.microsoft.com/office/powerpoint/2010/main" val="1530049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anim calcmode="lin" valueType="num">
                                      <p:cBhvr>
                                        <p:cTn id="7" dur="500" fill="hold"/>
                                        <p:tgtEl>
                                          <p:spTgt spid="36868"/>
                                        </p:tgtEl>
                                        <p:attrNameLst>
                                          <p:attrName>ppt_w</p:attrName>
                                        </p:attrNameLst>
                                      </p:cBhvr>
                                      <p:tavLst>
                                        <p:tav tm="0">
                                          <p:val>
                                            <p:fltVal val="0"/>
                                          </p:val>
                                        </p:tav>
                                        <p:tav tm="100000">
                                          <p:val>
                                            <p:strVal val="#ppt_w"/>
                                          </p:val>
                                        </p:tav>
                                      </p:tavLst>
                                    </p:anim>
                                    <p:anim calcmode="lin" valueType="num">
                                      <p:cBhvr>
                                        <p:cTn id="8" dur="500" fill="hold"/>
                                        <p:tgtEl>
                                          <p:spTgt spid="36868"/>
                                        </p:tgtEl>
                                        <p:attrNameLst>
                                          <p:attrName>ppt_h</p:attrName>
                                        </p:attrNameLst>
                                      </p:cBhvr>
                                      <p:tavLst>
                                        <p:tav tm="0">
                                          <p:val>
                                            <p:fltVal val="0"/>
                                          </p:val>
                                        </p:tav>
                                        <p:tav tm="100000">
                                          <p:val>
                                            <p:strVal val="#ppt_h"/>
                                          </p:val>
                                        </p:tav>
                                      </p:tavLst>
                                    </p:anim>
                                    <p:animEffect transition="in" filter="fade">
                                      <p:cBhvr>
                                        <p:cTn id="9" dur="500"/>
                                        <p:tgtEl>
                                          <p:spTgt spid="3686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6869"/>
                                        </p:tgtEl>
                                        <p:attrNameLst>
                                          <p:attrName>style.visibility</p:attrName>
                                        </p:attrNameLst>
                                      </p:cBhvr>
                                      <p:to>
                                        <p:strVal val="visible"/>
                                      </p:to>
                                    </p:set>
                                    <p:anim calcmode="lin" valueType="num">
                                      <p:cBhvr>
                                        <p:cTn id="12" dur="500" fill="hold"/>
                                        <p:tgtEl>
                                          <p:spTgt spid="36869"/>
                                        </p:tgtEl>
                                        <p:attrNameLst>
                                          <p:attrName>ppt_w</p:attrName>
                                        </p:attrNameLst>
                                      </p:cBhvr>
                                      <p:tavLst>
                                        <p:tav tm="0">
                                          <p:val>
                                            <p:fltVal val="0"/>
                                          </p:val>
                                        </p:tav>
                                        <p:tav tm="100000">
                                          <p:val>
                                            <p:strVal val="#ppt_w"/>
                                          </p:val>
                                        </p:tav>
                                      </p:tavLst>
                                    </p:anim>
                                    <p:anim calcmode="lin" valueType="num">
                                      <p:cBhvr>
                                        <p:cTn id="13" dur="500" fill="hold"/>
                                        <p:tgtEl>
                                          <p:spTgt spid="36869"/>
                                        </p:tgtEl>
                                        <p:attrNameLst>
                                          <p:attrName>ppt_h</p:attrName>
                                        </p:attrNameLst>
                                      </p:cBhvr>
                                      <p:tavLst>
                                        <p:tav tm="0">
                                          <p:val>
                                            <p:fltVal val="0"/>
                                          </p:val>
                                        </p:tav>
                                        <p:tav tm="100000">
                                          <p:val>
                                            <p:strVal val="#ppt_h"/>
                                          </p:val>
                                        </p:tav>
                                      </p:tavLst>
                                    </p:anim>
                                    <p:animEffect transition="in" filter="fade">
                                      <p:cBhvr>
                                        <p:cTn id="14" dur="500"/>
                                        <p:tgtEl>
                                          <p:spTgt spid="3686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6870"/>
                                        </p:tgtEl>
                                        <p:attrNameLst>
                                          <p:attrName>style.visibility</p:attrName>
                                        </p:attrNameLst>
                                      </p:cBhvr>
                                      <p:to>
                                        <p:strVal val="visible"/>
                                      </p:to>
                                    </p:set>
                                    <p:anim calcmode="lin" valueType="num">
                                      <p:cBhvr>
                                        <p:cTn id="17" dur="500" fill="hold"/>
                                        <p:tgtEl>
                                          <p:spTgt spid="36870"/>
                                        </p:tgtEl>
                                        <p:attrNameLst>
                                          <p:attrName>ppt_w</p:attrName>
                                        </p:attrNameLst>
                                      </p:cBhvr>
                                      <p:tavLst>
                                        <p:tav tm="0">
                                          <p:val>
                                            <p:fltVal val="0"/>
                                          </p:val>
                                        </p:tav>
                                        <p:tav tm="100000">
                                          <p:val>
                                            <p:strVal val="#ppt_w"/>
                                          </p:val>
                                        </p:tav>
                                      </p:tavLst>
                                    </p:anim>
                                    <p:anim calcmode="lin" valueType="num">
                                      <p:cBhvr>
                                        <p:cTn id="18" dur="500" fill="hold"/>
                                        <p:tgtEl>
                                          <p:spTgt spid="36870"/>
                                        </p:tgtEl>
                                        <p:attrNameLst>
                                          <p:attrName>ppt_h</p:attrName>
                                        </p:attrNameLst>
                                      </p:cBhvr>
                                      <p:tavLst>
                                        <p:tav tm="0">
                                          <p:val>
                                            <p:fltVal val="0"/>
                                          </p:val>
                                        </p:tav>
                                        <p:tav tm="100000">
                                          <p:val>
                                            <p:strVal val="#ppt_h"/>
                                          </p:val>
                                        </p:tav>
                                      </p:tavLst>
                                    </p:anim>
                                    <p:animEffect transition="in" filter="fade">
                                      <p:cBhvr>
                                        <p:cTn id="19" dur="500"/>
                                        <p:tgtEl>
                                          <p:spTgt spid="368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animBg="1"/>
      <p:bldP spid="36869" grpId="0" animBg="1"/>
      <p:bldP spid="3687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5"/>
          <p:cNvSpPr>
            <a:spLocks noGrp="1" noChangeArrowheads="1"/>
          </p:cNvSpPr>
          <p:nvPr>
            <p:ph type="title"/>
          </p:nvPr>
        </p:nvSpPr>
        <p:spPr/>
        <p:txBody>
          <a:bodyPr/>
          <a:lstStyle/>
          <a:p>
            <a:pPr eaLnBrk="1" hangingPunct="1"/>
            <a:r>
              <a:rPr lang="tr-TR" altLang="tr-TR" sz="2400" dirty="0" smtClean="0">
                <a:solidFill>
                  <a:schemeClr val="bg1"/>
                </a:solidFill>
                <a:ea typeface="ＭＳ Ｐゴシック" pitchFamily="34" charset="-128"/>
              </a:rPr>
              <a:t>NÖTROPENİK ENTEROKOLİT</a:t>
            </a:r>
          </a:p>
        </p:txBody>
      </p:sp>
      <p:pic>
        <p:nvPicPr>
          <p:cNvPr id="35842" name="Picture 4" descr="tiflitis"/>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611560" y="1700808"/>
            <a:ext cx="7200800" cy="4284805"/>
          </a:xfrm>
        </p:spPr>
      </p:pic>
      <p:sp>
        <p:nvSpPr>
          <p:cNvPr id="35844" name="Line 7"/>
          <p:cNvSpPr>
            <a:spLocks noChangeShapeType="1"/>
          </p:cNvSpPr>
          <p:nvPr/>
        </p:nvSpPr>
        <p:spPr bwMode="auto">
          <a:xfrm>
            <a:off x="5076056" y="3717032"/>
            <a:ext cx="647700" cy="0"/>
          </a:xfrm>
          <a:prstGeom prst="line">
            <a:avLst/>
          </a:prstGeom>
          <a:noFill/>
          <a:ln w="63500">
            <a:solidFill>
              <a:srgbClr val="FFFF00"/>
            </a:solidFill>
            <a:round/>
            <a:headEnd/>
            <a:tailEnd type="stealth" w="med" len="lg"/>
          </a:ln>
          <a:extLst>
            <a:ext uri="{909E8E84-426E-40DD-AFC4-6F175D3DCCD1}">
              <a14:hiddenFill xmlns="" xmlns:a14="http://schemas.microsoft.com/office/drawing/2010/main">
                <a:noFill/>
              </a14:hiddenFill>
            </a:ext>
          </a:extLst>
        </p:spPr>
        <p:txBody>
          <a:bodyPr/>
          <a:lstStyle/>
          <a:p>
            <a:endParaRPr lang="tr-TR"/>
          </a:p>
        </p:txBody>
      </p:sp>
      <p:sp>
        <p:nvSpPr>
          <p:cNvPr id="35845" name="Line 8"/>
          <p:cNvSpPr>
            <a:spLocks noChangeShapeType="1"/>
          </p:cNvSpPr>
          <p:nvPr/>
        </p:nvSpPr>
        <p:spPr bwMode="auto">
          <a:xfrm>
            <a:off x="6012160" y="2852936"/>
            <a:ext cx="215900" cy="360362"/>
          </a:xfrm>
          <a:prstGeom prst="line">
            <a:avLst/>
          </a:prstGeom>
          <a:noFill/>
          <a:ln w="63500">
            <a:solidFill>
              <a:srgbClr val="FFFF00"/>
            </a:solidFill>
            <a:round/>
            <a:headEnd/>
            <a:tailEnd type="stealth" w="med" len="lg"/>
          </a:ln>
          <a:extLst>
            <a:ext uri="{909E8E84-426E-40DD-AFC4-6F175D3DCCD1}">
              <a14:hiddenFill xmlns="" xmlns:a14="http://schemas.microsoft.com/office/drawing/2010/main">
                <a:noFill/>
              </a14:hiddenFill>
            </a:ext>
          </a:extLst>
        </p:spPr>
        <p:txBody>
          <a:bodyPr/>
          <a:lstStyle/>
          <a:p>
            <a:endParaRPr lang="tr-TR"/>
          </a:p>
        </p:txBody>
      </p:sp>
      <p:sp>
        <p:nvSpPr>
          <p:cNvPr id="35846" name="Line 9"/>
          <p:cNvSpPr>
            <a:spLocks noChangeShapeType="1"/>
          </p:cNvSpPr>
          <p:nvPr/>
        </p:nvSpPr>
        <p:spPr bwMode="auto">
          <a:xfrm flipV="1">
            <a:off x="6372200" y="4077072"/>
            <a:ext cx="0" cy="504825"/>
          </a:xfrm>
          <a:prstGeom prst="line">
            <a:avLst/>
          </a:prstGeom>
          <a:noFill/>
          <a:ln w="63500">
            <a:solidFill>
              <a:srgbClr val="FFFF00"/>
            </a:solidFill>
            <a:round/>
            <a:headEnd/>
            <a:tailEnd type="stealth" w="med" len="lg"/>
          </a:ln>
          <a:extLst>
            <a:ext uri="{909E8E84-426E-40DD-AFC4-6F175D3DCCD1}">
              <a14:hiddenFill xmlns="" xmlns:a14="http://schemas.microsoft.com/office/drawing/2010/main">
                <a:noFill/>
              </a14:hiddenFill>
            </a:ext>
          </a:extLst>
        </p:spPr>
        <p:txBody>
          <a:bodyPr/>
          <a:lstStyle/>
          <a:p>
            <a:endParaRPr lang="tr-TR"/>
          </a:p>
        </p:txBody>
      </p:sp>
      <p:sp>
        <p:nvSpPr>
          <p:cNvPr id="35847" name="Line 10"/>
          <p:cNvSpPr>
            <a:spLocks noChangeShapeType="1"/>
          </p:cNvSpPr>
          <p:nvPr/>
        </p:nvSpPr>
        <p:spPr bwMode="auto">
          <a:xfrm flipH="1">
            <a:off x="6660232" y="3429000"/>
            <a:ext cx="504825" cy="144462"/>
          </a:xfrm>
          <a:prstGeom prst="line">
            <a:avLst/>
          </a:prstGeom>
          <a:noFill/>
          <a:ln w="63500">
            <a:solidFill>
              <a:srgbClr val="FFFF00"/>
            </a:solidFill>
            <a:round/>
            <a:headEnd/>
            <a:tailEnd type="stealth" w="med" len="lg"/>
          </a:ln>
          <a:extLst>
            <a:ext uri="{909E8E84-426E-40DD-AFC4-6F175D3DCCD1}">
              <a14:hiddenFill xmlns="" xmlns:a14="http://schemas.microsoft.com/office/drawing/2010/main">
                <a:noFill/>
              </a14:hiddenFill>
            </a:ext>
          </a:extLst>
        </p:spPr>
        <p:txBody>
          <a:bodyPr/>
          <a:lstStyle/>
          <a:p>
            <a:endParaRPr lang="tr-TR"/>
          </a:p>
        </p:txBody>
      </p:sp>
      <p:sp>
        <p:nvSpPr>
          <p:cNvPr id="8" name="Rectangle 5"/>
          <p:cNvSpPr txBox="1">
            <a:spLocks noChangeArrowheads="1"/>
          </p:cNvSpPr>
          <p:nvPr/>
        </p:nvSpPr>
        <p:spPr bwMode="auto">
          <a:xfrm>
            <a:off x="467544" y="0"/>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63" tIns="45680" rIns="91363" bIns="4568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altLang="tr-TR" sz="3200" b="1" i="0" u="none" strike="noStrike" kern="0" cap="none" spc="0" normalizeH="0" baseline="0" noProof="0" dirty="0" smtClean="0">
                <a:ln>
                  <a:noFill/>
                </a:ln>
                <a:solidFill>
                  <a:schemeClr val="tx1"/>
                </a:solidFill>
                <a:effectLst/>
                <a:uLnTx/>
                <a:uFillTx/>
                <a:latin typeface="Corbel" pitchFamily="34" charset="0"/>
                <a:ea typeface="ＭＳ Ｐゴシック" charset="0"/>
                <a:cs typeface="+mj-cs"/>
              </a:rPr>
              <a:t>APLASTİK ANEMİ                                              </a:t>
            </a:r>
            <a:r>
              <a:rPr kumimoji="0" lang="tr-TR" altLang="tr-TR" sz="3200" b="0" i="0" u="none" strike="noStrike" kern="0" cap="none" spc="0" normalizeH="0" baseline="0" noProof="0" dirty="0" smtClean="0">
                <a:ln>
                  <a:noFill/>
                </a:ln>
                <a:solidFill>
                  <a:schemeClr val="bg1"/>
                </a:solidFill>
                <a:effectLst/>
                <a:uLnTx/>
                <a:uFillTx/>
                <a:latin typeface="+mj-lt"/>
                <a:ea typeface="ＭＳ Ｐゴシック" pitchFamily="34" charset="-128"/>
                <a:cs typeface="+mj-cs"/>
              </a:rPr>
              <a:t/>
            </a:r>
            <a:br>
              <a:rPr kumimoji="0" lang="tr-TR" altLang="tr-TR" sz="3200" b="0" i="0" u="none" strike="noStrike" kern="0" cap="none" spc="0" normalizeH="0" baseline="0" noProof="0" dirty="0" smtClean="0">
                <a:ln>
                  <a:noFill/>
                </a:ln>
                <a:solidFill>
                  <a:schemeClr val="bg1"/>
                </a:solidFill>
                <a:effectLst/>
                <a:uLnTx/>
                <a:uFillTx/>
                <a:latin typeface="+mj-lt"/>
                <a:ea typeface="ＭＳ Ｐゴシック" pitchFamily="34" charset="-128"/>
                <a:cs typeface="+mj-cs"/>
              </a:rPr>
            </a:br>
            <a:endParaRPr kumimoji="0" lang="tr-TR" altLang="tr-TR" sz="3200" b="0" i="0" u="none" strike="noStrike" kern="0" cap="none" spc="0" normalizeH="0" baseline="0" noProof="0" dirty="0" smtClean="0">
              <a:ln>
                <a:noFill/>
              </a:ln>
              <a:solidFill>
                <a:schemeClr val="bg1"/>
              </a:solidFill>
              <a:effectLst/>
              <a:uLnTx/>
              <a:uFillTx/>
              <a:latin typeface="+mj-lt"/>
              <a:ea typeface="ＭＳ Ｐゴシック" pitchFamily="34" charset="-128"/>
              <a:cs typeface="+mj-cs"/>
            </a:endParaRPr>
          </a:p>
        </p:txBody>
      </p:sp>
    </p:spTree>
    <p:extLst>
      <p:ext uri="{BB962C8B-B14F-4D97-AF65-F5344CB8AC3E}">
        <p14:creationId xmlns="" xmlns:p14="http://schemas.microsoft.com/office/powerpoint/2010/main" val="102898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5844"/>
                                        </p:tgtEl>
                                        <p:attrNameLst>
                                          <p:attrName>style.visibility</p:attrName>
                                        </p:attrNameLst>
                                      </p:cBhvr>
                                      <p:to>
                                        <p:strVal val="visible"/>
                                      </p:to>
                                    </p:set>
                                    <p:anim calcmode="lin" valueType="num">
                                      <p:cBhvr>
                                        <p:cTn id="7" dur="1000" fill="hold"/>
                                        <p:tgtEl>
                                          <p:spTgt spid="35844"/>
                                        </p:tgtEl>
                                        <p:attrNameLst>
                                          <p:attrName>ppt_w</p:attrName>
                                        </p:attrNameLst>
                                      </p:cBhvr>
                                      <p:tavLst>
                                        <p:tav tm="0">
                                          <p:val>
                                            <p:fltVal val="0"/>
                                          </p:val>
                                        </p:tav>
                                        <p:tav tm="100000">
                                          <p:val>
                                            <p:strVal val="#ppt_w"/>
                                          </p:val>
                                        </p:tav>
                                      </p:tavLst>
                                    </p:anim>
                                    <p:anim calcmode="lin" valueType="num">
                                      <p:cBhvr>
                                        <p:cTn id="8" dur="1000" fill="hold"/>
                                        <p:tgtEl>
                                          <p:spTgt spid="35844"/>
                                        </p:tgtEl>
                                        <p:attrNameLst>
                                          <p:attrName>ppt_h</p:attrName>
                                        </p:attrNameLst>
                                      </p:cBhvr>
                                      <p:tavLst>
                                        <p:tav tm="0">
                                          <p:val>
                                            <p:fltVal val="0"/>
                                          </p:val>
                                        </p:tav>
                                        <p:tav tm="100000">
                                          <p:val>
                                            <p:strVal val="#ppt_h"/>
                                          </p:val>
                                        </p:tav>
                                      </p:tavLst>
                                    </p:anim>
                                    <p:anim calcmode="lin" valueType="num">
                                      <p:cBhvr>
                                        <p:cTn id="9" dur="1000" fill="hold"/>
                                        <p:tgtEl>
                                          <p:spTgt spid="35844"/>
                                        </p:tgtEl>
                                        <p:attrNameLst>
                                          <p:attrName>style.rotation</p:attrName>
                                        </p:attrNameLst>
                                      </p:cBhvr>
                                      <p:tavLst>
                                        <p:tav tm="0">
                                          <p:val>
                                            <p:fltVal val="90"/>
                                          </p:val>
                                        </p:tav>
                                        <p:tav tm="100000">
                                          <p:val>
                                            <p:fltVal val="0"/>
                                          </p:val>
                                        </p:tav>
                                      </p:tavLst>
                                    </p:anim>
                                    <p:animEffect transition="in" filter="fade">
                                      <p:cBhvr>
                                        <p:cTn id="10" dur="1000"/>
                                        <p:tgtEl>
                                          <p:spTgt spid="3584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5845"/>
                                        </p:tgtEl>
                                        <p:attrNameLst>
                                          <p:attrName>style.visibility</p:attrName>
                                        </p:attrNameLst>
                                      </p:cBhvr>
                                      <p:to>
                                        <p:strVal val="visible"/>
                                      </p:to>
                                    </p:set>
                                    <p:anim calcmode="lin" valueType="num">
                                      <p:cBhvr>
                                        <p:cTn id="13" dur="1000" fill="hold"/>
                                        <p:tgtEl>
                                          <p:spTgt spid="35845"/>
                                        </p:tgtEl>
                                        <p:attrNameLst>
                                          <p:attrName>ppt_w</p:attrName>
                                        </p:attrNameLst>
                                      </p:cBhvr>
                                      <p:tavLst>
                                        <p:tav tm="0">
                                          <p:val>
                                            <p:fltVal val="0"/>
                                          </p:val>
                                        </p:tav>
                                        <p:tav tm="100000">
                                          <p:val>
                                            <p:strVal val="#ppt_w"/>
                                          </p:val>
                                        </p:tav>
                                      </p:tavLst>
                                    </p:anim>
                                    <p:anim calcmode="lin" valueType="num">
                                      <p:cBhvr>
                                        <p:cTn id="14" dur="1000" fill="hold"/>
                                        <p:tgtEl>
                                          <p:spTgt spid="35845"/>
                                        </p:tgtEl>
                                        <p:attrNameLst>
                                          <p:attrName>ppt_h</p:attrName>
                                        </p:attrNameLst>
                                      </p:cBhvr>
                                      <p:tavLst>
                                        <p:tav tm="0">
                                          <p:val>
                                            <p:fltVal val="0"/>
                                          </p:val>
                                        </p:tav>
                                        <p:tav tm="100000">
                                          <p:val>
                                            <p:strVal val="#ppt_h"/>
                                          </p:val>
                                        </p:tav>
                                      </p:tavLst>
                                    </p:anim>
                                    <p:anim calcmode="lin" valueType="num">
                                      <p:cBhvr>
                                        <p:cTn id="15" dur="1000" fill="hold"/>
                                        <p:tgtEl>
                                          <p:spTgt spid="35845"/>
                                        </p:tgtEl>
                                        <p:attrNameLst>
                                          <p:attrName>style.rotation</p:attrName>
                                        </p:attrNameLst>
                                      </p:cBhvr>
                                      <p:tavLst>
                                        <p:tav tm="0">
                                          <p:val>
                                            <p:fltVal val="90"/>
                                          </p:val>
                                        </p:tav>
                                        <p:tav tm="100000">
                                          <p:val>
                                            <p:fltVal val="0"/>
                                          </p:val>
                                        </p:tav>
                                      </p:tavLst>
                                    </p:anim>
                                    <p:animEffect transition="in" filter="fade">
                                      <p:cBhvr>
                                        <p:cTn id="16" dur="1000"/>
                                        <p:tgtEl>
                                          <p:spTgt spid="3584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5846"/>
                                        </p:tgtEl>
                                        <p:attrNameLst>
                                          <p:attrName>style.visibility</p:attrName>
                                        </p:attrNameLst>
                                      </p:cBhvr>
                                      <p:to>
                                        <p:strVal val="visible"/>
                                      </p:to>
                                    </p:set>
                                    <p:anim calcmode="lin" valueType="num">
                                      <p:cBhvr>
                                        <p:cTn id="19" dur="1000" fill="hold"/>
                                        <p:tgtEl>
                                          <p:spTgt spid="35846"/>
                                        </p:tgtEl>
                                        <p:attrNameLst>
                                          <p:attrName>ppt_w</p:attrName>
                                        </p:attrNameLst>
                                      </p:cBhvr>
                                      <p:tavLst>
                                        <p:tav tm="0">
                                          <p:val>
                                            <p:fltVal val="0"/>
                                          </p:val>
                                        </p:tav>
                                        <p:tav tm="100000">
                                          <p:val>
                                            <p:strVal val="#ppt_w"/>
                                          </p:val>
                                        </p:tav>
                                      </p:tavLst>
                                    </p:anim>
                                    <p:anim calcmode="lin" valueType="num">
                                      <p:cBhvr>
                                        <p:cTn id="20" dur="1000" fill="hold"/>
                                        <p:tgtEl>
                                          <p:spTgt spid="35846"/>
                                        </p:tgtEl>
                                        <p:attrNameLst>
                                          <p:attrName>ppt_h</p:attrName>
                                        </p:attrNameLst>
                                      </p:cBhvr>
                                      <p:tavLst>
                                        <p:tav tm="0">
                                          <p:val>
                                            <p:fltVal val="0"/>
                                          </p:val>
                                        </p:tav>
                                        <p:tav tm="100000">
                                          <p:val>
                                            <p:strVal val="#ppt_h"/>
                                          </p:val>
                                        </p:tav>
                                      </p:tavLst>
                                    </p:anim>
                                    <p:anim calcmode="lin" valueType="num">
                                      <p:cBhvr>
                                        <p:cTn id="21" dur="1000" fill="hold"/>
                                        <p:tgtEl>
                                          <p:spTgt spid="35846"/>
                                        </p:tgtEl>
                                        <p:attrNameLst>
                                          <p:attrName>style.rotation</p:attrName>
                                        </p:attrNameLst>
                                      </p:cBhvr>
                                      <p:tavLst>
                                        <p:tav tm="0">
                                          <p:val>
                                            <p:fltVal val="90"/>
                                          </p:val>
                                        </p:tav>
                                        <p:tav tm="100000">
                                          <p:val>
                                            <p:fltVal val="0"/>
                                          </p:val>
                                        </p:tav>
                                      </p:tavLst>
                                    </p:anim>
                                    <p:animEffect transition="in" filter="fade">
                                      <p:cBhvr>
                                        <p:cTn id="22" dur="1000"/>
                                        <p:tgtEl>
                                          <p:spTgt spid="35846"/>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35847"/>
                                        </p:tgtEl>
                                        <p:attrNameLst>
                                          <p:attrName>style.visibility</p:attrName>
                                        </p:attrNameLst>
                                      </p:cBhvr>
                                      <p:to>
                                        <p:strVal val="visible"/>
                                      </p:to>
                                    </p:set>
                                    <p:anim calcmode="lin" valueType="num">
                                      <p:cBhvr>
                                        <p:cTn id="25" dur="1000" fill="hold"/>
                                        <p:tgtEl>
                                          <p:spTgt spid="35847"/>
                                        </p:tgtEl>
                                        <p:attrNameLst>
                                          <p:attrName>ppt_w</p:attrName>
                                        </p:attrNameLst>
                                      </p:cBhvr>
                                      <p:tavLst>
                                        <p:tav tm="0">
                                          <p:val>
                                            <p:fltVal val="0"/>
                                          </p:val>
                                        </p:tav>
                                        <p:tav tm="100000">
                                          <p:val>
                                            <p:strVal val="#ppt_w"/>
                                          </p:val>
                                        </p:tav>
                                      </p:tavLst>
                                    </p:anim>
                                    <p:anim calcmode="lin" valueType="num">
                                      <p:cBhvr>
                                        <p:cTn id="26" dur="1000" fill="hold"/>
                                        <p:tgtEl>
                                          <p:spTgt spid="35847"/>
                                        </p:tgtEl>
                                        <p:attrNameLst>
                                          <p:attrName>ppt_h</p:attrName>
                                        </p:attrNameLst>
                                      </p:cBhvr>
                                      <p:tavLst>
                                        <p:tav tm="0">
                                          <p:val>
                                            <p:fltVal val="0"/>
                                          </p:val>
                                        </p:tav>
                                        <p:tav tm="100000">
                                          <p:val>
                                            <p:strVal val="#ppt_h"/>
                                          </p:val>
                                        </p:tav>
                                      </p:tavLst>
                                    </p:anim>
                                    <p:anim calcmode="lin" valueType="num">
                                      <p:cBhvr>
                                        <p:cTn id="27" dur="1000" fill="hold"/>
                                        <p:tgtEl>
                                          <p:spTgt spid="35847"/>
                                        </p:tgtEl>
                                        <p:attrNameLst>
                                          <p:attrName>style.rotation</p:attrName>
                                        </p:attrNameLst>
                                      </p:cBhvr>
                                      <p:tavLst>
                                        <p:tav tm="0">
                                          <p:val>
                                            <p:fltVal val="90"/>
                                          </p:val>
                                        </p:tav>
                                        <p:tav tm="100000">
                                          <p:val>
                                            <p:fltVal val="0"/>
                                          </p:val>
                                        </p:tav>
                                      </p:tavLst>
                                    </p:anim>
                                    <p:animEffect transition="in" filter="fade">
                                      <p:cBhvr>
                                        <p:cTn id="28" dur="1000"/>
                                        <p:tgtEl>
                                          <p:spTgt spid="358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animBg="1"/>
      <p:bldP spid="35845" grpId="0" animBg="1"/>
      <p:bldP spid="35846" grpId="0" animBg="1"/>
      <p:bldP spid="3584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xfrm>
            <a:off x="395536" y="188640"/>
            <a:ext cx="8591550" cy="1066800"/>
          </a:xfrm>
        </p:spPr>
        <p:txBody>
          <a:bodyPr/>
          <a:lstStyle/>
          <a:p>
            <a:pPr eaLnBrk="1" hangingPunct="1"/>
            <a:r>
              <a:rPr lang="tr-TR" altLang="tr-TR" sz="2400" b="1" dirty="0" smtClean="0">
                <a:solidFill>
                  <a:schemeClr val="tx1"/>
                </a:solidFill>
                <a:latin typeface="Corbel" pitchFamily="34" charset="0"/>
              </a:rPr>
              <a:t>APLASTİK ANEMİ </a:t>
            </a:r>
            <a:br>
              <a:rPr lang="tr-TR" altLang="tr-TR" sz="2400" b="1" dirty="0" smtClean="0">
                <a:solidFill>
                  <a:schemeClr val="tx1"/>
                </a:solidFill>
                <a:latin typeface="Corbel" pitchFamily="34" charset="0"/>
              </a:rPr>
            </a:br>
            <a:r>
              <a:rPr lang="tr-TR" altLang="tr-TR" sz="2400" b="1" dirty="0" smtClean="0">
                <a:solidFill>
                  <a:schemeClr val="bg1"/>
                </a:solidFill>
                <a:ea typeface="ＭＳ Ｐゴシック" pitchFamily="34" charset="-128"/>
              </a:rPr>
              <a:t>PERİFERİK KAN BULGULARI</a:t>
            </a:r>
          </a:p>
        </p:txBody>
      </p:sp>
      <p:sp>
        <p:nvSpPr>
          <p:cNvPr id="193539" name="Rectangle 3"/>
          <p:cNvSpPr>
            <a:spLocks noGrp="1" noRot="1" noChangeArrowheads="1"/>
          </p:cNvSpPr>
          <p:nvPr>
            <p:ph idx="1"/>
          </p:nvPr>
        </p:nvSpPr>
        <p:spPr>
          <a:xfrm>
            <a:off x="1403648" y="1484784"/>
            <a:ext cx="5688632" cy="4343400"/>
          </a:xfrm>
        </p:spPr>
        <p:txBody>
          <a:bodyPr>
            <a:noAutofit/>
          </a:bodyPr>
          <a:lstStyle/>
          <a:p>
            <a:pPr indent="-173038" eaLnBrk="1" hangingPunct="1">
              <a:lnSpc>
                <a:spcPct val="170000"/>
              </a:lnSpc>
              <a:defRPr/>
            </a:pPr>
            <a:r>
              <a:rPr lang="tr-TR" sz="1800" b="1" dirty="0" smtClean="0">
                <a:ea typeface="ＭＳ Ｐゴシック" pitchFamily="34" charset="-128"/>
              </a:rPr>
              <a:t> </a:t>
            </a:r>
            <a:r>
              <a:rPr lang="tr-TR" sz="1800" b="1" dirty="0" smtClean="0">
                <a:solidFill>
                  <a:srgbClr val="FF0000"/>
                </a:solidFill>
                <a:ea typeface="ＭＳ Ｐゴシック" pitchFamily="34" charset="-128"/>
              </a:rPr>
              <a:t>Ciddi </a:t>
            </a:r>
            <a:r>
              <a:rPr lang="tr-TR" sz="1800" b="1" dirty="0" err="1" smtClean="0">
                <a:solidFill>
                  <a:srgbClr val="FF0000"/>
                </a:solidFill>
                <a:ea typeface="ＭＳ Ｐゴシック" pitchFamily="34" charset="-128"/>
              </a:rPr>
              <a:t>pansitopeni</a:t>
            </a:r>
            <a:r>
              <a:rPr lang="tr-TR" sz="1800" dirty="0" smtClean="0">
                <a:solidFill>
                  <a:srgbClr val="FF0000"/>
                </a:solidFill>
                <a:ea typeface="ＭＳ Ｐゴシック" pitchFamily="34" charset="-128"/>
              </a:rPr>
              <a:t>; </a:t>
            </a:r>
            <a:r>
              <a:rPr lang="tr-TR" sz="1800" dirty="0">
                <a:solidFill>
                  <a:srgbClr val="FF0000"/>
                </a:solidFill>
                <a:ea typeface="ＭＳ Ｐゴシック" pitchFamily="34" charset="-128"/>
              </a:rPr>
              <a:t> </a:t>
            </a:r>
            <a:r>
              <a:rPr lang="tr-TR" sz="1800" dirty="0" smtClean="0">
                <a:solidFill>
                  <a:srgbClr val="FF0000"/>
                </a:solidFill>
                <a:ea typeface="ＭＳ Ｐゴシック" pitchFamily="34" charset="-128"/>
              </a:rPr>
              <a:t>                              </a:t>
            </a:r>
          </a:p>
          <a:p>
            <a:pPr marL="168275" indent="0" eaLnBrk="1" hangingPunct="1">
              <a:buNone/>
              <a:defRPr/>
            </a:pPr>
            <a:r>
              <a:rPr lang="tr-TR" sz="1400" dirty="0">
                <a:ea typeface="ＭＳ Ｐゴシック" pitchFamily="34" charset="-128"/>
              </a:rPr>
              <a:t> </a:t>
            </a:r>
            <a:r>
              <a:rPr lang="tr-TR" sz="1400" dirty="0" smtClean="0">
                <a:ea typeface="ＭＳ Ｐゴシック" pitchFamily="34" charset="-128"/>
              </a:rPr>
              <a:t> (Lenfositlerin ömrü daha uzun olduğu için </a:t>
            </a:r>
            <a:r>
              <a:rPr lang="tr-TR" sz="1400" dirty="0" smtClean="0">
                <a:effectLst>
                  <a:outerShdw blurRad="38100" dist="38100" dir="2700000" algn="tl">
                    <a:srgbClr val="FFFFFF"/>
                  </a:outerShdw>
                </a:effectLst>
                <a:ea typeface="ＭＳ Ｐゴシック" pitchFamily="34" charset="-128"/>
              </a:rPr>
              <a:t>relatif </a:t>
            </a:r>
            <a:r>
              <a:rPr lang="tr-TR" sz="1400" dirty="0">
                <a:effectLst>
                  <a:outerShdw blurRad="38100" dist="38100" dir="2700000" algn="tl">
                    <a:srgbClr val="FFFFFF"/>
                  </a:outerShdw>
                </a:effectLst>
                <a:ea typeface="ＭＳ Ｐゴシック" pitchFamily="34" charset="-128"/>
              </a:rPr>
              <a:t>lenfositoz</a:t>
            </a:r>
            <a:r>
              <a:rPr lang="tr-TR" sz="1400" dirty="0">
                <a:ea typeface="ＭＳ Ｐゴシック" pitchFamily="34" charset="-128"/>
              </a:rPr>
              <a:t> olabilir </a:t>
            </a:r>
            <a:r>
              <a:rPr lang="tr-TR" sz="1400" dirty="0" smtClean="0">
                <a:ea typeface="ＭＳ Ｐゴシック" pitchFamily="34" charset="-128"/>
              </a:rPr>
              <a:t>)</a:t>
            </a:r>
            <a:endParaRPr lang="en-US" sz="1400" dirty="0" smtClean="0">
              <a:ea typeface="ＭＳ Ｐゴシック" pitchFamily="34" charset="-128"/>
            </a:endParaRPr>
          </a:p>
          <a:p>
            <a:pPr lvl="0" indent="-173038" eaLnBrk="1" hangingPunct="1">
              <a:lnSpc>
                <a:spcPct val="170000"/>
              </a:lnSpc>
              <a:defRPr/>
            </a:pPr>
            <a:r>
              <a:rPr lang="tr-TR" sz="1800" dirty="0" smtClean="0">
                <a:solidFill>
                  <a:srgbClr val="000000"/>
                </a:solidFill>
                <a:ea typeface="ＭＳ Ｐゴシック" pitchFamily="34" charset="-128"/>
              </a:rPr>
              <a:t> </a:t>
            </a:r>
            <a:r>
              <a:rPr lang="tr-TR" sz="1800" b="1" dirty="0" err="1" smtClean="0">
                <a:solidFill>
                  <a:srgbClr val="000000"/>
                </a:solidFill>
                <a:ea typeface="ＭＳ Ｐゴシック" pitchFamily="34" charset="-128"/>
              </a:rPr>
              <a:t>Trombositler</a:t>
            </a:r>
            <a:r>
              <a:rPr lang="tr-TR" sz="1800" b="1" dirty="0" smtClean="0">
                <a:solidFill>
                  <a:srgbClr val="000000"/>
                </a:solidFill>
                <a:ea typeface="ＭＳ Ｐゴシック" pitchFamily="34" charset="-128"/>
              </a:rPr>
              <a:t>:  </a:t>
            </a:r>
            <a:r>
              <a:rPr lang="tr-TR" sz="1800" dirty="0">
                <a:solidFill>
                  <a:srgbClr val="000000"/>
                </a:solidFill>
                <a:ea typeface="ＭＳ Ｐゴシック" pitchFamily="34" charset="-128"/>
              </a:rPr>
              <a:t>Azalmış</a:t>
            </a:r>
          </a:p>
          <a:p>
            <a:pPr lvl="0" indent="-173038" eaLnBrk="1" hangingPunct="1">
              <a:lnSpc>
                <a:spcPct val="170000"/>
              </a:lnSpc>
              <a:defRPr/>
            </a:pPr>
            <a:r>
              <a:rPr lang="tr-TR" sz="1800" dirty="0" smtClean="0">
                <a:solidFill>
                  <a:srgbClr val="000000"/>
                </a:solidFill>
                <a:ea typeface="ＭＳ Ｐゴシック" pitchFamily="34" charset="-128"/>
              </a:rPr>
              <a:t> </a:t>
            </a:r>
            <a:r>
              <a:rPr lang="tr-TR" sz="1800" b="1" dirty="0" smtClean="0">
                <a:solidFill>
                  <a:srgbClr val="000000"/>
                </a:solidFill>
                <a:ea typeface="ＭＳ Ｐゴシック" pitchFamily="34" charset="-128"/>
              </a:rPr>
              <a:t>Lökositler</a:t>
            </a:r>
            <a:r>
              <a:rPr lang="tr-TR" sz="1800" b="1" dirty="0">
                <a:solidFill>
                  <a:srgbClr val="000000"/>
                </a:solidFill>
                <a:ea typeface="ＭＳ Ｐゴシック" pitchFamily="34" charset="-128"/>
              </a:rPr>
              <a:t>: </a:t>
            </a:r>
            <a:r>
              <a:rPr lang="tr-TR" sz="1800" b="1" dirty="0" smtClean="0">
                <a:solidFill>
                  <a:srgbClr val="000000"/>
                </a:solidFill>
                <a:ea typeface="ＭＳ Ｐゴシック" pitchFamily="34" charset="-128"/>
              </a:rPr>
              <a:t>   </a:t>
            </a:r>
            <a:r>
              <a:rPr lang="tr-TR" sz="1800" dirty="0" smtClean="0">
                <a:solidFill>
                  <a:srgbClr val="000000"/>
                </a:solidFill>
                <a:ea typeface="ＭＳ Ｐゴシック" pitchFamily="34" charset="-128"/>
              </a:rPr>
              <a:t>Azalmış </a:t>
            </a:r>
            <a:endParaRPr lang="tr-TR" sz="1800" dirty="0" smtClean="0">
              <a:ea typeface="ＭＳ Ｐゴシック" pitchFamily="34" charset="-128"/>
            </a:endParaRPr>
          </a:p>
          <a:p>
            <a:pPr lvl="0" indent="-173038" eaLnBrk="1" hangingPunct="1">
              <a:lnSpc>
                <a:spcPct val="170000"/>
              </a:lnSpc>
              <a:defRPr/>
            </a:pPr>
            <a:r>
              <a:rPr lang="tr-TR" sz="1800" dirty="0">
                <a:ea typeface="ＭＳ Ｐゴシック" pitchFamily="34" charset="-128"/>
              </a:rPr>
              <a:t> </a:t>
            </a:r>
            <a:r>
              <a:rPr lang="tr-TR" sz="1800" b="1" dirty="0" smtClean="0">
                <a:ea typeface="ＭＳ Ｐゴシック" pitchFamily="34" charset="-128"/>
              </a:rPr>
              <a:t>Eritrositler:</a:t>
            </a:r>
            <a:r>
              <a:rPr lang="tr-TR" sz="1800" dirty="0">
                <a:ea typeface="ＭＳ Ｐゴシック" pitchFamily="34" charset="-128"/>
              </a:rPr>
              <a:t> </a:t>
            </a:r>
            <a:r>
              <a:rPr lang="tr-TR" sz="1800" dirty="0" smtClean="0">
                <a:ea typeface="ＭＳ Ｐゴシック" pitchFamily="34" charset="-128"/>
              </a:rPr>
              <a:t> </a:t>
            </a:r>
            <a:r>
              <a:rPr lang="tr-TR" sz="1800" dirty="0" smtClean="0">
                <a:solidFill>
                  <a:srgbClr val="000000"/>
                </a:solidFill>
                <a:ea typeface="ＭＳ Ｐゴシック" pitchFamily="34" charset="-128"/>
              </a:rPr>
              <a:t>Azalmış </a:t>
            </a:r>
            <a:endParaRPr lang="tr-TR" sz="1800" dirty="0">
              <a:ea typeface="ＭＳ Ｐゴシック" pitchFamily="34" charset="-128"/>
            </a:endParaRPr>
          </a:p>
          <a:p>
            <a:pPr marL="168275" indent="0" eaLnBrk="1" hangingPunct="1">
              <a:lnSpc>
                <a:spcPct val="170000"/>
              </a:lnSpc>
              <a:buNone/>
              <a:defRPr/>
            </a:pPr>
            <a:r>
              <a:rPr lang="tr-TR" sz="1400" dirty="0" smtClean="0">
                <a:solidFill>
                  <a:srgbClr val="0070C0"/>
                </a:solidFill>
                <a:ea typeface="ＭＳ Ｐゴシック" pitchFamily="34" charset="-128"/>
              </a:rPr>
              <a:t>   ( </a:t>
            </a:r>
            <a:r>
              <a:rPr lang="tr-TR" sz="1400" dirty="0" smtClean="0">
                <a:solidFill>
                  <a:srgbClr val="C00000"/>
                </a:solidFill>
                <a:effectLst>
                  <a:outerShdw blurRad="38100" dist="38100" dir="2700000" algn="tl">
                    <a:srgbClr val="FFFFFF"/>
                  </a:outerShdw>
                </a:effectLst>
                <a:ea typeface="ＭＳ Ｐゴシック" pitchFamily="34" charset="-128"/>
              </a:rPr>
              <a:t>R</a:t>
            </a:r>
            <a:r>
              <a:rPr lang="en-US" sz="1400" dirty="0">
                <a:solidFill>
                  <a:srgbClr val="C00000"/>
                </a:solidFill>
                <a:effectLst>
                  <a:outerShdw blurRad="38100" dist="38100" dir="2700000" algn="tl">
                    <a:srgbClr val="FFFFFF"/>
                  </a:outerShdw>
                </a:effectLst>
                <a:ea typeface="ＭＳ Ｐゴシック" pitchFamily="34" charset="-128"/>
              </a:rPr>
              <a:t>e</a:t>
            </a:r>
            <a:r>
              <a:rPr lang="tr-TR" sz="1400" dirty="0" err="1" smtClean="0">
                <a:solidFill>
                  <a:srgbClr val="C00000"/>
                </a:solidFill>
                <a:effectLst>
                  <a:outerShdw blurRad="38100" dist="38100" dir="2700000" algn="tl">
                    <a:srgbClr val="FFFFFF"/>
                  </a:outerShdw>
                </a:effectLst>
                <a:ea typeface="ＭＳ Ｐゴシック" pitchFamily="34" charset="-128"/>
              </a:rPr>
              <a:t>tikülosit</a:t>
            </a:r>
            <a:r>
              <a:rPr lang="tr-TR" sz="1400" dirty="0" smtClean="0">
                <a:solidFill>
                  <a:srgbClr val="C00000"/>
                </a:solidFill>
                <a:effectLst>
                  <a:outerShdw blurRad="38100" dist="38100" dir="2700000" algn="tl">
                    <a:srgbClr val="FFFFFF"/>
                  </a:outerShdw>
                </a:effectLst>
                <a:ea typeface="ＭＳ Ｐゴシック" pitchFamily="34" charset="-128"/>
              </a:rPr>
              <a:t> </a:t>
            </a:r>
            <a:r>
              <a:rPr lang="tr-TR" sz="1400" dirty="0">
                <a:solidFill>
                  <a:srgbClr val="C00000"/>
                </a:solidFill>
                <a:effectLst>
                  <a:outerShdw blurRad="38100" dist="38100" dir="2700000" algn="tl">
                    <a:srgbClr val="FFFFFF"/>
                  </a:outerShdw>
                </a:effectLst>
                <a:ea typeface="ＭＳ Ｐゴシック" pitchFamily="34" charset="-128"/>
              </a:rPr>
              <a:t>sayısı azalmıştır</a:t>
            </a:r>
            <a:r>
              <a:rPr lang="tr-TR" sz="1400" dirty="0" smtClean="0">
                <a:solidFill>
                  <a:srgbClr val="C00000"/>
                </a:solidFill>
                <a:effectLst>
                  <a:outerShdw blurRad="38100" dist="38100" dir="2700000" algn="tl">
                    <a:srgbClr val="FFFFFF"/>
                  </a:outerShdw>
                </a:effectLst>
                <a:ea typeface="ＭＳ Ｐゴシック" pitchFamily="34" charset="-128"/>
              </a:rPr>
              <a:t>.)</a:t>
            </a:r>
            <a:r>
              <a:rPr lang="tr-TR" sz="1400" dirty="0">
                <a:solidFill>
                  <a:srgbClr val="C00000"/>
                </a:solidFill>
                <a:ea typeface="ＭＳ Ｐゴシック" pitchFamily="34" charset="-128"/>
              </a:rPr>
              <a:t> </a:t>
            </a:r>
            <a:endParaRPr lang="tr-TR" sz="1400" dirty="0" smtClean="0">
              <a:solidFill>
                <a:srgbClr val="C00000"/>
              </a:solidFill>
              <a:ea typeface="ＭＳ Ｐゴシック" pitchFamily="34" charset="-128"/>
            </a:endParaRPr>
          </a:p>
          <a:p>
            <a:pPr indent="-173038" eaLnBrk="1" hangingPunct="1">
              <a:lnSpc>
                <a:spcPct val="170000"/>
              </a:lnSpc>
              <a:buNone/>
              <a:defRPr/>
            </a:pPr>
            <a:r>
              <a:rPr lang="tr-TR" sz="1400" dirty="0" smtClean="0">
                <a:solidFill>
                  <a:srgbClr val="0070C0"/>
                </a:solidFill>
                <a:ea typeface="ＭＳ Ｐゴシック" pitchFamily="34" charset="-128"/>
              </a:rPr>
              <a:t>   ( Anemi: N</a:t>
            </a:r>
            <a:r>
              <a:rPr lang="en-US" sz="1400" dirty="0" err="1" smtClean="0">
                <a:solidFill>
                  <a:srgbClr val="0070C0"/>
                </a:solidFill>
                <a:ea typeface="ＭＳ Ｐゴシック" pitchFamily="34" charset="-128"/>
              </a:rPr>
              <a:t>ormo</a:t>
            </a:r>
            <a:r>
              <a:rPr lang="tr-TR" sz="1400" dirty="0" err="1">
                <a:solidFill>
                  <a:srgbClr val="0070C0"/>
                </a:solidFill>
                <a:ea typeface="ＭＳ Ｐゴシック" pitchFamily="34" charset="-128"/>
              </a:rPr>
              <a:t>kromik</a:t>
            </a:r>
            <a:r>
              <a:rPr lang="tr-TR" sz="1400" dirty="0">
                <a:solidFill>
                  <a:srgbClr val="0070C0"/>
                </a:solidFill>
                <a:ea typeface="ＭＳ Ｐゴシック" pitchFamily="34" charset="-128"/>
              </a:rPr>
              <a:t> </a:t>
            </a:r>
            <a:r>
              <a:rPr lang="tr-TR" sz="1400" dirty="0" err="1" smtClean="0">
                <a:solidFill>
                  <a:srgbClr val="0070C0"/>
                </a:solidFill>
                <a:ea typeface="ＭＳ Ｐゴシック" pitchFamily="34" charset="-128"/>
              </a:rPr>
              <a:t>normositer</a:t>
            </a:r>
            <a:r>
              <a:rPr lang="tr-TR" sz="1400" dirty="0" smtClean="0">
                <a:solidFill>
                  <a:srgbClr val="0070C0"/>
                </a:solidFill>
                <a:ea typeface="ＭＳ Ｐゴシック" pitchFamily="34" charset="-128"/>
              </a:rPr>
              <a:t>, Hafif </a:t>
            </a:r>
            <a:r>
              <a:rPr lang="tr-TR" sz="1400" dirty="0" err="1">
                <a:solidFill>
                  <a:srgbClr val="0070C0"/>
                </a:solidFill>
                <a:ea typeface="ＭＳ Ｐゴシック" pitchFamily="34" charset="-128"/>
              </a:rPr>
              <a:t>makrositozda</a:t>
            </a:r>
            <a:r>
              <a:rPr lang="tr-TR" sz="1400" dirty="0">
                <a:solidFill>
                  <a:srgbClr val="0070C0"/>
                </a:solidFill>
                <a:ea typeface="ＭＳ Ｐゴシック" pitchFamily="34" charset="-128"/>
              </a:rPr>
              <a:t> olabilir,  genellikle MCV 110fl</a:t>
            </a:r>
            <a:r>
              <a:rPr lang="ja-JP" altLang="tr-TR" sz="1400" dirty="0">
                <a:solidFill>
                  <a:srgbClr val="0070C0"/>
                </a:solidFill>
                <a:ea typeface="ヒラギノ角ゴ Pro W3" charset="-128"/>
              </a:rPr>
              <a:t>’</a:t>
            </a:r>
            <a:r>
              <a:rPr lang="tr-TR" altLang="ja-JP" sz="1400" dirty="0" err="1">
                <a:solidFill>
                  <a:srgbClr val="0070C0"/>
                </a:solidFill>
                <a:ea typeface="ＭＳ Ｐゴシック" pitchFamily="34" charset="-128"/>
              </a:rPr>
              <a:t>yi</a:t>
            </a:r>
            <a:r>
              <a:rPr lang="tr-TR" altLang="ja-JP" sz="1400" dirty="0">
                <a:solidFill>
                  <a:srgbClr val="0070C0"/>
                </a:solidFill>
                <a:ea typeface="ＭＳ Ｐゴシック" pitchFamily="34" charset="-128"/>
              </a:rPr>
              <a:t> geçmez</a:t>
            </a:r>
            <a:r>
              <a:rPr lang="tr-TR" sz="1400" dirty="0">
                <a:solidFill>
                  <a:srgbClr val="0070C0"/>
                </a:solidFill>
                <a:ea typeface="ＭＳ Ｐゴシック" pitchFamily="34" charset="-128"/>
              </a:rPr>
              <a:t>),</a:t>
            </a:r>
          </a:p>
          <a:p>
            <a:pPr indent="-173038" eaLnBrk="1" hangingPunct="1">
              <a:lnSpc>
                <a:spcPct val="170000"/>
              </a:lnSpc>
              <a:buFont typeface="Wingdings" pitchFamily="2" charset="2"/>
              <a:buNone/>
              <a:defRPr/>
            </a:pPr>
            <a:r>
              <a:rPr lang="tr-TR" sz="1400" dirty="0" smtClean="0">
                <a:solidFill>
                  <a:srgbClr val="0070C0"/>
                </a:solidFill>
                <a:ea typeface="ＭＳ Ｐゴシック" pitchFamily="34" charset="-128"/>
              </a:rPr>
              <a:t>	(</a:t>
            </a:r>
            <a:r>
              <a:rPr lang="en-US" sz="1400" dirty="0" err="1" smtClean="0">
                <a:solidFill>
                  <a:srgbClr val="0070C0"/>
                </a:solidFill>
                <a:ea typeface="ＭＳ Ｐゴシック" pitchFamily="34" charset="-128"/>
              </a:rPr>
              <a:t>Hafif</a:t>
            </a:r>
            <a:r>
              <a:rPr lang="en-US" sz="1400" dirty="0" smtClean="0">
                <a:solidFill>
                  <a:srgbClr val="0070C0"/>
                </a:solidFill>
                <a:ea typeface="ＭＳ Ｐゴシック" pitchFamily="34" charset="-128"/>
              </a:rPr>
              <a:t> </a:t>
            </a:r>
            <a:r>
              <a:rPr lang="en-US" sz="1400" dirty="0">
                <a:solidFill>
                  <a:srgbClr val="0070C0"/>
                </a:solidFill>
                <a:ea typeface="ＭＳ Ｐゴシック" pitchFamily="34" charset="-128"/>
              </a:rPr>
              <a:t>-&gt;</a:t>
            </a:r>
            <a:r>
              <a:rPr lang="en-US" sz="1400" dirty="0" err="1">
                <a:solidFill>
                  <a:srgbClr val="0070C0"/>
                </a:solidFill>
                <a:ea typeface="ＭＳ Ｐゴシック" pitchFamily="34" charset="-128"/>
              </a:rPr>
              <a:t>ciddi</a:t>
            </a:r>
            <a:r>
              <a:rPr lang="en-US" sz="1400" dirty="0">
                <a:solidFill>
                  <a:srgbClr val="0070C0"/>
                </a:solidFill>
                <a:ea typeface="ＭＳ Ｐゴシック" pitchFamily="34" charset="-128"/>
              </a:rPr>
              <a:t>    </a:t>
            </a:r>
            <a:r>
              <a:rPr lang="en-US" sz="1400" dirty="0" err="1">
                <a:solidFill>
                  <a:srgbClr val="0070C0"/>
                </a:solidFill>
                <a:ea typeface="ＭＳ Ｐゴシック" pitchFamily="34" charset="-128"/>
              </a:rPr>
              <a:t>anizositoz</a:t>
            </a:r>
            <a:r>
              <a:rPr lang="en-US" sz="1400" dirty="0">
                <a:solidFill>
                  <a:srgbClr val="0070C0"/>
                </a:solidFill>
                <a:ea typeface="ＭＳ Ｐゴシック" pitchFamily="34" charset="-128"/>
              </a:rPr>
              <a:t> </a:t>
            </a:r>
            <a:r>
              <a:rPr lang="tr-TR" sz="1400" dirty="0" smtClean="0">
                <a:solidFill>
                  <a:srgbClr val="0070C0"/>
                </a:solidFill>
                <a:ea typeface="ＭＳ Ｐゴシック" pitchFamily="34" charset="-128"/>
              </a:rPr>
              <a:t>, </a:t>
            </a:r>
            <a:r>
              <a:rPr lang="en-US" sz="1400" dirty="0" err="1" smtClean="0">
                <a:solidFill>
                  <a:srgbClr val="0070C0"/>
                </a:solidFill>
                <a:ea typeface="ＭＳ Ｐゴシック" pitchFamily="34" charset="-128"/>
              </a:rPr>
              <a:t>Hafif</a:t>
            </a:r>
            <a:r>
              <a:rPr lang="en-US" sz="1400" dirty="0" smtClean="0">
                <a:solidFill>
                  <a:srgbClr val="0070C0"/>
                </a:solidFill>
                <a:ea typeface="ＭＳ Ｐゴシック" pitchFamily="34" charset="-128"/>
              </a:rPr>
              <a:t> </a:t>
            </a:r>
            <a:r>
              <a:rPr lang="en-US" sz="1400" dirty="0">
                <a:solidFill>
                  <a:srgbClr val="0070C0"/>
                </a:solidFill>
                <a:ea typeface="ＭＳ Ｐゴシック" pitchFamily="34" charset="-128"/>
              </a:rPr>
              <a:t>-&gt; </a:t>
            </a:r>
            <a:r>
              <a:rPr lang="en-US" sz="1400" dirty="0" err="1">
                <a:solidFill>
                  <a:srgbClr val="0070C0"/>
                </a:solidFill>
                <a:ea typeface="ＭＳ Ｐゴシック" pitchFamily="34" charset="-128"/>
              </a:rPr>
              <a:t>ciddi</a:t>
            </a:r>
            <a:r>
              <a:rPr lang="en-US" sz="1400" dirty="0">
                <a:solidFill>
                  <a:srgbClr val="0070C0"/>
                </a:solidFill>
                <a:ea typeface="ＭＳ Ｐゴシック" pitchFamily="34" charset="-128"/>
              </a:rPr>
              <a:t>   </a:t>
            </a:r>
            <a:r>
              <a:rPr lang="en-US" sz="1400" dirty="0" err="1">
                <a:solidFill>
                  <a:srgbClr val="0070C0"/>
                </a:solidFill>
                <a:ea typeface="ＭＳ Ｐゴシック" pitchFamily="34" charset="-128"/>
              </a:rPr>
              <a:t>poikilositoz</a:t>
            </a:r>
            <a:r>
              <a:rPr lang="en-US" sz="1400" dirty="0">
                <a:solidFill>
                  <a:srgbClr val="0070C0"/>
                </a:solidFill>
                <a:ea typeface="ＭＳ Ｐゴシック" pitchFamily="34" charset="-128"/>
              </a:rPr>
              <a:t> </a:t>
            </a:r>
            <a:r>
              <a:rPr lang="en-US" sz="1400" dirty="0" err="1" smtClean="0">
                <a:solidFill>
                  <a:srgbClr val="0070C0"/>
                </a:solidFill>
                <a:ea typeface="ＭＳ Ｐゴシック" pitchFamily="34" charset="-128"/>
              </a:rPr>
              <a:t>olabilir</a:t>
            </a:r>
            <a:r>
              <a:rPr lang="tr-TR" sz="1400" dirty="0" smtClean="0">
                <a:solidFill>
                  <a:srgbClr val="0070C0"/>
                </a:solidFill>
                <a:ea typeface="ＭＳ Ｐゴシック" pitchFamily="34" charset="-128"/>
              </a:rPr>
              <a:t>)</a:t>
            </a:r>
            <a:endParaRPr lang="en-US" sz="1400" dirty="0">
              <a:solidFill>
                <a:srgbClr val="0070C0"/>
              </a:solidFill>
              <a:ea typeface="ＭＳ Ｐゴシック" pitchFamily="34" charset="-128"/>
            </a:endParaRPr>
          </a:p>
          <a:p>
            <a:pPr indent="-173038" eaLnBrk="1" hangingPunct="1">
              <a:lnSpc>
                <a:spcPct val="150000"/>
              </a:lnSpc>
              <a:buFont typeface="Wingdings" pitchFamily="2" charset="2"/>
              <a:buNone/>
              <a:defRPr/>
            </a:pPr>
            <a:endParaRPr lang="en-US" sz="1800" dirty="0" smtClean="0">
              <a:ea typeface="ＭＳ Ｐゴシック" pitchFamily="34" charset="-128"/>
            </a:endParaRPr>
          </a:p>
        </p:txBody>
      </p:sp>
      <p:pic>
        <p:nvPicPr>
          <p:cNvPr id="40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5400000">
            <a:off x="4913122" y="2295790"/>
            <a:ext cx="1412846" cy="1951074"/>
          </a:xfrm>
          <a:prstGeom prst="rect">
            <a:avLst/>
          </a:prstGeom>
          <a:ln/>
          <a:extLst/>
        </p:spPr>
        <p:style>
          <a:lnRef idx="0">
            <a:schemeClr val="accent1"/>
          </a:lnRef>
          <a:fillRef idx="3">
            <a:schemeClr val="accent1"/>
          </a:fillRef>
          <a:effectRef idx="3">
            <a:schemeClr val="accent1"/>
          </a:effectRef>
          <a:fontRef idx="minor">
            <a:schemeClr val="lt1"/>
          </a:fontRef>
        </p:style>
      </p:pic>
    </p:spTree>
    <p:extLst>
      <p:ext uri="{BB962C8B-B14F-4D97-AF65-F5344CB8AC3E}">
        <p14:creationId xmlns="" xmlns:p14="http://schemas.microsoft.com/office/powerpoint/2010/main" val="42132290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1 Başlık"/>
          <p:cNvSpPr>
            <a:spLocks noGrp="1"/>
          </p:cNvSpPr>
          <p:nvPr>
            <p:ph type="title"/>
          </p:nvPr>
        </p:nvSpPr>
        <p:spPr/>
        <p:txBody>
          <a:bodyPr/>
          <a:lstStyle/>
          <a:p>
            <a:pPr eaLnBrk="1" hangingPunct="1"/>
            <a:r>
              <a:rPr lang="tr-TR" altLang="tr-TR" sz="2800" b="1" dirty="0" smtClean="0">
                <a:solidFill>
                  <a:schemeClr val="tx1"/>
                </a:solidFill>
                <a:ea typeface="ＭＳ Ｐゴシック" pitchFamily="34" charset="-128"/>
              </a:rPr>
              <a:t>ANİZOSİTOZ</a:t>
            </a:r>
          </a:p>
        </p:txBody>
      </p:sp>
      <p:pic>
        <p:nvPicPr>
          <p:cNvPr id="31748" name="Picture 6"/>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412777"/>
            <a:ext cx="9000999" cy="540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Oval 2"/>
          <p:cNvSpPr/>
          <p:nvPr/>
        </p:nvSpPr>
        <p:spPr>
          <a:xfrm>
            <a:off x="6091064" y="1862534"/>
            <a:ext cx="2448272" cy="2197818"/>
          </a:xfrm>
          <a:prstGeom prst="ellipse">
            <a:avLst/>
          </a:prstGeom>
          <a:solidFill>
            <a:schemeClr val="accent1"/>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a:p>
        </p:txBody>
      </p:sp>
      <p:sp>
        <p:nvSpPr>
          <p:cNvPr id="31749" name="Oval 23"/>
          <p:cNvSpPr>
            <a:spLocks noChangeArrowheads="1"/>
          </p:cNvSpPr>
          <p:nvPr/>
        </p:nvSpPr>
        <p:spPr bwMode="auto">
          <a:xfrm>
            <a:off x="8077200" y="23518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50" name="Oval 24"/>
          <p:cNvSpPr>
            <a:spLocks noChangeArrowheads="1"/>
          </p:cNvSpPr>
          <p:nvPr/>
        </p:nvSpPr>
        <p:spPr bwMode="auto">
          <a:xfrm>
            <a:off x="7162800" y="29614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grpSp>
        <p:nvGrpSpPr>
          <p:cNvPr id="31751" name="Group 25"/>
          <p:cNvGrpSpPr>
            <a:grpSpLocks/>
          </p:cNvGrpSpPr>
          <p:nvPr/>
        </p:nvGrpSpPr>
        <p:grpSpPr bwMode="auto">
          <a:xfrm>
            <a:off x="6400800" y="2123243"/>
            <a:ext cx="1524000" cy="1828800"/>
            <a:chOff x="4224" y="1728"/>
            <a:chExt cx="960" cy="1152"/>
          </a:xfrm>
          <a:solidFill>
            <a:srgbClr val="FF0000"/>
          </a:solidFill>
        </p:grpSpPr>
        <p:sp>
          <p:nvSpPr>
            <p:cNvPr id="31759" name="Oval 26"/>
            <p:cNvSpPr>
              <a:spLocks noChangeArrowheads="1"/>
            </p:cNvSpPr>
            <p:nvPr/>
          </p:nvSpPr>
          <p:spPr bwMode="auto">
            <a:xfrm>
              <a:off x="4560" y="1872"/>
              <a:ext cx="288" cy="288"/>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0" name="Oval 27"/>
            <p:cNvSpPr>
              <a:spLocks noChangeArrowheads="1"/>
            </p:cNvSpPr>
            <p:nvPr/>
          </p:nvSpPr>
          <p:spPr bwMode="auto">
            <a:xfrm>
              <a:off x="4512" y="2400"/>
              <a:ext cx="288" cy="288"/>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1" name="Oval 28"/>
            <p:cNvSpPr>
              <a:spLocks noChangeArrowheads="1"/>
            </p:cNvSpPr>
            <p:nvPr/>
          </p:nvSpPr>
          <p:spPr bwMode="auto">
            <a:xfrm>
              <a:off x="4800" y="2352"/>
              <a:ext cx="288" cy="288"/>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2" name="Oval 29"/>
            <p:cNvSpPr>
              <a:spLocks noChangeArrowheads="1"/>
            </p:cNvSpPr>
            <p:nvPr/>
          </p:nvSpPr>
          <p:spPr bwMode="auto">
            <a:xfrm>
              <a:off x="4224" y="2112"/>
              <a:ext cx="288" cy="288"/>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3" name="Oval 30"/>
            <p:cNvSpPr>
              <a:spLocks noChangeArrowheads="1"/>
            </p:cNvSpPr>
            <p:nvPr/>
          </p:nvSpPr>
          <p:spPr bwMode="auto">
            <a:xfrm>
              <a:off x="5040" y="2064"/>
              <a:ext cx="144" cy="144"/>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4" name="Oval 31"/>
            <p:cNvSpPr>
              <a:spLocks noChangeArrowheads="1"/>
            </p:cNvSpPr>
            <p:nvPr/>
          </p:nvSpPr>
          <p:spPr bwMode="auto">
            <a:xfrm>
              <a:off x="4944" y="2160"/>
              <a:ext cx="144" cy="144"/>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5" name="Oval 32"/>
            <p:cNvSpPr>
              <a:spLocks noChangeArrowheads="1"/>
            </p:cNvSpPr>
            <p:nvPr/>
          </p:nvSpPr>
          <p:spPr bwMode="auto">
            <a:xfrm>
              <a:off x="4656" y="2784"/>
              <a:ext cx="96" cy="96"/>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6" name="Oval 33"/>
            <p:cNvSpPr>
              <a:spLocks noChangeArrowheads="1"/>
            </p:cNvSpPr>
            <p:nvPr/>
          </p:nvSpPr>
          <p:spPr bwMode="auto">
            <a:xfrm>
              <a:off x="4992" y="2592"/>
              <a:ext cx="96" cy="96"/>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7" name="Oval 34"/>
            <p:cNvSpPr>
              <a:spLocks noChangeArrowheads="1"/>
            </p:cNvSpPr>
            <p:nvPr/>
          </p:nvSpPr>
          <p:spPr bwMode="auto">
            <a:xfrm>
              <a:off x="4800" y="2640"/>
              <a:ext cx="96" cy="96"/>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8" name="Oval 35"/>
            <p:cNvSpPr>
              <a:spLocks noChangeArrowheads="1"/>
            </p:cNvSpPr>
            <p:nvPr/>
          </p:nvSpPr>
          <p:spPr bwMode="auto">
            <a:xfrm>
              <a:off x="4560" y="2160"/>
              <a:ext cx="96" cy="96"/>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9" name="Oval 36"/>
            <p:cNvSpPr>
              <a:spLocks noChangeArrowheads="1"/>
            </p:cNvSpPr>
            <p:nvPr/>
          </p:nvSpPr>
          <p:spPr bwMode="auto">
            <a:xfrm>
              <a:off x="4800" y="1920"/>
              <a:ext cx="96" cy="96"/>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70" name="Oval 37"/>
            <p:cNvSpPr>
              <a:spLocks noChangeArrowheads="1"/>
            </p:cNvSpPr>
            <p:nvPr/>
          </p:nvSpPr>
          <p:spPr bwMode="auto">
            <a:xfrm>
              <a:off x="4416" y="2352"/>
              <a:ext cx="192" cy="192"/>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71" name="Oval 38"/>
            <p:cNvSpPr>
              <a:spLocks noChangeArrowheads="1"/>
            </p:cNvSpPr>
            <p:nvPr/>
          </p:nvSpPr>
          <p:spPr bwMode="auto">
            <a:xfrm>
              <a:off x="4944" y="1728"/>
              <a:ext cx="192" cy="192"/>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grpSp>
      <p:sp>
        <p:nvSpPr>
          <p:cNvPr id="31752" name="Oval 65"/>
          <p:cNvSpPr>
            <a:spLocks noChangeArrowheads="1"/>
          </p:cNvSpPr>
          <p:nvPr/>
        </p:nvSpPr>
        <p:spPr bwMode="auto">
          <a:xfrm>
            <a:off x="6553200" y="33424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53" name="Oval 66"/>
          <p:cNvSpPr>
            <a:spLocks noChangeArrowheads="1"/>
          </p:cNvSpPr>
          <p:nvPr/>
        </p:nvSpPr>
        <p:spPr bwMode="auto">
          <a:xfrm>
            <a:off x="6477000" y="22756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54" name="Oval 67"/>
          <p:cNvSpPr>
            <a:spLocks noChangeArrowheads="1"/>
          </p:cNvSpPr>
          <p:nvPr/>
        </p:nvSpPr>
        <p:spPr bwMode="auto">
          <a:xfrm>
            <a:off x="6781800" y="22756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55" name="Oval 68"/>
          <p:cNvSpPr>
            <a:spLocks noChangeArrowheads="1"/>
          </p:cNvSpPr>
          <p:nvPr/>
        </p:nvSpPr>
        <p:spPr bwMode="auto">
          <a:xfrm>
            <a:off x="6705600" y="25804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56" name="Oval 69"/>
          <p:cNvSpPr>
            <a:spLocks noChangeArrowheads="1"/>
          </p:cNvSpPr>
          <p:nvPr/>
        </p:nvSpPr>
        <p:spPr bwMode="auto">
          <a:xfrm>
            <a:off x="7391400" y="21994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57" name="Oval 70"/>
          <p:cNvSpPr>
            <a:spLocks noChangeArrowheads="1"/>
          </p:cNvSpPr>
          <p:nvPr/>
        </p:nvSpPr>
        <p:spPr bwMode="auto">
          <a:xfrm>
            <a:off x="8077200" y="28852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58" name="Oval 71"/>
          <p:cNvSpPr>
            <a:spLocks noChangeArrowheads="1"/>
          </p:cNvSpPr>
          <p:nvPr/>
        </p:nvSpPr>
        <p:spPr bwMode="auto">
          <a:xfrm>
            <a:off x="8001000" y="34186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Tree>
    <p:extLst>
      <p:ext uri="{BB962C8B-B14F-4D97-AF65-F5344CB8AC3E}">
        <p14:creationId xmlns="" xmlns:p14="http://schemas.microsoft.com/office/powerpoint/2010/main" val="26585707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2" descr="http://diaglab.vet.cornell.edu/clinpath/modules/rbcmorph/images/n-goat.jpg"/>
          <p:cNvPicPr>
            <a:picLocks noChangeAspect="1" noChangeArrowheads="1"/>
          </p:cNvPicPr>
          <p:nvPr/>
        </p:nvPicPr>
        <p:blipFill>
          <a:blip r:embed="rId2" cstate="print">
            <a:lum bright="-20000" contrast="4000"/>
            <a:extLst>
              <a:ext uri="{28A0092B-C50C-407E-A947-70E740481C1C}">
                <a14:useLocalDpi xmlns="" xmlns:a14="http://schemas.microsoft.com/office/drawing/2010/main" val="0"/>
              </a:ext>
            </a:extLst>
          </a:blip>
          <a:srcRect/>
          <a:stretch>
            <a:fillRect/>
          </a:stretch>
        </p:blipFill>
        <p:spPr bwMode="auto">
          <a:xfrm>
            <a:off x="107504" y="1340768"/>
            <a:ext cx="8928992" cy="53965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 name="Oval 21"/>
          <p:cNvSpPr/>
          <p:nvPr/>
        </p:nvSpPr>
        <p:spPr>
          <a:xfrm>
            <a:off x="6091064" y="1862534"/>
            <a:ext cx="2448272" cy="2197818"/>
          </a:xfrm>
          <a:prstGeom prst="ellipse">
            <a:avLst/>
          </a:prstGeom>
          <a:solidFill>
            <a:schemeClr val="accent1"/>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a:p>
        </p:txBody>
      </p:sp>
      <p:sp>
        <p:nvSpPr>
          <p:cNvPr id="32773" name="AutoShape 72"/>
          <p:cNvSpPr>
            <a:spLocks noChangeArrowheads="1"/>
          </p:cNvSpPr>
          <p:nvPr/>
        </p:nvSpPr>
        <p:spPr bwMode="auto">
          <a:xfrm rot="5316978">
            <a:off x="7258362" y="2170138"/>
            <a:ext cx="533400" cy="304800"/>
          </a:xfrm>
          <a:prstGeom prst="triangle">
            <a:avLst>
              <a:gd name="adj" fmla="val 50000"/>
            </a:avLst>
          </a:prstGeom>
          <a:solidFill>
            <a:srgbClr val="FF0000"/>
          </a:solidFill>
          <a:ln/>
          <a:extLst/>
        </p:spPr>
        <p:style>
          <a:lnRef idx="0">
            <a:schemeClr val="accent1"/>
          </a:lnRef>
          <a:fillRef idx="3">
            <a:schemeClr val="accent1"/>
          </a:fillRef>
          <a:effectRef idx="3">
            <a:schemeClr val="accent1"/>
          </a:effectRef>
          <a:fontRef idx="minor">
            <a:schemeClr val="lt1"/>
          </a:fontRef>
        </p:style>
        <p:txBody>
          <a:bodyPr rot="10800000" vert="eaVert"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2774" name="AutoShape 73"/>
          <p:cNvSpPr>
            <a:spLocks noChangeArrowheads="1"/>
          </p:cNvSpPr>
          <p:nvPr/>
        </p:nvSpPr>
        <p:spPr bwMode="auto">
          <a:xfrm>
            <a:off x="6477000" y="2149441"/>
            <a:ext cx="381000" cy="609600"/>
          </a:xfrm>
          <a:prstGeom prst="moon">
            <a:avLst>
              <a:gd name="adj" fmla="val 50000"/>
            </a:avLst>
          </a:prstGeom>
          <a:solidFill>
            <a:srgbClr val="FF0000"/>
          </a:solidFill>
          <a:ln/>
          <a:extLst/>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grpSp>
        <p:nvGrpSpPr>
          <p:cNvPr id="32775" name="Group 74"/>
          <p:cNvGrpSpPr>
            <a:grpSpLocks/>
          </p:cNvGrpSpPr>
          <p:nvPr/>
        </p:nvGrpSpPr>
        <p:grpSpPr bwMode="auto">
          <a:xfrm>
            <a:off x="6261701" y="2891678"/>
            <a:ext cx="674077" cy="677333"/>
            <a:chOff x="3240" y="3120"/>
            <a:chExt cx="624" cy="576"/>
          </a:xfrm>
          <a:solidFill>
            <a:srgbClr val="FF0000"/>
          </a:solidFill>
        </p:grpSpPr>
        <p:sp>
          <p:nvSpPr>
            <p:cNvPr id="32780" name="Oval 75"/>
            <p:cNvSpPr>
              <a:spLocks noChangeArrowheads="1"/>
            </p:cNvSpPr>
            <p:nvPr/>
          </p:nvSpPr>
          <p:spPr bwMode="auto">
            <a:xfrm>
              <a:off x="3360" y="3216"/>
              <a:ext cx="384" cy="384"/>
            </a:xfrm>
            <a:prstGeom prst="ellipse">
              <a:avLst/>
            </a:prstGeom>
            <a:grpFill/>
            <a:ln/>
            <a:extLst/>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grpSp>
          <p:nvGrpSpPr>
            <p:cNvPr id="32781" name="Group 76"/>
            <p:cNvGrpSpPr>
              <a:grpSpLocks/>
            </p:cNvGrpSpPr>
            <p:nvPr/>
          </p:nvGrpSpPr>
          <p:grpSpPr bwMode="auto">
            <a:xfrm>
              <a:off x="3240" y="3120"/>
              <a:ext cx="624" cy="576"/>
              <a:chOff x="1664" y="3120"/>
              <a:chExt cx="624" cy="576"/>
            </a:xfrm>
            <a:grpFill/>
          </p:grpSpPr>
          <p:sp>
            <p:nvSpPr>
              <p:cNvPr id="32782" name="Line 77"/>
              <p:cNvSpPr>
                <a:spLocks noChangeShapeType="1"/>
              </p:cNvSpPr>
              <p:nvPr/>
            </p:nvSpPr>
            <p:spPr bwMode="auto">
              <a:xfrm flipV="1">
                <a:off x="2144" y="3408"/>
                <a:ext cx="144" cy="0"/>
              </a:xfrm>
              <a:prstGeom prst="line">
                <a:avLst/>
              </a:prstGeom>
              <a:grpFill/>
              <a:ln w="38100">
                <a:solidFill>
                  <a:srgbClr val="C80429"/>
                </a:solidFill>
                <a:round/>
                <a:headEnd type="none" w="sm" len="sm"/>
                <a:tailEnd type="none" w="sm" len="sm"/>
              </a:ln>
              <a:extLst/>
            </p:spPr>
            <p:txBody>
              <a:bodyPr wrap="none" anchor="ctr"/>
              <a:lstStyle/>
              <a:p>
                <a:endParaRPr lang="tr-TR"/>
              </a:p>
            </p:txBody>
          </p:sp>
          <p:sp>
            <p:nvSpPr>
              <p:cNvPr id="32783" name="Line 78"/>
              <p:cNvSpPr>
                <a:spLocks noChangeShapeType="1"/>
              </p:cNvSpPr>
              <p:nvPr/>
            </p:nvSpPr>
            <p:spPr bwMode="auto">
              <a:xfrm flipV="1">
                <a:off x="1664" y="3408"/>
                <a:ext cx="144" cy="0"/>
              </a:xfrm>
              <a:prstGeom prst="line">
                <a:avLst/>
              </a:prstGeom>
              <a:grpFill/>
              <a:ln w="38100">
                <a:solidFill>
                  <a:srgbClr val="C80429"/>
                </a:solidFill>
                <a:round/>
                <a:headEnd type="none" w="sm" len="sm"/>
                <a:tailEnd type="none" w="sm" len="sm"/>
              </a:ln>
              <a:extLst/>
            </p:spPr>
            <p:txBody>
              <a:bodyPr wrap="none" anchor="ctr"/>
              <a:lstStyle/>
              <a:p>
                <a:endParaRPr lang="tr-TR"/>
              </a:p>
            </p:txBody>
          </p:sp>
          <p:sp>
            <p:nvSpPr>
              <p:cNvPr id="32784" name="Line 79"/>
              <p:cNvSpPr>
                <a:spLocks noChangeShapeType="1"/>
              </p:cNvSpPr>
              <p:nvPr/>
            </p:nvSpPr>
            <p:spPr bwMode="auto">
              <a:xfrm>
                <a:off x="1968" y="3600"/>
                <a:ext cx="0" cy="96"/>
              </a:xfrm>
              <a:prstGeom prst="line">
                <a:avLst/>
              </a:prstGeom>
              <a:grpFill/>
              <a:ln w="38100">
                <a:solidFill>
                  <a:srgbClr val="C80429"/>
                </a:solidFill>
                <a:round/>
                <a:headEnd type="none" w="sm" len="sm"/>
                <a:tailEnd type="none" w="sm" len="sm"/>
              </a:ln>
              <a:extLst/>
            </p:spPr>
            <p:txBody>
              <a:bodyPr wrap="none" anchor="ctr"/>
              <a:lstStyle/>
              <a:p>
                <a:endParaRPr lang="tr-TR"/>
              </a:p>
            </p:txBody>
          </p:sp>
          <p:sp>
            <p:nvSpPr>
              <p:cNvPr id="32785" name="Line 80"/>
              <p:cNvSpPr>
                <a:spLocks noChangeShapeType="1"/>
              </p:cNvSpPr>
              <p:nvPr/>
            </p:nvSpPr>
            <p:spPr bwMode="auto">
              <a:xfrm>
                <a:off x="1968" y="3120"/>
                <a:ext cx="0" cy="96"/>
              </a:xfrm>
              <a:prstGeom prst="line">
                <a:avLst/>
              </a:prstGeom>
              <a:grpFill/>
              <a:ln w="38100">
                <a:solidFill>
                  <a:srgbClr val="C80429"/>
                </a:solidFill>
                <a:round/>
                <a:headEnd type="none" w="sm" len="sm"/>
                <a:tailEnd type="none" w="sm" len="sm"/>
              </a:ln>
              <a:extLst/>
            </p:spPr>
            <p:txBody>
              <a:bodyPr wrap="none" anchor="ctr"/>
              <a:lstStyle/>
              <a:p>
                <a:endParaRPr lang="tr-TR"/>
              </a:p>
            </p:txBody>
          </p:sp>
          <p:sp>
            <p:nvSpPr>
              <p:cNvPr id="32786" name="Line 81"/>
              <p:cNvSpPr>
                <a:spLocks noChangeShapeType="1"/>
              </p:cNvSpPr>
              <p:nvPr/>
            </p:nvSpPr>
            <p:spPr bwMode="auto">
              <a:xfrm>
                <a:off x="1760" y="3184"/>
                <a:ext cx="96" cy="96"/>
              </a:xfrm>
              <a:prstGeom prst="line">
                <a:avLst/>
              </a:prstGeom>
              <a:grpFill/>
              <a:ln w="38100">
                <a:solidFill>
                  <a:srgbClr val="C80429"/>
                </a:solidFill>
                <a:round/>
                <a:headEnd type="none" w="sm" len="sm"/>
                <a:tailEnd type="none" w="sm" len="sm"/>
              </a:ln>
              <a:extLst/>
            </p:spPr>
            <p:txBody>
              <a:bodyPr wrap="none" anchor="ctr"/>
              <a:lstStyle/>
              <a:p>
                <a:endParaRPr lang="tr-TR"/>
              </a:p>
            </p:txBody>
          </p:sp>
          <p:sp>
            <p:nvSpPr>
              <p:cNvPr id="32787" name="Line 82"/>
              <p:cNvSpPr>
                <a:spLocks noChangeShapeType="1"/>
              </p:cNvSpPr>
              <p:nvPr/>
            </p:nvSpPr>
            <p:spPr bwMode="auto">
              <a:xfrm flipH="1">
                <a:off x="1744" y="3520"/>
                <a:ext cx="96" cy="96"/>
              </a:xfrm>
              <a:prstGeom prst="line">
                <a:avLst/>
              </a:prstGeom>
              <a:grpFill/>
              <a:ln w="38100">
                <a:solidFill>
                  <a:srgbClr val="C80429"/>
                </a:solidFill>
                <a:round/>
                <a:headEnd type="none" w="sm" len="sm"/>
                <a:tailEnd type="none" w="sm" len="sm"/>
              </a:ln>
              <a:extLst/>
            </p:spPr>
            <p:txBody>
              <a:bodyPr wrap="none" anchor="ctr"/>
              <a:lstStyle/>
              <a:p>
                <a:endParaRPr lang="tr-TR"/>
              </a:p>
            </p:txBody>
          </p:sp>
          <p:sp>
            <p:nvSpPr>
              <p:cNvPr id="32788" name="Line 83"/>
              <p:cNvSpPr>
                <a:spLocks noChangeShapeType="1"/>
              </p:cNvSpPr>
              <p:nvPr/>
            </p:nvSpPr>
            <p:spPr bwMode="auto">
              <a:xfrm flipH="1">
                <a:off x="2096" y="3176"/>
                <a:ext cx="96" cy="96"/>
              </a:xfrm>
              <a:prstGeom prst="line">
                <a:avLst/>
              </a:prstGeom>
              <a:grpFill/>
              <a:ln w="38100">
                <a:solidFill>
                  <a:srgbClr val="C80429"/>
                </a:solidFill>
                <a:round/>
                <a:headEnd type="none" w="sm" len="sm"/>
                <a:tailEnd type="none" w="sm" len="sm"/>
              </a:ln>
              <a:extLst/>
            </p:spPr>
            <p:txBody>
              <a:bodyPr wrap="none" anchor="ctr"/>
              <a:lstStyle/>
              <a:p>
                <a:endParaRPr lang="tr-TR"/>
              </a:p>
            </p:txBody>
          </p:sp>
          <p:sp>
            <p:nvSpPr>
              <p:cNvPr id="32789" name="Line 84"/>
              <p:cNvSpPr>
                <a:spLocks noChangeShapeType="1"/>
              </p:cNvSpPr>
              <p:nvPr/>
            </p:nvSpPr>
            <p:spPr bwMode="auto">
              <a:xfrm>
                <a:off x="2104" y="3536"/>
                <a:ext cx="96" cy="96"/>
              </a:xfrm>
              <a:prstGeom prst="line">
                <a:avLst/>
              </a:prstGeom>
              <a:grpFill/>
              <a:ln w="38100">
                <a:solidFill>
                  <a:srgbClr val="C80429"/>
                </a:solidFill>
                <a:round/>
                <a:headEnd type="none" w="sm" len="sm"/>
                <a:tailEnd type="none" w="sm" len="sm"/>
              </a:ln>
              <a:extLst/>
            </p:spPr>
            <p:txBody>
              <a:bodyPr wrap="none" anchor="ctr"/>
              <a:lstStyle/>
              <a:p>
                <a:endParaRPr lang="tr-TR"/>
              </a:p>
            </p:txBody>
          </p:sp>
        </p:grpSp>
      </p:grpSp>
      <p:sp>
        <p:nvSpPr>
          <p:cNvPr id="32776" name="Oval 85"/>
          <p:cNvSpPr>
            <a:spLocks noChangeArrowheads="1"/>
          </p:cNvSpPr>
          <p:nvPr/>
        </p:nvSpPr>
        <p:spPr bwMode="auto">
          <a:xfrm>
            <a:off x="6991662" y="2737106"/>
            <a:ext cx="533400" cy="533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2777" name="AutoShape 86"/>
          <p:cNvSpPr>
            <a:spLocks noChangeArrowheads="1"/>
          </p:cNvSpPr>
          <p:nvPr/>
        </p:nvSpPr>
        <p:spPr bwMode="auto">
          <a:xfrm rot="5136211">
            <a:off x="7225642" y="3516209"/>
            <a:ext cx="457200" cy="304800"/>
          </a:xfrm>
          <a:prstGeom prst="triangle">
            <a:avLst>
              <a:gd name="adj" fmla="val 50000"/>
            </a:avLst>
          </a:prstGeom>
          <a:solidFill>
            <a:srgbClr val="FF0000"/>
          </a:solidFill>
          <a:ln/>
          <a:extLst/>
        </p:spPr>
        <p:style>
          <a:lnRef idx="0">
            <a:schemeClr val="accent1"/>
          </a:lnRef>
          <a:fillRef idx="3">
            <a:schemeClr val="accent1"/>
          </a:fillRef>
          <a:effectRef idx="3">
            <a:schemeClr val="accent1"/>
          </a:effectRef>
          <a:fontRef idx="minor">
            <a:schemeClr val="lt1"/>
          </a:fontRef>
        </p:style>
        <p:txBody>
          <a:bodyPr rot="10800000" vert="eaVert"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2778" name="Oval 21"/>
          <p:cNvSpPr>
            <a:spLocks noChangeArrowheads="1"/>
          </p:cNvSpPr>
          <p:nvPr/>
        </p:nvSpPr>
        <p:spPr bwMode="auto">
          <a:xfrm>
            <a:off x="7657234" y="2751666"/>
            <a:ext cx="731189" cy="871817"/>
          </a:xfrm>
          <a:prstGeom prst="ellipse">
            <a:avLst/>
          </a:prstGeom>
          <a:solidFill>
            <a:srgbClr val="FF0000"/>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p>
        </p:txBody>
      </p:sp>
      <p:sp>
        <p:nvSpPr>
          <p:cNvPr id="32779" name="Oval 20"/>
          <p:cNvSpPr>
            <a:spLocks noChangeArrowheads="1"/>
          </p:cNvSpPr>
          <p:nvPr/>
        </p:nvSpPr>
        <p:spPr bwMode="auto">
          <a:xfrm>
            <a:off x="7832328" y="2941298"/>
            <a:ext cx="381000" cy="381000"/>
          </a:xfrm>
          <a:prstGeom prst="ellipse">
            <a:avLst/>
          </a:prstGeom>
          <a:solidFill>
            <a:schemeClr val="bg2">
              <a:lumMod val="20000"/>
              <a:lumOff val="80000"/>
            </a:schemeClr>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p>
        </p:txBody>
      </p:sp>
      <p:sp>
        <p:nvSpPr>
          <p:cNvPr id="2" name="Başlık 1"/>
          <p:cNvSpPr>
            <a:spLocks noGrp="1"/>
          </p:cNvSpPr>
          <p:nvPr>
            <p:ph type="title"/>
          </p:nvPr>
        </p:nvSpPr>
        <p:spPr>
          <a:xfrm>
            <a:off x="457200" y="116632"/>
            <a:ext cx="8229600" cy="1143000"/>
          </a:xfrm>
        </p:spPr>
        <p:txBody>
          <a:bodyPr/>
          <a:lstStyle/>
          <a:p>
            <a:r>
              <a:rPr lang="tr-TR" altLang="tr-TR" sz="2800" b="1" dirty="0" smtClean="0">
                <a:solidFill>
                  <a:schemeClr val="tx1"/>
                </a:solidFill>
              </a:rPr>
              <a:t>POİKİLOSİTOZ</a:t>
            </a:r>
            <a:endParaRPr lang="tr-TR" sz="2800" dirty="0">
              <a:solidFill>
                <a:schemeClr val="tx1"/>
              </a:solidFill>
            </a:endParaRPr>
          </a:p>
        </p:txBody>
      </p:sp>
    </p:spTree>
    <p:extLst>
      <p:ext uri="{BB962C8B-B14F-4D97-AF65-F5344CB8AC3E}">
        <p14:creationId xmlns="" xmlns:p14="http://schemas.microsoft.com/office/powerpoint/2010/main" val="29990095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tr-TR" altLang="tr-TR" sz="2400" b="1" dirty="0" smtClean="0">
                <a:solidFill>
                  <a:schemeClr val="tx1"/>
                </a:solidFill>
                <a:ea typeface="ＭＳ Ｐゴシック" pitchFamily="34" charset="-128"/>
              </a:rPr>
              <a:t>AA- KEMİK İLİĞİ BULGULARI</a:t>
            </a:r>
            <a:endParaRPr lang="en-US" altLang="tr-TR" sz="2400" b="1" dirty="0" smtClean="0">
              <a:solidFill>
                <a:schemeClr val="tx1"/>
              </a:solidFill>
              <a:ea typeface="ＭＳ Ｐゴシック" pitchFamily="34" charset="-128"/>
            </a:endParaRPr>
          </a:p>
        </p:txBody>
      </p:sp>
      <p:sp>
        <p:nvSpPr>
          <p:cNvPr id="33795" name="Rectangle 3"/>
          <p:cNvSpPr>
            <a:spLocks noGrp="1" noChangeArrowheads="1"/>
          </p:cNvSpPr>
          <p:nvPr>
            <p:ph idx="1"/>
          </p:nvPr>
        </p:nvSpPr>
        <p:spPr>
          <a:xfrm>
            <a:off x="0" y="1340768"/>
            <a:ext cx="5256584" cy="4525963"/>
          </a:xfrm>
        </p:spPr>
        <p:txBody>
          <a:bodyPr/>
          <a:lstStyle/>
          <a:p>
            <a:pPr marL="908050" lvl="1" indent="-436563" eaLnBrk="1" hangingPunct="1">
              <a:lnSpc>
                <a:spcPct val="120000"/>
              </a:lnSpc>
              <a:buFont typeface="Arial" pitchFamily="34" charset="0"/>
              <a:buChar char="•"/>
            </a:pPr>
            <a:r>
              <a:rPr lang="tr-TR" altLang="tr-TR" sz="2400" dirty="0" smtClean="0">
                <a:solidFill>
                  <a:srgbClr val="FF0000"/>
                </a:solidFill>
                <a:latin typeface="Calibri" pitchFamily="34" charset="0"/>
              </a:rPr>
              <a:t>K.İ. Hiposelüler olup tüm elementler azalmıştır</a:t>
            </a:r>
            <a:r>
              <a:rPr lang="tr-TR" altLang="tr-TR" sz="2400" dirty="0" smtClean="0">
                <a:latin typeface="Calibri" pitchFamily="34" charset="0"/>
              </a:rPr>
              <a:t>. İliğin çoğunluğunu yağ ve stroma </a:t>
            </a:r>
            <a:r>
              <a:rPr lang="en-US" altLang="tr-TR" sz="2400" dirty="0" smtClean="0">
                <a:latin typeface="Calibri" pitchFamily="34" charset="0"/>
              </a:rPr>
              <a:t> </a:t>
            </a:r>
            <a:r>
              <a:rPr lang="tr-TR" altLang="tr-TR" sz="2400" dirty="0" smtClean="0">
                <a:latin typeface="Calibri" pitchFamily="34" charset="0"/>
              </a:rPr>
              <a:t>hücreleri oluşturur.</a:t>
            </a:r>
          </a:p>
          <a:p>
            <a:pPr marL="908050" lvl="1" indent="-436563" eaLnBrk="1" hangingPunct="1">
              <a:lnSpc>
                <a:spcPct val="120000"/>
              </a:lnSpc>
              <a:buFont typeface="Arial" pitchFamily="34" charset="0"/>
              <a:buChar char="•"/>
            </a:pPr>
            <a:r>
              <a:rPr lang="tr-TR" altLang="tr-TR" sz="2400" dirty="0" smtClean="0">
                <a:solidFill>
                  <a:srgbClr val="FF0000"/>
                </a:solidFill>
                <a:latin typeface="Calibri" pitchFamily="34" charset="0"/>
              </a:rPr>
              <a:t>Mevcut hematopoetik hücreler normaldir.***  </a:t>
            </a:r>
            <a:r>
              <a:rPr lang="tr-TR" altLang="tr-TR" sz="2400" dirty="0" err="1" smtClean="0">
                <a:latin typeface="Calibri" pitchFamily="34" charset="0"/>
              </a:rPr>
              <a:t>Malignite</a:t>
            </a:r>
            <a:r>
              <a:rPr lang="tr-TR" altLang="tr-TR" sz="2400" dirty="0" smtClean="0">
                <a:latin typeface="Calibri" pitchFamily="34" charset="0"/>
              </a:rPr>
              <a:t> veya </a:t>
            </a:r>
            <a:r>
              <a:rPr lang="tr-TR" altLang="tr-TR" sz="2400" u="sng" dirty="0" err="1" smtClean="0">
                <a:latin typeface="Calibri" pitchFamily="34" charset="0"/>
              </a:rPr>
              <a:t>fibrozis</a:t>
            </a:r>
            <a:r>
              <a:rPr lang="tr-TR" altLang="tr-TR" sz="2400" u="sng" dirty="0" smtClean="0">
                <a:latin typeface="Calibri" pitchFamily="34" charset="0"/>
              </a:rPr>
              <a:t> y</a:t>
            </a:r>
            <a:r>
              <a:rPr lang="tr-TR" altLang="tr-TR" sz="2400" dirty="0" smtClean="0">
                <a:latin typeface="Calibri" pitchFamily="34" charset="0"/>
              </a:rPr>
              <a:t>oktur. M</a:t>
            </a:r>
            <a:r>
              <a:rPr lang="en-US" altLang="tr-TR" sz="2400" dirty="0" err="1" smtClean="0">
                <a:latin typeface="Calibri" pitchFamily="34" charset="0"/>
              </a:rPr>
              <a:t>egaloblasti</a:t>
            </a:r>
            <a:r>
              <a:rPr lang="tr-TR" altLang="tr-TR" sz="2400" dirty="0" smtClean="0">
                <a:latin typeface="Calibri" pitchFamily="34" charset="0"/>
              </a:rPr>
              <a:t>k </a:t>
            </a:r>
            <a:r>
              <a:rPr lang="tr-TR" altLang="tr-TR" sz="2400" dirty="0" err="1" smtClean="0">
                <a:latin typeface="Calibri" pitchFamily="34" charset="0"/>
              </a:rPr>
              <a:t>hematopoez</a:t>
            </a:r>
            <a:r>
              <a:rPr lang="tr-TR" altLang="tr-TR" sz="2400" dirty="0" smtClean="0">
                <a:latin typeface="Calibri" pitchFamily="34" charset="0"/>
              </a:rPr>
              <a:t> belirtilerine rastlanmaz.</a:t>
            </a:r>
            <a:endParaRPr lang="en-US" altLang="tr-TR" sz="2400" dirty="0" smtClean="0">
              <a:latin typeface="Calibri" pitchFamily="34" charset="0"/>
            </a:endParaRPr>
          </a:p>
        </p:txBody>
      </p:sp>
      <p:pic>
        <p:nvPicPr>
          <p:cNvPr id="33796" name="Picture 6"/>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812424" y="3429000"/>
            <a:ext cx="3352800" cy="1461486"/>
          </a:xfrm>
          <a:prstGeom prst="rect">
            <a:avLst/>
          </a:prstGeom>
          <a:ln/>
          <a:extLst/>
        </p:spPr>
        <p:style>
          <a:lnRef idx="0">
            <a:schemeClr val="accent1"/>
          </a:lnRef>
          <a:fillRef idx="3">
            <a:schemeClr val="accent1"/>
          </a:fillRef>
          <a:effectRef idx="3">
            <a:schemeClr val="accent1"/>
          </a:effectRef>
          <a:fontRef idx="minor">
            <a:schemeClr val="lt1"/>
          </a:fontRef>
        </p:style>
      </p:pic>
      <p:pic>
        <p:nvPicPr>
          <p:cNvPr id="33797"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845969" y="1737470"/>
            <a:ext cx="3316287" cy="1610072"/>
          </a:xfrm>
          <a:prstGeom prst="rect">
            <a:avLst/>
          </a:prstGeom>
          <a:ln/>
          <a:extLst/>
        </p:spPr>
        <p:style>
          <a:lnRef idx="0">
            <a:schemeClr val="accent1"/>
          </a:lnRef>
          <a:fillRef idx="3">
            <a:schemeClr val="accent1"/>
          </a:fillRef>
          <a:effectRef idx="3">
            <a:schemeClr val="accent1"/>
          </a:effectRef>
          <a:fontRef idx="minor">
            <a:schemeClr val="lt1"/>
          </a:fontRef>
        </p:style>
      </p:pic>
      <p:pic>
        <p:nvPicPr>
          <p:cNvPr id="33798" name="Picture 3"/>
          <p:cNvPicPr>
            <a:picLocks noChangeAspect="1" noChangeArrowheads="1"/>
          </p:cNvPicPr>
          <p:nvPr/>
        </p:nvPicPr>
        <p:blipFill>
          <a:blip r:embed="rId4" cstate="print">
            <a:lum bright="10000" contrast="4000"/>
            <a:extLst>
              <a:ext uri="{28A0092B-C50C-407E-A947-70E740481C1C}">
                <a14:useLocalDpi xmlns="" xmlns:a14="http://schemas.microsoft.com/office/drawing/2010/main" val="0"/>
              </a:ext>
            </a:extLst>
          </a:blip>
          <a:srcRect l="4921" t="13287" r="4921" b="4430"/>
          <a:stretch>
            <a:fillRect/>
          </a:stretch>
        </p:blipFill>
        <p:spPr bwMode="auto">
          <a:xfrm>
            <a:off x="5791200" y="5033384"/>
            <a:ext cx="3352800" cy="1340768"/>
          </a:xfrm>
          <a:prstGeom prst="rect">
            <a:avLst/>
          </a:prstGeom>
          <a:ln/>
          <a:extLst/>
        </p:spPr>
        <p:style>
          <a:lnRef idx="0">
            <a:schemeClr val="accent1"/>
          </a:lnRef>
          <a:fillRef idx="3">
            <a:schemeClr val="accent1"/>
          </a:fillRef>
          <a:effectRef idx="3">
            <a:schemeClr val="accent1"/>
          </a:effectRef>
          <a:fontRef idx="minor">
            <a:schemeClr val="lt1"/>
          </a:fontRef>
        </p:style>
      </p:pic>
      <p:sp>
        <p:nvSpPr>
          <p:cNvPr id="2" name="Dikdörtgen 1"/>
          <p:cNvSpPr/>
          <p:nvPr/>
        </p:nvSpPr>
        <p:spPr>
          <a:xfrm>
            <a:off x="5813419" y="6035598"/>
            <a:ext cx="2326479" cy="33855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tr-TR" sz="1600" dirty="0" smtClean="0"/>
              <a:t>Ağır aplastik anemi</a:t>
            </a:r>
          </a:p>
        </p:txBody>
      </p:sp>
      <p:sp>
        <p:nvSpPr>
          <p:cNvPr id="3" name="Dikdörtgen 2"/>
          <p:cNvSpPr/>
          <p:nvPr/>
        </p:nvSpPr>
        <p:spPr>
          <a:xfrm>
            <a:off x="5813419" y="4522237"/>
            <a:ext cx="2876108" cy="338554"/>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tr-TR" sz="1600" dirty="0"/>
              <a:t>Ağır </a:t>
            </a:r>
            <a:r>
              <a:rPr lang="tr-TR" sz="1600" dirty="0" smtClean="0"/>
              <a:t>olmayan aplastik anemi </a:t>
            </a:r>
            <a:endParaRPr lang="tr-TR" sz="1600" dirty="0"/>
          </a:p>
        </p:txBody>
      </p:sp>
      <p:sp>
        <p:nvSpPr>
          <p:cNvPr id="4" name="Dikdörtgen 3"/>
          <p:cNvSpPr/>
          <p:nvPr/>
        </p:nvSpPr>
        <p:spPr>
          <a:xfrm>
            <a:off x="5845969" y="3008988"/>
            <a:ext cx="2324675" cy="338554"/>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tr-TR" sz="1600" dirty="0" err="1" smtClean="0"/>
              <a:t>Normoplastik</a:t>
            </a:r>
            <a:r>
              <a:rPr lang="tr-TR" sz="1600" dirty="0" smtClean="0"/>
              <a:t> kemik iliği</a:t>
            </a:r>
            <a:endParaRPr lang="tr-TR" sz="1600" dirty="0"/>
          </a:p>
        </p:txBody>
      </p:sp>
      <p:sp>
        <p:nvSpPr>
          <p:cNvPr id="10" name="9 Dikdörtgen"/>
          <p:cNvSpPr/>
          <p:nvPr/>
        </p:nvSpPr>
        <p:spPr>
          <a:xfrm>
            <a:off x="539552" y="5373216"/>
            <a:ext cx="4572000" cy="1107996"/>
          </a:xfrm>
          <a:prstGeom prst="rect">
            <a:avLst/>
          </a:prstGeom>
          <a:solidFill>
            <a:schemeClr val="bg1">
              <a:lumMod val="95000"/>
            </a:schemeClr>
          </a:solidFill>
        </p:spPr>
        <p:txBody>
          <a:bodyPr>
            <a:spAutoFit/>
          </a:bodyPr>
          <a:lstStyle/>
          <a:p>
            <a:r>
              <a:rPr lang="tr-TR" sz="1100" dirty="0" smtClean="0"/>
              <a:t>TUS-Hangisi aplastik anemide görülmez?(izlenmeyen hangisidir?) </a:t>
            </a:r>
          </a:p>
          <a:p>
            <a:pPr marL="228600" indent="-228600">
              <a:buAutoNum type="alphaLcParenR"/>
            </a:pPr>
            <a:r>
              <a:rPr lang="tr-TR" sz="1100" dirty="0" smtClean="0"/>
              <a:t>Kemik iliği yağlı </a:t>
            </a:r>
            <a:r>
              <a:rPr lang="tr-TR" sz="1100" dirty="0" err="1" smtClean="0">
                <a:solidFill>
                  <a:srgbClr val="C00000"/>
                </a:solidFill>
              </a:rPr>
              <a:t>fibrotik</a:t>
            </a:r>
            <a:r>
              <a:rPr lang="tr-TR" sz="1100" dirty="0" smtClean="0">
                <a:solidFill>
                  <a:srgbClr val="C00000"/>
                </a:solidFill>
              </a:rPr>
              <a:t> </a:t>
            </a:r>
          </a:p>
          <a:p>
            <a:pPr marL="228600" indent="-228600">
              <a:buAutoNum type="alphaLcParenR"/>
            </a:pPr>
            <a:r>
              <a:rPr lang="tr-TR" sz="1100" dirty="0" smtClean="0"/>
              <a:t>Retikülosit azalmış </a:t>
            </a:r>
          </a:p>
          <a:p>
            <a:pPr marL="228600" indent="-228600">
              <a:buAutoNum type="alphaLcParenR"/>
            </a:pPr>
            <a:r>
              <a:rPr lang="tr-TR" sz="1100" dirty="0" smtClean="0"/>
              <a:t> </a:t>
            </a:r>
            <a:r>
              <a:rPr lang="tr-TR" sz="1100" dirty="0" err="1" smtClean="0"/>
              <a:t>Trombositopeni</a:t>
            </a:r>
            <a:r>
              <a:rPr lang="tr-TR" sz="1100" dirty="0" smtClean="0"/>
              <a:t> </a:t>
            </a:r>
          </a:p>
          <a:p>
            <a:pPr marL="228600" indent="-228600">
              <a:buAutoNum type="alphaLcParenR"/>
            </a:pPr>
            <a:r>
              <a:rPr lang="tr-TR" sz="1100" dirty="0" err="1" smtClean="0"/>
              <a:t>Normoblastların</a:t>
            </a:r>
            <a:r>
              <a:rPr lang="tr-TR" sz="1100" dirty="0" smtClean="0"/>
              <a:t> </a:t>
            </a:r>
            <a:r>
              <a:rPr lang="tr-TR" sz="1100" dirty="0" err="1" smtClean="0"/>
              <a:t>periferde</a:t>
            </a:r>
            <a:r>
              <a:rPr lang="tr-TR" sz="1100" dirty="0" smtClean="0"/>
              <a:t> olması </a:t>
            </a:r>
          </a:p>
          <a:p>
            <a:pPr marL="228600" indent="-228600">
              <a:buAutoNum type="alphaLcParenR"/>
            </a:pPr>
            <a:r>
              <a:rPr lang="tr-TR" sz="1100" dirty="0" smtClean="0"/>
              <a:t>Sık enfeksiyon olması </a:t>
            </a:r>
            <a:endParaRPr lang="tr-TR" sz="1100" dirty="0"/>
          </a:p>
        </p:txBody>
      </p:sp>
    </p:spTree>
    <p:extLst>
      <p:ext uri="{BB962C8B-B14F-4D97-AF65-F5344CB8AC3E}">
        <p14:creationId xmlns="" xmlns:p14="http://schemas.microsoft.com/office/powerpoint/2010/main" val="1953720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tr-TR" altLang="tr-TR" sz="2800" b="1" dirty="0" smtClean="0">
                <a:ea typeface="ＭＳ Ｐゴシック" pitchFamily="34" charset="-128"/>
              </a:rPr>
              <a:t>KLİNİK SINIFLANDIRMA</a:t>
            </a:r>
          </a:p>
        </p:txBody>
      </p:sp>
      <p:sp>
        <p:nvSpPr>
          <p:cNvPr id="117763" name="Rectangle 3"/>
          <p:cNvSpPr>
            <a:spLocks noGrp="1" noChangeArrowheads="1"/>
          </p:cNvSpPr>
          <p:nvPr>
            <p:ph idx="1"/>
          </p:nvPr>
        </p:nvSpPr>
        <p:spPr>
          <a:xfrm>
            <a:off x="1547664" y="1412776"/>
            <a:ext cx="3816424" cy="1152128"/>
          </a:xfrm>
        </p:spPr>
        <p:txBody>
          <a:bodyPr>
            <a:noAutofit/>
          </a:bodyPr>
          <a:lstStyle/>
          <a:p>
            <a:pPr marL="514350" indent="-514350" eaLnBrk="1" hangingPunct="1">
              <a:lnSpc>
                <a:spcPct val="150000"/>
              </a:lnSpc>
              <a:buNone/>
              <a:defRPr/>
            </a:pPr>
            <a:r>
              <a:rPr lang="tr-TR" sz="1400" b="1" dirty="0" smtClean="0">
                <a:solidFill>
                  <a:srgbClr val="C00000"/>
                </a:solidFill>
                <a:latin typeface="Calibri" pitchFamily="34" charset="0"/>
                <a:ea typeface="ＭＳ Ｐゴシック" pitchFamily="34" charset="-128"/>
              </a:rPr>
              <a:t>1.  Ağır aplastik anemi    </a:t>
            </a:r>
          </a:p>
          <a:p>
            <a:pPr marL="514350" indent="-514350" eaLnBrk="1" hangingPunct="1">
              <a:lnSpc>
                <a:spcPct val="150000"/>
              </a:lnSpc>
              <a:buNone/>
              <a:defRPr/>
            </a:pPr>
            <a:r>
              <a:rPr lang="tr-TR" sz="1400" b="1" dirty="0" smtClean="0">
                <a:solidFill>
                  <a:srgbClr val="C00000"/>
                </a:solidFill>
                <a:latin typeface="Calibri" pitchFamily="34" charset="0"/>
                <a:ea typeface="ＭＳ Ｐゴシック" pitchFamily="34" charset="-128"/>
              </a:rPr>
              <a:t>2.  Çok ağır aplastik anemi</a:t>
            </a:r>
          </a:p>
          <a:p>
            <a:pPr marL="514350" indent="-514350" eaLnBrk="1" hangingPunct="1">
              <a:lnSpc>
                <a:spcPct val="150000"/>
              </a:lnSpc>
              <a:buNone/>
              <a:defRPr/>
            </a:pPr>
            <a:r>
              <a:rPr lang="tr-TR" sz="1400" b="1" dirty="0" smtClean="0">
                <a:solidFill>
                  <a:srgbClr val="C00000"/>
                </a:solidFill>
                <a:latin typeface="Calibri" pitchFamily="34" charset="0"/>
                <a:ea typeface="ＭＳ Ｐゴシック" pitchFamily="34" charset="-128"/>
              </a:rPr>
              <a:t>3.  Ağır  olmayan aplastik  anemi                                          </a:t>
            </a:r>
          </a:p>
        </p:txBody>
      </p:sp>
      <p:pic>
        <p:nvPicPr>
          <p:cNvPr id="5"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03648" y="5589240"/>
            <a:ext cx="6048672" cy="394717"/>
          </a:xfrm>
          <a:prstGeom prst="rect">
            <a:avLst/>
          </a:prstGeom>
          <a:solidFill>
            <a:schemeClr val="accent1"/>
          </a:solidFill>
          <a:ln w="28575">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cstate="print"/>
          <a:srcRect/>
          <a:stretch>
            <a:fillRect/>
          </a:stretch>
        </p:blipFill>
        <p:spPr bwMode="auto">
          <a:xfrm>
            <a:off x="1331640" y="2708920"/>
            <a:ext cx="6000750" cy="2620144"/>
          </a:xfrm>
          <a:prstGeom prst="rect">
            <a:avLst/>
          </a:prstGeom>
          <a:noFill/>
          <a:ln w="9525">
            <a:noFill/>
            <a:miter lim="800000"/>
            <a:headEnd/>
            <a:tailEnd/>
          </a:ln>
        </p:spPr>
      </p:pic>
    </p:spTree>
    <p:extLst>
      <p:ext uri="{BB962C8B-B14F-4D97-AF65-F5344CB8AC3E}">
        <p14:creationId xmlns="" xmlns:p14="http://schemas.microsoft.com/office/powerpoint/2010/main" val="22642509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xfrm>
            <a:off x="251520" y="-171400"/>
            <a:ext cx="8591550" cy="1066800"/>
          </a:xfrm>
        </p:spPr>
        <p:txBody>
          <a:bodyPr/>
          <a:lstStyle/>
          <a:p>
            <a:pPr eaLnBrk="1" hangingPunct="1"/>
            <a:r>
              <a:rPr lang="tr-TR" altLang="tr-TR" sz="3200" b="1" dirty="0" smtClean="0">
                <a:solidFill>
                  <a:schemeClr val="bg1"/>
                </a:solidFill>
                <a:ea typeface="ＭＳ Ｐゴシック" pitchFamily="34" charset="-128"/>
              </a:rPr>
              <a:t>TUS</a:t>
            </a:r>
          </a:p>
        </p:txBody>
      </p:sp>
      <p:pic>
        <p:nvPicPr>
          <p:cNvPr id="40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5400000">
            <a:off x="1240714" y="1431694"/>
            <a:ext cx="1412846" cy="19510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style>
          <a:lnRef idx="0">
            <a:schemeClr val="accent1"/>
          </a:lnRef>
          <a:fillRef idx="3">
            <a:schemeClr val="accent1"/>
          </a:fillRef>
          <a:effectRef idx="3">
            <a:schemeClr val="accent1"/>
          </a:effectRef>
          <a:fontRef idx="minor">
            <a:schemeClr val="lt1"/>
          </a:fontRef>
        </p:style>
      </p:pic>
      <p:sp>
        <p:nvSpPr>
          <p:cNvPr id="5" name="4 Dikdörtgen"/>
          <p:cNvSpPr/>
          <p:nvPr/>
        </p:nvSpPr>
        <p:spPr>
          <a:xfrm>
            <a:off x="3203848" y="3861048"/>
            <a:ext cx="3888432" cy="1754326"/>
          </a:xfrm>
          <a:prstGeom prst="rect">
            <a:avLst/>
          </a:prstGeom>
          <a:solidFill>
            <a:schemeClr val="bg1"/>
          </a:solidFill>
          <a:ln>
            <a:solidFill>
              <a:schemeClr val="accent1"/>
            </a:solidFill>
          </a:ln>
        </p:spPr>
        <p:txBody>
          <a:bodyPr wrap="square">
            <a:spAutoFit/>
          </a:bodyPr>
          <a:lstStyle/>
          <a:p>
            <a:pPr>
              <a:lnSpc>
                <a:spcPct val="150000"/>
              </a:lnSpc>
            </a:pPr>
            <a:r>
              <a:rPr lang="tr-TR" sz="900" b="1" dirty="0" smtClean="0"/>
              <a:t>Anemisi Olan Hastada </a:t>
            </a:r>
            <a:r>
              <a:rPr lang="tr-TR" sz="900" b="1" dirty="0" err="1" smtClean="0"/>
              <a:t>Retikulositoz</a:t>
            </a:r>
            <a:r>
              <a:rPr lang="tr-TR" sz="900" b="1" dirty="0" smtClean="0"/>
              <a:t> Saptanmış İse Aşağıdakilerden Hangisi Düşünülebilir?</a:t>
            </a:r>
            <a:r>
              <a:rPr lang="tr-TR" sz="900" dirty="0" smtClean="0"/>
              <a:t/>
            </a:r>
            <a:br>
              <a:rPr lang="tr-TR" sz="900" dirty="0" smtClean="0"/>
            </a:br>
            <a:r>
              <a:rPr lang="tr-TR" sz="900" dirty="0" smtClean="0"/>
              <a:t/>
            </a:r>
            <a:br>
              <a:rPr lang="tr-TR" sz="900" dirty="0" smtClean="0"/>
            </a:br>
            <a:r>
              <a:rPr lang="tr-TR" sz="900" dirty="0" smtClean="0"/>
              <a:t>a. </a:t>
            </a:r>
            <a:r>
              <a:rPr lang="tr-TR" sz="900" dirty="0" err="1" smtClean="0"/>
              <a:t>Pernisiyöz</a:t>
            </a:r>
            <a:r>
              <a:rPr lang="tr-TR" sz="900" dirty="0" smtClean="0"/>
              <a:t> anemi</a:t>
            </a:r>
            <a:br>
              <a:rPr lang="tr-TR" sz="900" dirty="0" smtClean="0"/>
            </a:br>
            <a:r>
              <a:rPr lang="tr-TR" sz="900" dirty="0" smtClean="0"/>
              <a:t>b. Paroksismal nokturnal hemoglobinüri </a:t>
            </a:r>
            <a:br>
              <a:rPr lang="tr-TR" sz="900" dirty="0" smtClean="0"/>
            </a:br>
            <a:r>
              <a:rPr lang="tr-TR" sz="900" dirty="0" smtClean="0"/>
              <a:t>c. Aplastik anemi</a:t>
            </a:r>
            <a:br>
              <a:rPr lang="tr-TR" sz="900" dirty="0" smtClean="0"/>
            </a:br>
            <a:r>
              <a:rPr lang="tr-TR" sz="900" dirty="0" smtClean="0"/>
              <a:t>d. Demir eksikliği anemisi </a:t>
            </a:r>
            <a:br>
              <a:rPr lang="tr-TR" sz="900" dirty="0" smtClean="0"/>
            </a:br>
            <a:r>
              <a:rPr lang="tr-TR" sz="900" dirty="0" smtClean="0"/>
              <a:t>e. </a:t>
            </a:r>
            <a:r>
              <a:rPr lang="tr-TR" sz="900" dirty="0" err="1" smtClean="0"/>
              <a:t>Hemolitik</a:t>
            </a:r>
            <a:r>
              <a:rPr lang="tr-TR" sz="900" dirty="0" smtClean="0"/>
              <a:t> anemi</a:t>
            </a:r>
            <a:endParaRPr lang="tr-TR" sz="900" dirty="0"/>
          </a:p>
        </p:txBody>
      </p:sp>
      <p:pic>
        <p:nvPicPr>
          <p:cNvPr id="5122" name="Picture 2" descr="http://kanbilim.com/wp-content/uploads/2013/03/Retik%C3%BClosit.jpg"/>
          <p:cNvPicPr>
            <a:picLocks noChangeAspect="1" noChangeArrowheads="1"/>
          </p:cNvPicPr>
          <p:nvPr/>
        </p:nvPicPr>
        <p:blipFill>
          <a:blip r:embed="rId4" cstate="print"/>
          <a:srcRect/>
          <a:stretch>
            <a:fillRect/>
          </a:stretch>
        </p:blipFill>
        <p:spPr bwMode="auto">
          <a:xfrm>
            <a:off x="827584" y="4005064"/>
            <a:ext cx="2040464" cy="15322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5"/>
          <p:cNvSpPr txBox="1">
            <a:spLocks noChangeArrowheads="1"/>
          </p:cNvSpPr>
          <p:nvPr/>
        </p:nvSpPr>
        <p:spPr bwMode="auto">
          <a:xfrm>
            <a:off x="179512" y="26064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63" tIns="45680" rIns="91363" bIns="4568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altLang="tr-TR" sz="3200" b="1" i="0" u="none" strike="noStrike" kern="0" cap="none" spc="0" normalizeH="0" baseline="0" noProof="0" dirty="0" smtClean="0">
                <a:ln>
                  <a:noFill/>
                </a:ln>
                <a:solidFill>
                  <a:schemeClr val="tx1"/>
                </a:solidFill>
                <a:effectLst/>
                <a:uLnTx/>
                <a:uFillTx/>
                <a:latin typeface="Corbel" pitchFamily="34" charset="0"/>
                <a:ea typeface="ＭＳ Ｐゴシック" charset="0"/>
                <a:cs typeface="+mj-cs"/>
              </a:rPr>
              <a:t>APLASTİK ANEMİ</a:t>
            </a:r>
            <a:endParaRPr kumimoji="0" lang="tr-TR" altLang="tr-TR" sz="3200" b="0" i="0" u="none" strike="noStrike" kern="0" cap="none" spc="0" normalizeH="0" baseline="0" noProof="0" dirty="0" smtClean="0">
              <a:ln>
                <a:noFill/>
              </a:ln>
              <a:solidFill>
                <a:schemeClr val="bg1"/>
              </a:solidFill>
              <a:effectLst/>
              <a:uLnTx/>
              <a:uFillTx/>
              <a:latin typeface="+mj-lt"/>
              <a:ea typeface="ＭＳ Ｐゴシック" pitchFamily="34" charset="-128"/>
              <a:cs typeface="+mj-cs"/>
            </a:endParaRPr>
          </a:p>
        </p:txBody>
      </p:sp>
      <p:pic>
        <p:nvPicPr>
          <p:cNvPr id="1026" name="Picture 2"/>
          <p:cNvPicPr>
            <a:picLocks noChangeAspect="1" noChangeArrowheads="1"/>
          </p:cNvPicPr>
          <p:nvPr/>
        </p:nvPicPr>
        <p:blipFill>
          <a:blip r:embed="rId5" cstate="print"/>
          <a:srcRect/>
          <a:stretch>
            <a:fillRect/>
          </a:stretch>
        </p:blipFill>
        <p:spPr bwMode="auto">
          <a:xfrm>
            <a:off x="3203848" y="1556792"/>
            <a:ext cx="3960440" cy="1971675"/>
          </a:xfrm>
          <a:prstGeom prst="rect">
            <a:avLst/>
          </a:prstGeom>
          <a:noFill/>
          <a:ln w="9525">
            <a:noFill/>
            <a:miter lim="800000"/>
            <a:headEnd/>
            <a:tailEnd/>
          </a:ln>
        </p:spPr>
      </p:pic>
    </p:spTree>
    <p:extLst>
      <p:ext uri="{BB962C8B-B14F-4D97-AF65-F5344CB8AC3E}">
        <p14:creationId xmlns="" xmlns:p14="http://schemas.microsoft.com/office/powerpoint/2010/main" val="42132290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395536" y="1844824"/>
            <a:ext cx="8229600" cy="4525963"/>
          </a:xfrm>
        </p:spPr>
        <p:txBody>
          <a:bodyPr/>
          <a:lstStyle/>
          <a:p>
            <a:pPr marL="469900" indent="-469900" eaLnBrk="1" hangingPunct="1">
              <a:lnSpc>
                <a:spcPct val="130000"/>
              </a:lnSpc>
            </a:pPr>
            <a:r>
              <a:rPr lang="tr-TR" altLang="tr-TR" sz="2000" b="1" dirty="0" smtClean="0">
                <a:ea typeface="ＭＳ Ｐゴシック" pitchFamily="34" charset="-128"/>
              </a:rPr>
              <a:t>Şüpheli nedenin uzaklaştırılması;</a:t>
            </a:r>
          </a:p>
          <a:p>
            <a:pPr marL="469900" indent="-469900" eaLnBrk="1" hangingPunct="1">
              <a:lnSpc>
                <a:spcPct val="130000"/>
              </a:lnSpc>
              <a:buFont typeface="Wingdings" pitchFamily="2" charset="2"/>
              <a:buNone/>
            </a:pPr>
            <a:r>
              <a:rPr lang="tr-TR" altLang="tr-TR" sz="2000" dirty="0" smtClean="0">
                <a:ea typeface="ＭＳ Ｐゴシック" pitchFamily="34" charset="-128"/>
              </a:rPr>
              <a:t>       </a:t>
            </a:r>
            <a:r>
              <a:rPr lang="tr-TR" altLang="tr-TR" sz="2000" dirty="0" smtClean="0">
                <a:solidFill>
                  <a:srgbClr val="FF0000"/>
                </a:solidFill>
                <a:ea typeface="ＭＳ Ｐゴシック" pitchFamily="34" charset="-128"/>
              </a:rPr>
              <a:t>(ilaç, kimyasal madde)</a:t>
            </a:r>
            <a:endParaRPr lang="en-US" altLang="tr-TR" sz="2000" dirty="0" smtClean="0">
              <a:solidFill>
                <a:srgbClr val="FF0000"/>
              </a:solidFill>
              <a:ea typeface="ＭＳ Ｐゴシック" pitchFamily="34" charset="-128"/>
            </a:endParaRPr>
          </a:p>
          <a:p>
            <a:pPr marL="469900" indent="-469900" eaLnBrk="1" hangingPunct="1">
              <a:lnSpc>
                <a:spcPct val="130000"/>
              </a:lnSpc>
            </a:pPr>
            <a:r>
              <a:rPr lang="tr-TR" altLang="tr-TR" sz="2000" b="1" dirty="0" smtClean="0">
                <a:ea typeface="ＭＳ Ｐゴシック" pitchFamily="34" charset="-128"/>
              </a:rPr>
              <a:t>Destek tedavisi</a:t>
            </a:r>
            <a:endParaRPr lang="en-US" altLang="tr-TR" sz="2000" b="1" dirty="0" smtClean="0">
              <a:ea typeface="ＭＳ Ｐゴシック" pitchFamily="34" charset="-128"/>
            </a:endParaRPr>
          </a:p>
          <a:p>
            <a:pPr marL="471487" lvl="1" indent="0" eaLnBrk="1" hangingPunct="1">
              <a:lnSpc>
                <a:spcPct val="130000"/>
              </a:lnSpc>
              <a:buNone/>
            </a:pPr>
            <a:r>
              <a:rPr lang="tr-TR" altLang="tr-TR" sz="2000" dirty="0" smtClean="0">
                <a:solidFill>
                  <a:srgbClr val="FF0000"/>
                </a:solidFill>
                <a:ea typeface="ＭＳ Ｐゴシック" pitchFamily="34" charset="-128"/>
              </a:rPr>
              <a:t>Transfüzyonun gerektiği miktarda yapılması (</a:t>
            </a:r>
            <a:r>
              <a:rPr lang="tr-TR" altLang="tr-TR" sz="2000" dirty="0" err="1" smtClean="0">
                <a:solidFill>
                  <a:srgbClr val="FF0000"/>
                </a:solidFill>
                <a:ea typeface="ＭＳ Ｐゴシック" pitchFamily="34" charset="-128"/>
              </a:rPr>
              <a:t>filtrasyon</a:t>
            </a:r>
            <a:r>
              <a:rPr lang="tr-TR" altLang="tr-TR" sz="2000" dirty="0" smtClean="0">
                <a:solidFill>
                  <a:srgbClr val="FF0000"/>
                </a:solidFill>
                <a:ea typeface="ＭＳ Ｐゴシック" pitchFamily="34" charset="-128"/>
              </a:rPr>
              <a:t>)</a:t>
            </a:r>
            <a:endParaRPr lang="en-US" altLang="tr-TR" sz="2000" dirty="0" smtClean="0">
              <a:solidFill>
                <a:srgbClr val="FF0000"/>
              </a:solidFill>
              <a:ea typeface="ＭＳ Ｐゴシック" pitchFamily="34" charset="-128"/>
            </a:endParaRPr>
          </a:p>
          <a:p>
            <a:pPr marL="469900" indent="-469900" eaLnBrk="1" hangingPunct="1">
              <a:lnSpc>
                <a:spcPct val="130000"/>
              </a:lnSpc>
            </a:pPr>
            <a:r>
              <a:rPr lang="tr-TR" altLang="tr-TR" sz="2000" b="1" dirty="0" smtClean="0">
                <a:ea typeface="ＭＳ Ｐゴシック" pitchFamily="34" charset="-128"/>
              </a:rPr>
              <a:t>Kesin tedavi</a:t>
            </a:r>
            <a:endParaRPr lang="en-US" altLang="tr-TR" sz="2000" b="1" dirty="0" smtClean="0">
              <a:ea typeface="ＭＳ Ｐゴシック" pitchFamily="34" charset="-128"/>
            </a:endParaRPr>
          </a:p>
          <a:p>
            <a:pPr marL="471487" lvl="1" indent="0" eaLnBrk="1" hangingPunct="1">
              <a:lnSpc>
                <a:spcPct val="130000"/>
              </a:lnSpc>
              <a:buNone/>
            </a:pPr>
            <a:r>
              <a:rPr lang="en-US" altLang="tr-TR" sz="2000" dirty="0" err="1" smtClean="0">
                <a:solidFill>
                  <a:srgbClr val="FF0000"/>
                </a:solidFill>
                <a:ea typeface="ＭＳ Ｐゴシック" pitchFamily="34" charset="-128"/>
              </a:rPr>
              <a:t>Imm</a:t>
            </a:r>
            <a:r>
              <a:rPr lang="tr-TR" altLang="tr-TR" sz="2000" dirty="0" smtClean="0">
                <a:solidFill>
                  <a:srgbClr val="FF0000"/>
                </a:solidFill>
                <a:ea typeface="ＭＳ Ｐゴシック" pitchFamily="34" charset="-128"/>
              </a:rPr>
              <a:t>ü</a:t>
            </a:r>
            <a:r>
              <a:rPr lang="en-US" altLang="tr-TR" sz="2000" dirty="0" err="1" smtClean="0">
                <a:solidFill>
                  <a:srgbClr val="FF0000"/>
                </a:solidFill>
                <a:ea typeface="ＭＳ Ｐゴシック" pitchFamily="34" charset="-128"/>
              </a:rPr>
              <a:t>nsupres</a:t>
            </a:r>
            <a:r>
              <a:rPr lang="tr-TR" altLang="tr-TR" sz="2000" dirty="0" err="1" smtClean="0">
                <a:solidFill>
                  <a:srgbClr val="FF0000"/>
                </a:solidFill>
                <a:ea typeface="ＭＳ Ｐゴシック" pitchFamily="34" charset="-128"/>
              </a:rPr>
              <a:t>if</a:t>
            </a:r>
            <a:r>
              <a:rPr lang="en-US" altLang="tr-TR" sz="2000" dirty="0" smtClean="0">
                <a:solidFill>
                  <a:srgbClr val="FF0000"/>
                </a:solidFill>
                <a:ea typeface="ＭＳ Ｐゴシック" pitchFamily="34" charset="-128"/>
              </a:rPr>
              <a:t> </a:t>
            </a:r>
            <a:r>
              <a:rPr lang="tr-TR" altLang="tr-TR" sz="2000" dirty="0" smtClean="0">
                <a:solidFill>
                  <a:srgbClr val="FF0000"/>
                </a:solidFill>
                <a:ea typeface="ＭＳ Ｐゴシック" pitchFamily="34" charset="-128"/>
              </a:rPr>
              <a:t>tedavi</a:t>
            </a:r>
            <a:endParaRPr lang="en-US" altLang="tr-TR" sz="2000" dirty="0" smtClean="0">
              <a:solidFill>
                <a:srgbClr val="FF0000"/>
              </a:solidFill>
              <a:ea typeface="ＭＳ Ｐゴシック" pitchFamily="34" charset="-128"/>
            </a:endParaRPr>
          </a:p>
          <a:p>
            <a:pPr marL="471487" lvl="1" indent="0" eaLnBrk="1" hangingPunct="1">
              <a:lnSpc>
                <a:spcPct val="130000"/>
              </a:lnSpc>
              <a:buNone/>
            </a:pPr>
            <a:r>
              <a:rPr lang="en-US" altLang="tr-TR" sz="2000" dirty="0" err="1" smtClean="0">
                <a:solidFill>
                  <a:srgbClr val="FF0000"/>
                </a:solidFill>
                <a:ea typeface="ＭＳ Ｐゴシック" pitchFamily="34" charset="-128"/>
              </a:rPr>
              <a:t>Allo</a:t>
            </a:r>
            <a:r>
              <a:rPr lang="tr-TR" altLang="tr-TR" sz="2000" dirty="0" smtClean="0">
                <a:solidFill>
                  <a:srgbClr val="FF0000"/>
                </a:solidFill>
                <a:ea typeface="ＭＳ Ｐゴシック" pitchFamily="34" charset="-128"/>
              </a:rPr>
              <a:t>j</a:t>
            </a:r>
            <a:r>
              <a:rPr lang="en-US" altLang="tr-TR" sz="2000" dirty="0" err="1" smtClean="0">
                <a:solidFill>
                  <a:srgbClr val="FF0000"/>
                </a:solidFill>
                <a:ea typeface="ＭＳ Ｐゴシック" pitchFamily="34" charset="-128"/>
              </a:rPr>
              <a:t>eni</a:t>
            </a:r>
            <a:r>
              <a:rPr lang="tr-TR" altLang="tr-TR" sz="2000" dirty="0" smtClean="0">
                <a:solidFill>
                  <a:srgbClr val="FF0000"/>
                </a:solidFill>
                <a:ea typeface="ＭＳ Ｐゴシック" pitchFamily="34" charset="-128"/>
              </a:rPr>
              <a:t>k</a:t>
            </a:r>
            <a:r>
              <a:rPr lang="en-US" altLang="tr-TR" sz="2000" dirty="0" smtClean="0">
                <a:solidFill>
                  <a:srgbClr val="FF0000"/>
                </a:solidFill>
                <a:ea typeface="ＭＳ Ｐゴシック" pitchFamily="34" charset="-128"/>
              </a:rPr>
              <a:t> </a:t>
            </a:r>
            <a:r>
              <a:rPr lang="tr-TR" altLang="tr-TR" sz="2000" dirty="0" smtClean="0">
                <a:solidFill>
                  <a:srgbClr val="FF0000"/>
                </a:solidFill>
                <a:ea typeface="ＭＳ Ｐゴシック" pitchFamily="34" charset="-128"/>
              </a:rPr>
              <a:t>kök hücre </a:t>
            </a:r>
            <a:r>
              <a:rPr lang="en-US" altLang="tr-TR" sz="2000" dirty="0" err="1" smtClean="0">
                <a:solidFill>
                  <a:srgbClr val="FF0000"/>
                </a:solidFill>
                <a:ea typeface="ＭＳ Ｐゴシック" pitchFamily="34" charset="-128"/>
              </a:rPr>
              <a:t>transplanta</a:t>
            </a:r>
            <a:r>
              <a:rPr lang="tr-TR" altLang="tr-TR" sz="2000" dirty="0" err="1" smtClean="0">
                <a:solidFill>
                  <a:srgbClr val="FF0000"/>
                </a:solidFill>
                <a:ea typeface="ＭＳ Ｐゴシック" pitchFamily="34" charset="-128"/>
              </a:rPr>
              <a:t>syonu</a:t>
            </a:r>
            <a:r>
              <a:rPr lang="tr-TR" altLang="tr-TR" sz="2000" dirty="0" smtClean="0">
                <a:ea typeface="ＭＳ Ｐゴシック" pitchFamily="34" charset="-128"/>
              </a:rPr>
              <a:t>.</a:t>
            </a:r>
            <a:endParaRPr lang="en-US" altLang="tr-TR" sz="2000" dirty="0" smtClean="0">
              <a:ea typeface="ＭＳ Ｐゴシック" pitchFamily="34" charset="-128"/>
            </a:endParaRPr>
          </a:p>
        </p:txBody>
      </p:sp>
      <p:sp>
        <p:nvSpPr>
          <p:cNvPr id="5" name="Rectangle 3"/>
          <p:cNvSpPr>
            <a:spLocks noGrp="1" noChangeArrowheads="1"/>
          </p:cNvSpPr>
          <p:nvPr>
            <p:ph type="title"/>
          </p:nvPr>
        </p:nvSpPr>
        <p:spPr bwMode="auto">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lnSpc>
                <a:spcPct val="120000"/>
              </a:lnSpc>
              <a:spcBef>
                <a:spcPct val="20000"/>
              </a:spcBef>
              <a:buClr>
                <a:schemeClr val="accent1"/>
              </a:buClr>
              <a:buSzPct val="80000"/>
              <a:buFont typeface="Wingdings" pitchFamily="2" charset="2"/>
              <a:buNone/>
            </a:pPr>
            <a:r>
              <a:rPr lang="en-US" altLang="tr-TR" sz="3200" b="1" dirty="0">
                <a:solidFill>
                  <a:schemeClr val="tx2"/>
                </a:solidFill>
                <a:latin typeface="Corbel" pitchFamily="34" charset="0"/>
                <a:cs typeface="Times New Roman" pitchFamily="18" charset="0"/>
              </a:rPr>
              <a:t>T</a:t>
            </a:r>
            <a:r>
              <a:rPr lang="tr-TR" altLang="tr-TR" sz="3200" b="1" dirty="0">
                <a:solidFill>
                  <a:schemeClr val="tx2"/>
                </a:solidFill>
                <a:latin typeface="Corbel" pitchFamily="34" charset="0"/>
              </a:rPr>
              <a:t>EDAVİ</a:t>
            </a:r>
          </a:p>
        </p:txBody>
      </p:sp>
    </p:spTree>
    <p:extLst>
      <p:ext uri="{BB962C8B-B14F-4D97-AF65-F5344CB8AC3E}">
        <p14:creationId xmlns="" xmlns:p14="http://schemas.microsoft.com/office/powerpoint/2010/main" val="32456538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a:xfrm>
            <a:off x="539552" y="1340768"/>
            <a:ext cx="8229600" cy="4525963"/>
          </a:xfrm>
        </p:spPr>
        <p:txBody>
          <a:bodyPr/>
          <a:lstStyle/>
          <a:p>
            <a:pPr marL="0" indent="0" eaLnBrk="1" hangingPunct="1">
              <a:lnSpc>
                <a:spcPct val="110000"/>
              </a:lnSpc>
              <a:buNone/>
            </a:pPr>
            <a:endParaRPr lang="tr-TR" altLang="tr-TR" sz="1800" b="1" dirty="0" smtClean="0">
              <a:ea typeface="ＭＳ Ｐゴシック" pitchFamily="34" charset="-128"/>
              <a:cs typeface="Arial" pitchFamily="34" charset="0"/>
            </a:endParaRPr>
          </a:p>
          <a:p>
            <a:pPr marL="0" indent="0" eaLnBrk="1" hangingPunct="1">
              <a:lnSpc>
                <a:spcPct val="110000"/>
              </a:lnSpc>
              <a:buNone/>
            </a:pPr>
            <a:r>
              <a:rPr lang="en-US" altLang="tr-TR" sz="1600" b="1" dirty="0" err="1" smtClean="0">
                <a:ea typeface="ＭＳ Ｐゴシック" pitchFamily="34" charset="-128"/>
                <a:cs typeface="Arial" pitchFamily="34" charset="0"/>
              </a:rPr>
              <a:t>En</a:t>
            </a:r>
            <a:r>
              <a:rPr lang="en-US" altLang="tr-TR" sz="1600" b="1" dirty="0" smtClean="0">
                <a:ea typeface="ＭＳ Ｐゴシック" pitchFamily="34" charset="-128"/>
                <a:cs typeface="Arial" pitchFamily="34" charset="0"/>
              </a:rPr>
              <a:t> </a:t>
            </a:r>
            <a:r>
              <a:rPr lang="en-US" altLang="tr-TR" sz="1600" b="1" dirty="0" err="1" smtClean="0">
                <a:ea typeface="ＭＳ Ｐゴシック" pitchFamily="34" charset="-128"/>
                <a:cs typeface="Arial" pitchFamily="34" charset="0"/>
              </a:rPr>
              <a:t>iyi</a:t>
            </a:r>
            <a:r>
              <a:rPr lang="en-US" altLang="tr-TR" sz="1600" b="1" dirty="0" smtClean="0">
                <a:ea typeface="ＭＳ Ｐゴシック" pitchFamily="34" charset="-128"/>
                <a:cs typeface="Arial" pitchFamily="34" charset="0"/>
              </a:rPr>
              <a:t> </a:t>
            </a:r>
            <a:r>
              <a:rPr lang="en-US" altLang="tr-TR" sz="1600" b="1" dirty="0" err="1" smtClean="0">
                <a:ea typeface="ＭＳ Ｐゴシック" pitchFamily="34" charset="-128"/>
                <a:cs typeface="Arial" pitchFamily="34" charset="0"/>
              </a:rPr>
              <a:t>tedavi</a:t>
            </a:r>
            <a:r>
              <a:rPr lang="en-US" altLang="tr-TR" sz="1600" b="1" dirty="0" smtClean="0">
                <a:ea typeface="ＭＳ Ｐゴシック" pitchFamily="34" charset="-128"/>
                <a:cs typeface="Arial" pitchFamily="34" charset="0"/>
              </a:rPr>
              <a:t> </a:t>
            </a:r>
            <a:r>
              <a:rPr lang="en-US" altLang="tr-TR" sz="1600" b="1" dirty="0" err="1" smtClean="0">
                <a:ea typeface="ＭＳ Ｐゴシック" pitchFamily="34" charset="-128"/>
                <a:cs typeface="Arial" pitchFamily="34" charset="0"/>
              </a:rPr>
              <a:t>şekli</a:t>
            </a:r>
            <a:r>
              <a:rPr lang="en-US" altLang="tr-TR" sz="1600" b="1" dirty="0" smtClean="0">
                <a:ea typeface="ＭＳ Ｐゴシック" pitchFamily="34" charset="-128"/>
                <a:cs typeface="Arial" pitchFamily="34" charset="0"/>
              </a:rPr>
              <a:t> </a:t>
            </a:r>
            <a:r>
              <a:rPr lang="tr-TR" altLang="tr-TR" sz="1600" b="1" dirty="0" smtClean="0">
                <a:ea typeface="ＭＳ Ｐゴシック" pitchFamily="34" charset="-128"/>
                <a:cs typeface="Arial" pitchFamily="34" charset="0"/>
              </a:rPr>
              <a:t>a</a:t>
            </a:r>
            <a:r>
              <a:rPr lang="en-US" altLang="tr-TR" sz="1600" b="1" dirty="0" err="1" smtClean="0">
                <a:ea typeface="ＭＳ Ｐゴシック" pitchFamily="34" charset="-128"/>
                <a:cs typeface="Arial" pitchFamily="34" charset="0"/>
              </a:rPr>
              <a:t>llo</a:t>
            </a:r>
            <a:r>
              <a:rPr lang="tr-TR" altLang="tr-TR" sz="1600" b="1" dirty="0" smtClean="0">
                <a:ea typeface="ＭＳ Ｐゴシック" pitchFamily="34" charset="-128"/>
                <a:cs typeface="Arial" pitchFamily="34" charset="0"/>
              </a:rPr>
              <a:t>j</a:t>
            </a:r>
            <a:r>
              <a:rPr lang="en-US" altLang="tr-TR" sz="1600" b="1" dirty="0" err="1" smtClean="0">
                <a:ea typeface="ＭＳ Ｐゴシック" pitchFamily="34" charset="-128"/>
                <a:cs typeface="Arial" pitchFamily="34" charset="0"/>
              </a:rPr>
              <a:t>enik</a:t>
            </a:r>
            <a:r>
              <a:rPr lang="en-US" altLang="tr-TR" sz="1600" b="1" dirty="0" smtClean="0">
                <a:ea typeface="ＭＳ Ｐゴシック" pitchFamily="34" charset="-128"/>
                <a:cs typeface="Arial" pitchFamily="34" charset="0"/>
              </a:rPr>
              <a:t> </a:t>
            </a:r>
            <a:r>
              <a:rPr lang="tr-TR" altLang="tr-TR" sz="1600" b="1" dirty="0" smtClean="0">
                <a:ea typeface="ＭＳ Ｐゴシック" pitchFamily="34" charset="-128"/>
                <a:cs typeface="Arial" pitchFamily="34" charset="0"/>
              </a:rPr>
              <a:t>kök hücre </a:t>
            </a:r>
            <a:r>
              <a:rPr lang="en-US" altLang="tr-TR" sz="1600" b="1" dirty="0" err="1" smtClean="0">
                <a:ea typeface="ＭＳ Ｐゴシック" pitchFamily="34" charset="-128"/>
                <a:cs typeface="Arial" pitchFamily="34" charset="0"/>
              </a:rPr>
              <a:t>naklidir</a:t>
            </a:r>
            <a:r>
              <a:rPr lang="en-US" altLang="tr-TR" sz="1600" b="1" dirty="0" smtClean="0">
                <a:ea typeface="ＭＳ Ｐゴシック" pitchFamily="34" charset="-128"/>
                <a:cs typeface="Arial" pitchFamily="34" charset="0"/>
              </a:rPr>
              <a:t>.</a:t>
            </a:r>
            <a:endParaRPr lang="tr-TR" altLang="tr-TR" sz="1600" dirty="0" smtClean="0">
              <a:ea typeface="ＭＳ Ｐゴシック" pitchFamily="34" charset="-128"/>
              <a:cs typeface="Arial" pitchFamily="34" charset="0"/>
            </a:endParaRPr>
          </a:p>
          <a:p>
            <a:pPr marL="469900" indent="-469900" eaLnBrk="1" hangingPunct="1">
              <a:lnSpc>
                <a:spcPct val="150000"/>
              </a:lnSpc>
            </a:pPr>
            <a:r>
              <a:rPr lang="tr-TR" altLang="tr-TR" sz="1600" dirty="0" smtClean="0">
                <a:ea typeface="ＭＳ Ｐゴシック" pitchFamily="34" charset="-128"/>
                <a:cs typeface="Arial" pitchFamily="34" charset="0"/>
              </a:rPr>
              <a:t>4</a:t>
            </a:r>
            <a:r>
              <a:rPr lang="en-US" altLang="tr-TR" sz="1600" dirty="0" smtClean="0">
                <a:ea typeface="ＭＳ Ｐゴシック" pitchFamily="34" charset="-128"/>
                <a:cs typeface="Arial" pitchFamily="34" charset="0"/>
              </a:rPr>
              <a:t>0 </a:t>
            </a:r>
            <a:r>
              <a:rPr lang="en-US" altLang="tr-TR" sz="1600" dirty="0" err="1" smtClean="0">
                <a:ea typeface="ＭＳ Ｐゴシック" pitchFamily="34" charset="-128"/>
                <a:cs typeface="Arial" pitchFamily="34" charset="0"/>
              </a:rPr>
              <a:t>yaş</a:t>
            </a:r>
            <a:r>
              <a:rPr lang="en-US" altLang="tr-TR" sz="1600" dirty="0" smtClean="0">
                <a:ea typeface="ＭＳ Ｐゴシック" pitchFamily="34" charset="-128"/>
                <a:cs typeface="Arial" pitchFamily="34" charset="0"/>
              </a:rPr>
              <a:t> </a:t>
            </a:r>
            <a:r>
              <a:rPr lang="en-US" altLang="tr-TR" sz="1600" dirty="0" err="1" smtClean="0">
                <a:ea typeface="ＭＳ Ｐゴシック" pitchFamily="34" charset="-128"/>
                <a:cs typeface="Arial" pitchFamily="34" charset="0"/>
              </a:rPr>
              <a:t>altındaki</a:t>
            </a:r>
            <a:r>
              <a:rPr lang="en-US" altLang="tr-TR" sz="1600" dirty="0" smtClean="0">
                <a:ea typeface="ＭＳ Ｐゴシック" pitchFamily="34" charset="-128"/>
                <a:cs typeface="Arial" pitchFamily="34" charset="0"/>
              </a:rPr>
              <a:t> </a:t>
            </a:r>
            <a:r>
              <a:rPr lang="en-US" altLang="tr-TR" sz="1600" dirty="0" err="1" smtClean="0">
                <a:ea typeface="ＭＳ Ｐゴシック" pitchFamily="34" charset="-128"/>
                <a:cs typeface="Arial" pitchFamily="34" charset="0"/>
              </a:rPr>
              <a:t>hastalarda</a:t>
            </a:r>
            <a:r>
              <a:rPr lang="en-US" altLang="tr-TR" sz="1600" dirty="0" smtClean="0">
                <a:ea typeface="ＭＳ Ｐゴシック" pitchFamily="34" charset="-128"/>
                <a:cs typeface="Arial" pitchFamily="34" charset="0"/>
              </a:rPr>
              <a:t> HLA </a:t>
            </a:r>
            <a:r>
              <a:rPr lang="en-US" altLang="tr-TR" sz="1600" dirty="0" err="1" smtClean="0">
                <a:ea typeface="ＭＳ Ｐゴシック" pitchFamily="34" charset="-128"/>
                <a:cs typeface="Arial" pitchFamily="34" charset="0"/>
              </a:rPr>
              <a:t>uygun</a:t>
            </a:r>
            <a:r>
              <a:rPr lang="en-US" altLang="tr-TR" sz="1600" dirty="0" smtClean="0">
                <a:ea typeface="ＭＳ Ｐゴシック" pitchFamily="34" charset="-128"/>
                <a:cs typeface="Arial" pitchFamily="34" charset="0"/>
              </a:rPr>
              <a:t> </a:t>
            </a:r>
            <a:r>
              <a:rPr lang="en-US" altLang="tr-TR" sz="1600" dirty="0" err="1" smtClean="0">
                <a:ea typeface="ＭＳ Ｐゴシック" pitchFamily="34" charset="-128"/>
                <a:cs typeface="Arial" pitchFamily="34" charset="0"/>
              </a:rPr>
              <a:t>kardeş</a:t>
            </a:r>
            <a:r>
              <a:rPr lang="en-US" altLang="tr-TR" sz="1600" dirty="0" smtClean="0">
                <a:ea typeface="ＭＳ Ｐゴシック" pitchFamily="34" charset="-128"/>
                <a:cs typeface="Arial" pitchFamily="34" charset="0"/>
              </a:rPr>
              <a:t> </a:t>
            </a:r>
            <a:r>
              <a:rPr lang="en-US" altLang="tr-TR" sz="1600" dirty="0" err="1" smtClean="0">
                <a:ea typeface="ＭＳ Ｐゴシック" pitchFamily="34" charset="-128"/>
                <a:cs typeface="Arial" pitchFamily="34" charset="0"/>
              </a:rPr>
              <a:t>araştırması</a:t>
            </a:r>
            <a:r>
              <a:rPr lang="en-US" altLang="tr-TR" sz="1600" dirty="0" smtClean="0">
                <a:ea typeface="ＭＳ Ｐゴシック" pitchFamily="34" charset="-128"/>
                <a:cs typeface="Arial" pitchFamily="34" charset="0"/>
              </a:rPr>
              <a:t> </a:t>
            </a:r>
            <a:r>
              <a:rPr lang="en-US" altLang="tr-TR" sz="1600" dirty="0" err="1" smtClean="0">
                <a:ea typeface="ＭＳ Ｐゴシック" pitchFamily="34" charset="-128"/>
                <a:cs typeface="Arial" pitchFamily="34" charset="0"/>
              </a:rPr>
              <a:t>yapılmalıdır</a:t>
            </a:r>
            <a:r>
              <a:rPr lang="en-US" altLang="tr-TR" sz="1600" dirty="0" smtClean="0">
                <a:ea typeface="ＭＳ Ｐゴシック" pitchFamily="34" charset="-128"/>
                <a:cs typeface="Arial" pitchFamily="34" charset="0"/>
              </a:rPr>
              <a:t>. </a:t>
            </a:r>
            <a:endParaRPr lang="tr-TR" altLang="tr-TR" sz="1600" dirty="0" smtClean="0">
              <a:ea typeface="ＭＳ Ｐゴシック" pitchFamily="34" charset="-128"/>
              <a:cs typeface="Arial" pitchFamily="34" charset="0"/>
            </a:endParaRPr>
          </a:p>
          <a:p>
            <a:pPr marL="469900" indent="-469900" eaLnBrk="1" hangingPunct="1">
              <a:lnSpc>
                <a:spcPct val="150000"/>
              </a:lnSpc>
            </a:pPr>
            <a:r>
              <a:rPr lang="en-US" altLang="tr-TR" sz="1600" dirty="0" smtClean="0">
                <a:ea typeface="ＭＳ Ｐゴシック" pitchFamily="34" charset="-128"/>
                <a:cs typeface="Arial" pitchFamily="34" charset="0"/>
              </a:rPr>
              <a:t>HLA tam </a:t>
            </a:r>
            <a:r>
              <a:rPr lang="en-US" altLang="tr-TR" sz="1600" dirty="0" err="1" smtClean="0">
                <a:ea typeface="ＭＳ Ｐゴシック" pitchFamily="34" charset="-128"/>
                <a:cs typeface="Arial" pitchFamily="34" charset="0"/>
              </a:rPr>
              <a:t>uygun</a:t>
            </a:r>
            <a:r>
              <a:rPr lang="en-US" altLang="tr-TR" sz="1600" dirty="0" smtClean="0">
                <a:ea typeface="ＭＳ Ｐゴシック" pitchFamily="34" charset="-128"/>
                <a:cs typeface="Arial" pitchFamily="34" charset="0"/>
              </a:rPr>
              <a:t> </a:t>
            </a:r>
            <a:r>
              <a:rPr lang="en-US" altLang="tr-TR" sz="1600" dirty="0" err="1" smtClean="0">
                <a:ea typeface="ＭＳ Ｐゴシック" pitchFamily="34" charset="-128"/>
                <a:cs typeface="Arial" pitchFamily="34" charset="0"/>
              </a:rPr>
              <a:t>kardeş</a:t>
            </a:r>
            <a:r>
              <a:rPr lang="en-US" altLang="tr-TR" sz="1600" dirty="0" smtClean="0">
                <a:ea typeface="ＭＳ Ｐゴシック" pitchFamily="34" charset="-128"/>
                <a:cs typeface="Arial" pitchFamily="34" charset="0"/>
              </a:rPr>
              <a:t> </a:t>
            </a:r>
            <a:r>
              <a:rPr lang="en-US" altLang="tr-TR" sz="1600" dirty="0" err="1" smtClean="0">
                <a:ea typeface="ＭＳ Ｐゴシック" pitchFamily="34" charset="-128"/>
                <a:cs typeface="Arial" pitchFamily="34" charset="0"/>
              </a:rPr>
              <a:t>varlığında</a:t>
            </a:r>
            <a:r>
              <a:rPr lang="en-US" altLang="tr-TR" sz="1600" dirty="0" smtClean="0">
                <a:ea typeface="ＭＳ Ｐゴシック" pitchFamily="34" charset="-128"/>
                <a:cs typeface="Arial" pitchFamily="34" charset="0"/>
              </a:rPr>
              <a:t> %80 </a:t>
            </a:r>
            <a:r>
              <a:rPr lang="en-US" altLang="tr-TR" sz="1600" dirty="0" err="1" smtClean="0">
                <a:ea typeface="ＭＳ Ｐゴシック" pitchFamily="34" charset="-128"/>
                <a:cs typeface="Arial" pitchFamily="34" charset="0"/>
              </a:rPr>
              <a:t>olguda</a:t>
            </a:r>
            <a:r>
              <a:rPr lang="en-US" altLang="tr-TR" sz="1600" dirty="0" smtClean="0">
                <a:ea typeface="ＭＳ Ｐゴシック" pitchFamily="34" charset="-128"/>
                <a:cs typeface="Arial" pitchFamily="34" charset="0"/>
              </a:rPr>
              <a:t> tam </a:t>
            </a:r>
            <a:r>
              <a:rPr lang="en-US" altLang="tr-TR" sz="1600" dirty="0" err="1" smtClean="0">
                <a:ea typeface="ＭＳ Ｐゴシック" pitchFamily="34" charset="-128"/>
                <a:cs typeface="Arial" pitchFamily="34" charset="0"/>
              </a:rPr>
              <a:t>iyileşme</a:t>
            </a:r>
            <a:r>
              <a:rPr lang="en-US" altLang="tr-TR" sz="1600" dirty="0" smtClean="0">
                <a:ea typeface="ＭＳ Ｐゴシック" pitchFamily="34" charset="-128"/>
                <a:cs typeface="Arial" pitchFamily="34" charset="0"/>
              </a:rPr>
              <a:t> </a:t>
            </a:r>
            <a:r>
              <a:rPr lang="en-US" altLang="tr-TR" sz="1600" dirty="0" err="1" smtClean="0">
                <a:ea typeface="ＭＳ Ｐゴシック" pitchFamily="34" charset="-128"/>
                <a:cs typeface="Arial" pitchFamily="34" charset="0"/>
              </a:rPr>
              <a:t>sağlanabilmektedir</a:t>
            </a:r>
            <a:r>
              <a:rPr lang="tr-TR" altLang="tr-TR" sz="1600" dirty="0" smtClean="0">
                <a:ea typeface="ＭＳ Ｐゴシック" pitchFamily="34" charset="-128"/>
                <a:cs typeface="Arial" pitchFamily="34" charset="0"/>
              </a:rPr>
              <a:t> </a:t>
            </a:r>
          </a:p>
          <a:p>
            <a:pPr marL="469900" indent="-469900" eaLnBrk="1" hangingPunct="1">
              <a:lnSpc>
                <a:spcPct val="150000"/>
              </a:lnSpc>
            </a:pPr>
            <a:r>
              <a:rPr lang="en-US" altLang="tr-TR" sz="1600" dirty="0" smtClean="0">
                <a:ea typeface="ＭＳ Ｐゴシック" pitchFamily="34" charset="-128"/>
                <a:cs typeface="Arial" pitchFamily="34" charset="0"/>
              </a:rPr>
              <a:t>40 </a:t>
            </a:r>
            <a:r>
              <a:rPr lang="en-US" altLang="tr-TR" sz="1600" dirty="0" err="1" smtClean="0">
                <a:ea typeface="ＭＳ Ｐゴシック" pitchFamily="34" charset="-128"/>
                <a:cs typeface="Arial" pitchFamily="34" charset="0"/>
              </a:rPr>
              <a:t>yaşın</a:t>
            </a:r>
            <a:r>
              <a:rPr lang="en-US" altLang="tr-TR" sz="1600" dirty="0" smtClean="0">
                <a:ea typeface="ＭＳ Ｐゴシック" pitchFamily="34" charset="-128"/>
                <a:cs typeface="Arial" pitchFamily="34" charset="0"/>
              </a:rPr>
              <a:t> </a:t>
            </a:r>
            <a:r>
              <a:rPr lang="en-US" altLang="tr-TR" sz="1600" dirty="0" err="1" smtClean="0">
                <a:ea typeface="ＭＳ Ｐゴシック" pitchFamily="34" charset="-128"/>
                <a:cs typeface="Arial" pitchFamily="34" charset="0"/>
              </a:rPr>
              <a:t>üzerindeki</a:t>
            </a:r>
            <a:r>
              <a:rPr lang="en-US" altLang="tr-TR" sz="1600" dirty="0" smtClean="0">
                <a:ea typeface="ＭＳ Ｐゴシック" pitchFamily="34" charset="-128"/>
                <a:cs typeface="Arial" pitchFamily="34" charset="0"/>
              </a:rPr>
              <a:t> </a:t>
            </a:r>
            <a:r>
              <a:rPr lang="en-US" altLang="tr-TR" sz="1600" dirty="0" err="1" smtClean="0">
                <a:ea typeface="ＭＳ Ｐゴシック" pitchFamily="34" charset="-128"/>
                <a:cs typeface="Arial" pitchFamily="34" charset="0"/>
              </a:rPr>
              <a:t>hastalarda</a:t>
            </a:r>
            <a:r>
              <a:rPr lang="en-US" altLang="tr-TR" sz="1600" dirty="0" smtClean="0">
                <a:ea typeface="ＭＳ Ｐゴシック" pitchFamily="34" charset="-128"/>
                <a:cs typeface="Arial" pitchFamily="34" charset="0"/>
              </a:rPr>
              <a:t> transplant </a:t>
            </a:r>
            <a:r>
              <a:rPr lang="en-US" altLang="tr-TR" sz="1600" dirty="0" err="1" smtClean="0">
                <a:ea typeface="ＭＳ Ｐゴシック" pitchFamily="34" charset="-128"/>
                <a:cs typeface="Arial" pitchFamily="34" charset="0"/>
              </a:rPr>
              <a:t>hazırlık</a:t>
            </a:r>
            <a:r>
              <a:rPr lang="en-US" altLang="tr-TR" sz="1600" dirty="0" smtClean="0">
                <a:ea typeface="ＭＳ Ｐゴシック" pitchFamily="34" charset="-128"/>
                <a:cs typeface="Arial" pitchFamily="34" charset="0"/>
              </a:rPr>
              <a:t> </a:t>
            </a:r>
            <a:r>
              <a:rPr lang="en-US" altLang="tr-TR" sz="1600" dirty="0" err="1" smtClean="0">
                <a:ea typeface="ＭＳ Ｐゴシック" pitchFamily="34" charset="-128"/>
                <a:cs typeface="Arial" pitchFamily="34" charset="0"/>
              </a:rPr>
              <a:t>rejimine</a:t>
            </a:r>
            <a:r>
              <a:rPr lang="en-US" altLang="tr-TR" sz="1600" dirty="0" smtClean="0">
                <a:ea typeface="ＭＳ Ｐゴシック" pitchFamily="34" charset="-128"/>
                <a:cs typeface="Arial" pitchFamily="34" charset="0"/>
              </a:rPr>
              <a:t> </a:t>
            </a:r>
            <a:r>
              <a:rPr lang="en-US" altLang="tr-TR" sz="1600" dirty="0" err="1" smtClean="0">
                <a:ea typeface="ＭＳ Ｐゴシック" pitchFamily="34" charset="-128"/>
                <a:cs typeface="Arial" pitchFamily="34" charset="0"/>
              </a:rPr>
              <a:t>toleransın</a:t>
            </a:r>
            <a:r>
              <a:rPr lang="en-US" altLang="tr-TR" sz="1600" dirty="0" smtClean="0">
                <a:ea typeface="ＭＳ Ｐゴシック" pitchFamily="34" charset="-128"/>
                <a:cs typeface="Arial" pitchFamily="34" charset="0"/>
              </a:rPr>
              <a:t> </a:t>
            </a:r>
            <a:r>
              <a:rPr lang="en-US" altLang="tr-TR" sz="1600" dirty="0" err="1" smtClean="0">
                <a:ea typeface="ＭＳ Ｐゴシック" pitchFamily="34" charset="-128"/>
                <a:cs typeface="Arial" pitchFamily="34" charset="0"/>
              </a:rPr>
              <a:t>azalması</a:t>
            </a:r>
            <a:r>
              <a:rPr lang="en-US" altLang="tr-TR" sz="1600" dirty="0" smtClean="0">
                <a:ea typeface="ＭＳ Ｐゴシック" pitchFamily="34" charset="-128"/>
                <a:cs typeface="Arial" pitchFamily="34" charset="0"/>
              </a:rPr>
              <a:t> </a:t>
            </a:r>
            <a:r>
              <a:rPr lang="en-US" altLang="tr-TR" sz="1600" dirty="0" err="1" smtClean="0">
                <a:ea typeface="ＭＳ Ｐゴシック" pitchFamily="34" charset="-128"/>
                <a:cs typeface="Arial" pitchFamily="34" charset="0"/>
              </a:rPr>
              <a:t>ve</a:t>
            </a:r>
            <a:r>
              <a:rPr lang="en-US" altLang="tr-TR" sz="1600" dirty="0" smtClean="0">
                <a:ea typeface="ＭＳ Ｐゴシック" pitchFamily="34" charset="-128"/>
                <a:cs typeface="Arial" pitchFamily="34" charset="0"/>
              </a:rPr>
              <a:t> graft versus host </a:t>
            </a:r>
            <a:r>
              <a:rPr lang="en-US" altLang="tr-TR" sz="1600" dirty="0" err="1" smtClean="0">
                <a:ea typeface="ＭＳ Ｐゴシック" pitchFamily="34" charset="-128"/>
                <a:cs typeface="Arial" pitchFamily="34" charset="0"/>
              </a:rPr>
              <a:t>hastalığı</a:t>
            </a:r>
            <a:r>
              <a:rPr lang="en-US" altLang="tr-TR" sz="1600" dirty="0" smtClean="0">
                <a:ea typeface="ＭＳ Ｐゴシック" pitchFamily="34" charset="-128"/>
                <a:cs typeface="Arial" pitchFamily="34" charset="0"/>
              </a:rPr>
              <a:t> </a:t>
            </a:r>
            <a:r>
              <a:rPr lang="en-US" altLang="tr-TR" sz="1600" dirty="0" err="1" smtClean="0">
                <a:ea typeface="ＭＳ Ｐゴシック" pitchFamily="34" charset="-128"/>
                <a:cs typeface="Arial" pitchFamily="34" charset="0"/>
              </a:rPr>
              <a:t>nedeniyle</a:t>
            </a:r>
            <a:r>
              <a:rPr lang="en-US" altLang="tr-TR" sz="1600" dirty="0" smtClean="0">
                <a:ea typeface="ＭＳ Ｐゴシック" pitchFamily="34" charset="-128"/>
                <a:cs typeface="Arial" pitchFamily="34" charset="0"/>
              </a:rPr>
              <a:t> </a:t>
            </a:r>
            <a:r>
              <a:rPr lang="en-US" altLang="tr-TR" sz="1600" dirty="0" err="1" smtClean="0">
                <a:ea typeface="ＭＳ Ｐゴシック" pitchFamily="34" charset="-128"/>
                <a:cs typeface="Arial" pitchFamily="34" charset="0"/>
              </a:rPr>
              <a:t>önerilmemektedir</a:t>
            </a:r>
            <a:r>
              <a:rPr lang="en-US" altLang="tr-TR" sz="1800" dirty="0" smtClean="0">
                <a:ea typeface="ＭＳ Ｐゴシック" pitchFamily="34" charset="-128"/>
                <a:cs typeface="Arial" pitchFamily="34" charset="0"/>
              </a:rPr>
              <a:t>. </a:t>
            </a:r>
            <a:endParaRPr lang="tr-TR" altLang="tr-TR" sz="1800" dirty="0" smtClean="0">
              <a:ea typeface="ＭＳ Ｐゴシック" pitchFamily="34" charset="-128"/>
              <a:cs typeface="Arial" pitchFamily="34" charset="0"/>
            </a:endParaRPr>
          </a:p>
        </p:txBody>
      </p:sp>
      <p:sp>
        <p:nvSpPr>
          <p:cNvPr id="5" name="Rectangle 3"/>
          <p:cNvSpPr>
            <a:spLocks noGrp="1" noChangeArrowheads="1"/>
          </p:cNvSpPr>
          <p:nvPr>
            <p:ph type="title"/>
          </p:nvPr>
        </p:nvSpPr>
        <p:spPr bwMode="auto">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lnSpc>
                <a:spcPct val="120000"/>
              </a:lnSpc>
              <a:spcBef>
                <a:spcPct val="20000"/>
              </a:spcBef>
              <a:buClr>
                <a:schemeClr val="accent1"/>
              </a:buClr>
              <a:buSzPct val="80000"/>
              <a:buFont typeface="Wingdings" pitchFamily="2" charset="2"/>
              <a:buNone/>
            </a:pPr>
            <a:r>
              <a:rPr lang="en-US" altLang="tr-TR" sz="3200" b="1" dirty="0">
                <a:solidFill>
                  <a:schemeClr val="tx2"/>
                </a:solidFill>
                <a:latin typeface="Corbel" pitchFamily="34" charset="0"/>
                <a:cs typeface="Times New Roman" pitchFamily="18" charset="0"/>
              </a:rPr>
              <a:t>T</a:t>
            </a:r>
            <a:r>
              <a:rPr lang="tr-TR" altLang="tr-TR" sz="3200" b="1" dirty="0">
                <a:solidFill>
                  <a:schemeClr val="tx2"/>
                </a:solidFill>
                <a:latin typeface="Corbel" pitchFamily="34" charset="0"/>
              </a:rPr>
              <a:t>EDAVİ</a:t>
            </a:r>
          </a:p>
        </p:txBody>
      </p:sp>
      <p:pic>
        <p:nvPicPr>
          <p:cNvPr id="4" name="Picture 2"/>
          <p:cNvPicPr>
            <a:picLocks noChangeAspect="1" noChangeArrowheads="1"/>
          </p:cNvPicPr>
          <p:nvPr/>
        </p:nvPicPr>
        <p:blipFill>
          <a:blip r:embed="rId2" cstate="print"/>
          <a:srcRect/>
          <a:stretch>
            <a:fillRect/>
          </a:stretch>
        </p:blipFill>
        <p:spPr bwMode="auto">
          <a:xfrm>
            <a:off x="467544" y="3861048"/>
            <a:ext cx="4896544" cy="2088232"/>
          </a:xfrm>
          <a:prstGeom prst="rect">
            <a:avLst/>
          </a:prstGeom>
          <a:ln>
            <a:noFill/>
          </a:ln>
          <a:effectLst>
            <a:outerShdw blurRad="190500" algn="tl" rotWithShape="0">
              <a:srgbClr val="000000">
                <a:alpha val="70000"/>
              </a:srgbClr>
            </a:outerShdw>
          </a:effectLst>
        </p:spPr>
      </p:pic>
      <p:pic>
        <p:nvPicPr>
          <p:cNvPr id="7" name="Picture 2"/>
          <p:cNvPicPr>
            <a:picLocks noChangeAspect="1" noChangeArrowheads="1"/>
          </p:cNvPicPr>
          <p:nvPr/>
        </p:nvPicPr>
        <p:blipFill>
          <a:blip r:embed="rId3" cstate="print"/>
          <a:srcRect/>
          <a:stretch>
            <a:fillRect/>
          </a:stretch>
        </p:blipFill>
        <p:spPr bwMode="auto">
          <a:xfrm>
            <a:off x="4644008" y="4581128"/>
            <a:ext cx="4104456" cy="1584176"/>
          </a:xfrm>
          <a:prstGeom prst="rect">
            <a:avLst/>
          </a:prstGeom>
          <a:ln>
            <a:noFill/>
          </a:ln>
          <a:effectLst>
            <a:outerShdw blurRad="190500" algn="tl" rotWithShape="0">
              <a:srgbClr val="000000">
                <a:alpha val="70000"/>
              </a:srgbClr>
            </a:outerShdw>
          </a:effectLst>
        </p:spPr>
      </p:pic>
    </p:spTree>
    <p:extLst>
      <p:ext uri="{BB962C8B-B14F-4D97-AF65-F5344CB8AC3E}">
        <p14:creationId xmlns="" xmlns:p14="http://schemas.microsoft.com/office/powerpoint/2010/main" val="263975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amond(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idx="1"/>
          </p:nvPr>
        </p:nvSpPr>
        <p:spPr>
          <a:xfrm>
            <a:off x="467544" y="2073912"/>
            <a:ext cx="5512015" cy="4525963"/>
          </a:xfrm>
        </p:spPr>
        <p:txBody>
          <a:bodyPr/>
          <a:lstStyle/>
          <a:p>
            <a:pPr eaLnBrk="1" hangingPunct="1">
              <a:lnSpc>
                <a:spcPct val="150000"/>
              </a:lnSpc>
              <a:buFont typeface="Wingdings" panose="05000000000000000000" pitchFamily="2" charset="2"/>
              <a:buChar char="§"/>
            </a:pPr>
            <a:r>
              <a:rPr lang="en-US" altLang="tr-TR" sz="1800" dirty="0" smtClean="0">
                <a:ea typeface="ＭＳ Ｐゴシック" pitchFamily="34" charset="-128"/>
                <a:cs typeface="Arial" pitchFamily="34" charset="0"/>
              </a:rPr>
              <a:t>A</a:t>
            </a:r>
            <a:r>
              <a:rPr lang="tr-TR" altLang="tr-TR" sz="1800" dirty="0" err="1">
                <a:ea typeface="ＭＳ Ｐゴシック" pitchFamily="34" charset="-128"/>
                <a:cs typeface="Arial" pitchFamily="34" charset="0"/>
              </a:rPr>
              <a:t>ntitimosit</a:t>
            </a:r>
            <a:r>
              <a:rPr lang="tr-TR" altLang="tr-TR" sz="1800" dirty="0">
                <a:ea typeface="ＭＳ Ｐゴシック" pitchFamily="34" charset="-128"/>
                <a:cs typeface="Arial" pitchFamily="34" charset="0"/>
              </a:rPr>
              <a:t> </a:t>
            </a:r>
            <a:r>
              <a:rPr lang="tr-TR" altLang="tr-TR" sz="1800" dirty="0" err="1">
                <a:ea typeface="ＭＳ Ｐゴシック" pitchFamily="34" charset="-128"/>
                <a:cs typeface="Arial" pitchFamily="34" charset="0"/>
              </a:rPr>
              <a:t>globulin</a:t>
            </a:r>
            <a:r>
              <a:rPr lang="tr-TR" altLang="tr-TR" sz="1800" dirty="0">
                <a:ea typeface="ＭＳ Ｐゴシック" pitchFamily="34" charset="-128"/>
                <a:cs typeface="Arial" pitchFamily="34" charset="0"/>
              </a:rPr>
              <a:t> (A</a:t>
            </a:r>
            <a:r>
              <a:rPr lang="en-US" altLang="tr-TR" sz="1800" dirty="0">
                <a:ea typeface="ＭＳ Ｐゴシック" pitchFamily="34" charset="-128"/>
                <a:cs typeface="Arial" pitchFamily="34" charset="0"/>
              </a:rPr>
              <a:t>TG</a:t>
            </a:r>
            <a:r>
              <a:rPr lang="tr-TR" altLang="tr-TR" sz="1800" dirty="0">
                <a:ea typeface="ＭＳ Ｐゴシック" pitchFamily="34" charset="-128"/>
                <a:cs typeface="Arial" pitchFamily="34" charset="0"/>
              </a:rPr>
              <a:t>)</a:t>
            </a:r>
            <a:r>
              <a:rPr lang="en-US" altLang="tr-TR" sz="1800" dirty="0">
                <a:ea typeface="ＭＳ Ｐゴシック" pitchFamily="34" charset="-128"/>
                <a:cs typeface="Arial" pitchFamily="34" charset="0"/>
              </a:rPr>
              <a:t>, </a:t>
            </a:r>
            <a:r>
              <a:rPr lang="tr-TR" altLang="tr-TR" sz="1800" dirty="0" err="1">
                <a:ea typeface="ＭＳ Ｐゴシック" pitchFamily="34" charset="-128"/>
                <a:cs typeface="Arial" pitchFamily="34" charset="0"/>
              </a:rPr>
              <a:t>antilenfosit</a:t>
            </a:r>
            <a:r>
              <a:rPr lang="tr-TR" altLang="tr-TR" sz="1800" dirty="0">
                <a:ea typeface="ＭＳ Ｐゴシック" pitchFamily="34" charset="-128"/>
                <a:cs typeface="Arial" pitchFamily="34" charset="0"/>
              </a:rPr>
              <a:t> </a:t>
            </a:r>
            <a:r>
              <a:rPr lang="tr-TR" altLang="tr-TR" sz="1800" dirty="0" err="1">
                <a:ea typeface="ＭＳ Ｐゴシック" pitchFamily="34" charset="-128"/>
                <a:cs typeface="Arial" pitchFamily="34" charset="0"/>
              </a:rPr>
              <a:t>globulin</a:t>
            </a:r>
            <a:r>
              <a:rPr lang="tr-TR" altLang="tr-TR" sz="1800" dirty="0">
                <a:ea typeface="ＭＳ Ｐゴシック" pitchFamily="34" charset="-128"/>
                <a:cs typeface="Arial" pitchFamily="34" charset="0"/>
              </a:rPr>
              <a:t> (</a:t>
            </a:r>
            <a:r>
              <a:rPr lang="en-US" altLang="tr-TR" sz="1800" dirty="0">
                <a:ea typeface="ＭＳ Ｐゴシック" pitchFamily="34" charset="-128"/>
                <a:cs typeface="Arial" pitchFamily="34" charset="0"/>
              </a:rPr>
              <a:t> ALG</a:t>
            </a:r>
            <a:r>
              <a:rPr lang="tr-TR" altLang="tr-TR" sz="1800" dirty="0">
                <a:ea typeface="ＭＳ Ｐゴシック" pitchFamily="34" charset="-128"/>
                <a:cs typeface="Arial" pitchFamily="34" charset="0"/>
              </a:rPr>
              <a:t>)</a:t>
            </a:r>
            <a:r>
              <a:rPr lang="en-US" altLang="tr-TR" sz="1800" dirty="0" smtClean="0">
                <a:ea typeface="ＭＳ Ｐゴシック" pitchFamily="34" charset="-128"/>
                <a:cs typeface="Arial" pitchFamily="34" charset="0"/>
              </a:rPr>
              <a:t>,</a:t>
            </a:r>
            <a:r>
              <a:rPr lang="tr-TR" altLang="tr-TR" sz="1800" dirty="0">
                <a:ea typeface="ＭＳ Ｐゴシック" pitchFamily="34" charset="-128"/>
                <a:cs typeface="Arial" pitchFamily="34" charset="0"/>
              </a:rPr>
              <a:t> </a:t>
            </a:r>
            <a:r>
              <a:rPr lang="en-US" altLang="tr-TR" sz="1800" dirty="0" err="1" smtClean="0">
                <a:ea typeface="ＭＳ Ｐゴシック" pitchFamily="34" charset="-128"/>
                <a:cs typeface="Arial" pitchFamily="34" charset="0"/>
              </a:rPr>
              <a:t>siklosporin</a:t>
            </a:r>
            <a:r>
              <a:rPr lang="en-US" altLang="tr-TR" sz="1800" dirty="0">
                <a:ea typeface="ＭＳ Ｐゴシック" pitchFamily="34" charset="-128"/>
                <a:cs typeface="Arial" pitchFamily="34" charset="0"/>
              </a:rPr>
              <a:t>, </a:t>
            </a:r>
            <a:r>
              <a:rPr lang="tr-TR" altLang="tr-TR" sz="1800" dirty="0">
                <a:ea typeface="ＭＳ Ｐゴシック" pitchFamily="34" charset="-128"/>
                <a:cs typeface="Arial" pitchFamily="34" charset="0"/>
              </a:rPr>
              <a:t>hematopoetik büyüme faktörleri </a:t>
            </a:r>
            <a:r>
              <a:rPr lang="en-US" altLang="tr-TR" sz="1800" dirty="0" err="1">
                <a:ea typeface="ＭＳ Ｐゴシック" pitchFamily="34" charset="-128"/>
                <a:cs typeface="Arial" pitchFamily="34" charset="0"/>
              </a:rPr>
              <a:t>tek</a:t>
            </a:r>
            <a:r>
              <a:rPr lang="en-US" altLang="tr-TR" sz="1800" dirty="0">
                <a:ea typeface="ＭＳ Ｐゴシック" pitchFamily="34" charset="-128"/>
                <a:cs typeface="Arial" pitchFamily="34" charset="0"/>
              </a:rPr>
              <a:t> </a:t>
            </a:r>
            <a:r>
              <a:rPr lang="en-US" altLang="tr-TR" sz="1800" dirty="0" err="1" smtClean="0">
                <a:ea typeface="ＭＳ Ｐゴシック" pitchFamily="34" charset="-128"/>
                <a:cs typeface="Arial" pitchFamily="34" charset="0"/>
              </a:rPr>
              <a:t>başlarına</a:t>
            </a:r>
            <a:r>
              <a:rPr lang="tr-TR" altLang="tr-TR" sz="1800" dirty="0" smtClean="0">
                <a:ea typeface="ＭＳ Ｐゴシック" pitchFamily="34" charset="-128"/>
                <a:cs typeface="Arial" pitchFamily="34" charset="0"/>
              </a:rPr>
              <a:t>     </a:t>
            </a:r>
            <a:r>
              <a:rPr lang="en-US" altLang="tr-TR" sz="1800" dirty="0" err="1" smtClean="0">
                <a:ea typeface="ＭＳ Ｐゴシック" pitchFamily="34" charset="-128"/>
                <a:cs typeface="Arial" pitchFamily="34" charset="0"/>
              </a:rPr>
              <a:t>veya</a:t>
            </a:r>
            <a:r>
              <a:rPr lang="en-US" altLang="tr-TR" sz="1800" dirty="0" smtClean="0">
                <a:ea typeface="ＭＳ Ｐゴシック" pitchFamily="34" charset="-128"/>
                <a:cs typeface="Arial" pitchFamily="34" charset="0"/>
              </a:rPr>
              <a:t> </a:t>
            </a:r>
            <a:r>
              <a:rPr lang="en-US" altLang="tr-TR" sz="1800" dirty="0" err="1">
                <a:ea typeface="ＭＳ Ｐゴシック" pitchFamily="34" charset="-128"/>
                <a:cs typeface="Arial" pitchFamily="34" charset="0"/>
              </a:rPr>
              <a:t>kombine</a:t>
            </a:r>
            <a:r>
              <a:rPr lang="en-US" altLang="tr-TR" sz="1800" dirty="0">
                <a:ea typeface="ＭＳ Ｐゴシック" pitchFamily="34" charset="-128"/>
                <a:cs typeface="Arial" pitchFamily="34" charset="0"/>
              </a:rPr>
              <a:t> </a:t>
            </a:r>
            <a:r>
              <a:rPr lang="en-US" altLang="tr-TR" sz="1800" dirty="0" err="1">
                <a:ea typeface="ＭＳ Ｐゴシック" pitchFamily="34" charset="-128"/>
                <a:cs typeface="Arial" pitchFamily="34" charset="0"/>
              </a:rPr>
              <a:t>kullanılabilir</a:t>
            </a:r>
            <a:r>
              <a:rPr lang="en-US" altLang="tr-TR" sz="1800" dirty="0">
                <a:ea typeface="ＭＳ Ｐゴシック" pitchFamily="34" charset="-128"/>
                <a:cs typeface="Arial" pitchFamily="34" charset="0"/>
              </a:rPr>
              <a:t>.</a:t>
            </a:r>
            <a:endParaRPr lang="tr-TR" altLang="tr-TR" sz="1800" dirty="0">
              <a:ea typeface="ＭＳ Ｐゴシック" pitchFamily="34" charset="-128"/>
              <a:cs typeface="Arial" pitchFamily="34" charset="0"/>
            </a:endParaRPr>
          </a:p>
          <a:p>
            <a:pPr eaLnBrk="1" hangingPunct="1">
              <a:lnSpc>
                <a:spcPct val="150000"/>
              </a:lnSpc>
              <a:buFont typeface="Wingdings" panose="05000000000000000000" pitchFamily="2" charset="2"/>
              <a:buChar char="§"/>
            </a:pPr>
            <a:r>
              <a:rPr lang="en-US" altLang="tr-TR" sz="1800" dirty="0" err="1" smtClean="0">
                <a:ea typeface="ＭＳ Ｐゴシック" pitchFamily="34" charset="-128"/>
                <a:cs typeface="Arial" pitchFamily="34" charset="0"/>
              </a:rPr>
              <a:t>Özellikle</a:t>
            </a:r>
            <a:r>
              <a:rPr lang="en-US" altLang="tr-TR" sz="1800" dirty="0" smtClean="0">
                <a:ea typeface="ＭＳ Ｐゴシック" pitchFamily="34" charset="-128"/>
                <a:cs typeface="Arial" pitchFamily="34" charset="0"/>
              </a:rPr>
              <a:t> </a:t>
            </a:r>
            <a:r>
              <a:rPr lang="en-US" altLang="tr-TR" sz="1800" dirty="0">
                <a:ea typeface="ＭＳ Ｐゴシック" pitchFamily="34" charset="-128"/>
                <a:cs typeface="Arial" pitchFamily="34" charset="0"/>
              </a:rPr>
              <a:t>40 </a:t>
            </a:r>
            <a:r>
              <a:rPr lang="en-US" altLang="tr-TR" sz="1800" dirty="0" err="1">
                <a:ea typeface="ＭＳ Ｐゴシック" pitchFamily="34" charset="-128"/>
                <a:cs typeface="Arial" pitchFamily="34" charset="0"/>
              </a:rPr>
              <a:t>yaş</a:t>
            </a:r>
            <a:r>
              <a:rPr lang="en-US" altLang="tr-TR" sz="1800" dirty="0">
                <a:ea typeface="ＭＳ Ｐゴシック" pitchFamily="34" charset="-128"/>
                <a:cs typeface="Arial" pitchFamily="34" charset="0"/>
              </a:rPr>
              <a:t> </a:t>
            </a:r>
            <a:r>
              <a:rPr lang="en-US" altLang="tr-TR" sz="1800" dirty="0" err="1">
                <a:ea typeface="ＭＳ Ｐゴシック" pitchFamily="34" charset="-128"/>
                <a:cs typeface="Arial" pitchFamily="34" charset="0"/>
              </a:rPr>
              <a:t>üzeri</a:t>
            </a:r>
            <a:r>
              <a:rPr lang="en-US" altLang="tr-TR" sz="1800" dirty="0">
                <a:ea typeface="ＭＳ Ｐゴシック" pitchFamily="34" charset="-128"/>
                <a:cs typeface="Arial" pitchFamily="34" charset="0"/>
              </a:rPr>
              <a:t> </a:t>
            </a:r>
            <a:r>
              <a:rPr lang="en-US" altLang="tr-TR" sz="1800" dirty="0" err="1">
                <a:ea typeface="ＭＳ Ｐゴシック" pitchFamily="34" charset="-128"/>
                <a:cs typeface="Arial" pitchFamily="34" charset="0"/>
              </a:rPr>
              <a:t>ve</a:t>
            </a:r>
            <a:r>
              <a:rPr lang="en-US" altLang="tr-TR" sz="1800" dirty="0">
                <a:ea typeface="ＭＳ Ｐゴシック" pitchFamily="34" charset="-128"/>
                <a:cs typeface="Arial" pitchFamily="34" charset="0"/>
              </a:rPr>
              <a:t>/</a:t>
            </a:r>
            <a:r>
              <a:rPr lang="en-US" altLang="tr-TR" sz="1800" dirty="0" err="1">
                <a:ea typeface="ＭＳ Ｐゴシック" pitchFamily="34" charset="-128"/>
                <a:cs typeface="Arial" pitchFamily="34" charset="0"/>
              </a:rPr>
              <a:t>veya</a:t>
            </a:r>
            <a:r>
              <a:rPr lang="en-US" altLang="tr-TR" sz="1800" dirty="0">
                <a:ea typeface="ＭＳ Ｐゴシック" pitchFamily="34" charset="-128"/>
                <a:cs typeface="Arial" pitchFamily="34" charset="0"/>
              </a:rPr>
              <a:t> HLA tam </a:t>
            </a:r>
            <a:r>
              <a:rPr lang="en-US" altLang="tr-TR" sz="1800" dirty="0" err="1">
                <a:ea typeface="ＭＳ Ｐゴシック" pitchFamily="34" charset="-128"/>
                <a:cs typeface="Arial" pitchFamily="34" charset="0"/>
              </a:rPr>
              <a:t>uygun</a:t>
            </a:r>
            <a:r>
              <a:rPr lang="en-US" altLang="tr-TR" sz="1800" dirty="0">
                <a:ea typeface="ＭＳ Ｐゴシック" pitchFamily="34" charset="-128"/>
                <a:cs typeface="Arial" pitchFamily="34" charset="0"/>
              </a:rPr>
              <a:t> </a:t>
            </a:r>
            <a:r>
              <a:rPr lang="en-US" altLang="tr-TR" sz="1800" dirty="0" err="1">
                <a:ea typeface="ＭＳ Ｐゴシック" pitchFamily="34" charset="-128"/>
                <a:cs typeface="Arial" pitchFamily="34" charset="0"/>
              </a:rPr>
              <a:t>kardeş</a:t>
            </a:r>
            <a:r>
              <a:rPr lang="en-US" altLang="tr-TR" sz="1800" dirty="0">
                <a:ea typeface="ＭＳ Ｐゴシック" pitchFamily="34" charset="-128"/>
                <a:cs typeface="Arial" pitchFamily="34" charset="0"/>
              </a:rPr>
              <a:t> </a:t>
            </a:r>
            <a:r>
              <a:rPr lang="en-US" altLang="tr-TR" sz="1800" dirty="0" err="1">
                <a:ea typeface="ＭＳ Ｐゴシック" pitchFamily="34" charset="-128"/>
                <a:cs typeface="Arial" pitchFamily="34" charset="0"/>
              </a:rPr>
              <a:t>yokluğunda</a:t>
            </a:r>
            <a:r>
              <a:rPr lang="en-US" altLang="tr-TR" sz="1800" dirty="0">
                <a:ea typeface="ＭＳ Ｐゴシック" pitchFamily="34" charset="-128"/>
                <a:cs typeface="Arial" pitchFamily="34" charset="0"/>
              </a:rPr>
              <a:t> </a:t>
            </a:r>
            <a:r>
              <a:rPr lang="en-US" altLang="tr-TR" sz="1800" dirty="0" err="1">
                <a:ea typeface="ＭＳ Ｐゴシック" pitchFamily="34" charset="-128"/>
                <a:cs typeface="Arial" pitchFamily="34" charset="0"/>
              </a:rPr>
              <a:t>uygulanacak</a:t>
            </a:r>
            <a:r>
              <a:rPr lang="en-US" altLang="tr-TR" sz="1800" dirty="0">
                <a:ea typeface="ＭＳ Ｐゴシック" pitchFamily="34" charset="-128"/>
                <a:cs typeface="Arial" pitchFamily="34" charset="0"/>
              </a:rPr>
              <a:t> </a:t>
            </a:r>
            <a:r>
              <a:rPr lang="en-US" altLang="tr-TR" sz="1800" dirty="0" err="1">
                <a:ea typeface="ＭＳ Ｐゴシック" pitchFamily="34" charset="-128"/>
                <a:cs typeface="Arial" pitchFamily="34" charset="0"/>
              </a:rPr>
              <a:t>yaklaşımdır</a:t>
            </a:r>
            <a:r>
              <a:rPr lang="en-US" altLang="tr-TR" sz="1800" dirty="0" smtClean="0">
                <a:ea typeface="ＭＳ Ｐゴシック" pitchFamily="34" charset="-128"/>
                <a:cs typeface="Arial" pitchFamily="34" charset="0"/>
              </a:rPr>
              <a:t>.</a:t>
            </a:r>
            <a:r>
              <a:rPr lang="en-US" altLang="tr-TR" sz="1800" dirty="0">
                <a:ea typeface="ＭＳ Ｐゴシック" pitchFamily="34" charset="-128"/>
                <a:cs typeface="Arial" pitchFamily="34" charset="0"/>
              </a:rPr>
              <a:t> </a:t>
            </a:r>
            <a:r>
              <a:rPr lang="en-US" altLang="tr-TR" sz="1800" dirty="0" err="1">
                <a:ea typeface="ＭＳ Ｐゴシック" pitchFamily="34" charset="-128"/>
                <a:cs typeface="Arial" pitchFamily="34" charset="0"/>
              </a:rPr>
              <a:t>Cevap</a:t>
            </a:r>
            <a:r>
              <a:rPr lang="en-US" altLang="tr-TR" sz="1800" dirty="0">
                <a:ea typeface="ＭＳ Ｐゴシック" pitchFamily="34" charset="-128"/>
                <a:cs typeface="Arial" pitchFamily="34" charset="0"/>
              </a:rPr>
              <a:t> </a:t>
            </a:r>
            <a:r>
              <a:rPr lang="en-US" altLang="tr-TR" sz="1800" dirty="0" err="1">
                <a:ea typeface="ＭＳ Ｐゴシック" pitchFamily="34" charset="-128"/>
                <a:cs typeface="Arial" pitchFamily="34" charset="0"/>
              </a:rPr>
              <a:t>oranı</a:t>
            </a:r>
            <a:r>
              <a:rPr lang="en-US" altLang="tr-TR" sz="1800" dirty="0" smtClean="0">
                <a:ea typeface="ＭＳ Ｐゴシック" pitchFamily="34" charset="-128"/>
                <a:cs typeface="Arial" pitchFamily="34" charset="0"/>
              </a:rPr>
              <a:t>:%</a:t>
            </a:r>
            <a:r>
              <a:rPr lang="tr-TR" altLang="tr-TR" sz="1800" dirty="0" smtClean="0">
                <a:ea typeface="ＭＳ Ｐゴシック" pitchFamily="34" charset="-128"/>
                <a:cs typeface="Arial" pitchFamily="34" charset="0"/>
              </a:rPr>
              <a:t>45-</a:t>
            </a:r>
            <a:r>
              <a:rPr lang="en-US" altLang="tr-TR" sz="1800" dirty="0" smtClean="0">
                <a:ea typeface="ＭＳ Ｐゴシック" pitchFamily="34" charset="-128"/>
                <a:cs typeface="Arial" pitchFamily="34" charset="0"/>
              </a:rPr>
              <a:t>75,</a:t>
            </a:r>
            <a:r>
              <a:rPr lang="en-US" altLang="tr-TR" sz="1800" dirty="0">
                <a:ea typeface="ＭＳ Ｐゴシック" pitchFamily="34" charset="-128"/>
                <a:cs typeface="Arial" pitchFamily="34" charset="0"/>
              </a:rPr>
              <a:t> </a:t>
            </a:r>
            <a:r>
              <a:rPr lang="tr-TR" altLang="tr-TR" sz="1800" dirty="0" smtClean="0">
                <a:ea typeface="ＭＳ Ｐゴシック" pitchFamily="34" charset="-128"/>
                <a:cs typeface="Arial" pitchFamily="34" charset="0"/>
              </a:rPr>
              <a:t>           </a:t>
            </a:r>
            <a:r>
              <a:rPr lang="en-US" altLang="tr-TR" sz="1800" dirty="0" err="1" smtClean="0">
                <a:ea typeface="ＭＳ Ｐゴシック" pitchFamily="34" charset="-128"/>
                <a:cs typeface="Arial" pitchFamily="34" charset="0"/>
              </a:rPr>
              <a:t>Yanıt</a:t>
            </a:r>
            <a:r>
              <a:rPr lang="en-US" altLang="tr-TR" sz="1800" dirty="0" smtClean="0">
                <a:ea typeface="ＭＳ Ｐゴシック" pitchFamily="34" charset="-128"/>
                <a:cs typeface="Arial" pitchFamily="34" charset="0"/>
              </a:rPr>
              <a:t> </a:t>
            </a:r>
            <a:r>
              <a:rPr lang="en-US" altLang="tr-TR" sz="1800" dirty="0" err="1">
                <a:ea typeface="ＭＳ Ｐゴシック" pitchFamily="34" charset="-128"/>
                <a:cs typeface="Arial" pitchFamily="34" charset="0"/>
              </a:rPr>
              <a:t>elde</a:t>
            </a:r>
            <a:r>
              <a:rPr lang="en-US" altLang="tr-TR" sz="1800" dirty="0">
                <a:ea typeface="ＭＳ Ｐゴシック" pitchFamily="34" charset="-128"/>
                <a:cs typeface="Arial" pitchFamily="34" charset="0"/>
              </a:rPr>
              <a:t> </a:t>
            </a:r>
            <a:r>
              <a:rPr lang="en-US" altLang="tr-TR" sz="1800" dirty="0" err="1">
                <a:ea typeface="ＭＳ Ｐゴシック" pitchFamily="34" charset="-128"/>
                <a:cs typeface="Arial" pitchFamily="34" charset="0"/>
              </a:rPr>
              <a:t>edilme</a:t>
            </a:r>
            <a:r>
              <a:rPr lang="en-US" altLang="tr-TR" sz="1800" dirty="0">
                <a:ea typeface="ＭＳ Ｐゴシック" pitchFamily="34" charset="-128"/>
                <a:cs typeface="Arial" pitchFamily="34" charset="0"/>
              </a:rPr>
              <a:t> </a:t>
            </a:r>
            <a:r>
              <a:rPr lang="en-US" altLang="tr-TR" sz="1800" dirty="0" err="1">
                <a:ea typeface="ＭＳ Ｐゴシック" pitchFamily="34" charset="-128"/>
                <a:cs typeface="Arial" pitchFamily="34" charset="0"/>
              </a:rPr>
              <a:t>süresi</a:t>
            </a:r>
            <a:r>
              <a:rPr lang="en-US" altLang="tr-TR" sz="1800" dirty="0">
                <a:ea typeface="ＭＳ Ｐゴシック" pitchFamily="34" charset="-128"/>
                <a:cs typeface="Arial" pitchFamily="34" charset="0"/>
              </a:rPr>
              <a:t> 2-3ayı </a:t>
            </a:r>
            <a:r>
              <a:rPr lang="en-US" altLang="tr-TR" sz="1800" dirty="0" err="1">
                <a:ea typeface="ＭＳ Ｐゴシック" pitchFamily="34" charset="-128"/>
                <a:cs typeface="Arial" pitchFamily="34" charset="0"/>
              </a:rPr>
              <a:t>bulabilir</a:t>
            </a:r>
            <a:r>
              <a:rPr lang="en-US" altLang="tr-TR" sz="1800" dirty="0">
                <a:ea typeface="ＭＳ Ｐゴシック" pitchFamily="34" charset="-128"/>
                <a:cs typeface="Arial" pitchFamily="34" charset="0"/>
              </a:rPr>
              <a:t>.</a:t>
            </a:r>
          </a:p>
          <a:p>
            <a:pPr eaLnBrk="1" hangingPunct="1">
              <a:buFont typeface="Wingdings" panose="05000000000000000000" pitchFamily="2" charset="2"/>
              <a:buChar char="§"/>
            </a:pPr>
            <a:endParaRPr lang="en-US" altLang="tr-TR" sz="1800" dirty="0">
              <a:ea typeface="ＭＳ Ｐゴシック" pitchFamily="34" charset="-128"/>
              <a:cs typeface="Arial" pitchFamily="34" charset="0"/>
            </a:endParaRPr>
          </a:p>
          <a:p>
            <a:pPr eaLnBrk="1" hangingPunct="1">
              <a:buNone/>
            </a:pPr>
            <a:endParaRPr lang="tr-TR" altLang="tr-TR" sz="1800" dirty="0" smtClean="0">
              <a:ea typeface="ＭＳ Ｐゴシック" pitchFamily="34" charset="-128"/>
              <a:cs typeface="Arial" pitchFamily="34" charset="0"/>
            </a:endParaRPr>
          </a:p>
          <a:p>
            <a:pPr marL="469900" indent="-469900" eaLnBrk="1" hangingPunct="1">
              <a:buFont typeface="Wingdings" pitchFamily="2" charset="2"/>
              <a:buNone/>
            </a:pPr>
            <a:endParaRPr lang="tr-TR" altLang="tr-TR" sz="1800" dirty="0" smtClean="0">
              <a:ea typeface="ＭＳ Ｐゴシック" pitchFamily="34" charset="-128"/>
              <a:cs typeface="Arial" pitchFamily="34" charset="0"/>
            </a:endParaRPr>
          </a:p>
          <a:p>
            <a:pPr marL="469900" indent="-469900" eaLnBrk="1" hangingPunct="1">
              <a:buFont typeface="Wingdings" pitchFamily="2" charset="2"/>
              <a:buNone/>
            </a:pPr>
            <a:r>
              <a:rPr lang="en-US" altLang="tr-TR" sz="1800" dirty="0" smtClean="0">
                <a:ea typeface="ＭＳ Ｐゴシック" pitchFamily="34" charset="-128"/>
                <a:cs typeface="Arial" pitchFamily="34" charset="0"/>
              </a:rPr>
              <a:t>  </a:t>
            </a:r>
            <a:endParaRPr lang="tr-TR" altLang="tr-TR" sz="1800" dirty="0" smtClean="0">
              <a:ea typeface="ＭＳ Ｐゴシック" pitchFamily="34" charset="-128"/>
              <a:cs typeface="Arial" pitchFamily="34" charset="0"/>
            </a:endParaRPr>
          </a:p>
          <a:p>
            <a:pPr marL="469900" indent="-469900" eaLnBrk="1" hangingPunct="1">
              <a:buFont typeface="Wingdings" pitchFamily="2" charset="2"/>
              <a:buNone/>
            </a:pPr>
            <a:endParaRPr lang="en-US" altLang="tr-TR" sz="1800" dirty="0" smtClean="0">
              <a:ea typeface="ＭＳ Ｐゴシック" pitchFamily="34" charset="-128"/>
              <a:cs typeface="Arial" pitchFamily="34" charset="0"/>
            </a:endParaRPr>
          </a:p>
        </p:txBody>
      </p:sp>
      <p:sp>
        <p:nvSpPr>
          <p:cNvPr id="39939" name="Rectangle 3"/>
          <p:cNvSpPr>
            <a:spLocks noChangeArrowheads="1"/>
          </p:cNvSpPr>
          <p:nvPr/>
        </p:nvSpPr>
        <p:spPr bwMode="auto">
          <a:xfrm>
            <a:off x="1851455" y="318996"/>
            <a:ext cx="49530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lnSpc>
                <a:spcPct val="120000"/>
              </a:lnSpc>
              <a:spcBef>
                <a:spcPct val="20000"/>
              </a:spcBef>
              <a:buClr>
                <a:schemeClr val="accent1"/>
              </a:buClr>
              <a:buSzPct val="80000"/>
              <a:buFont typeface="Wingdings" pitchFamily="2" charset="2"/>
              <a:buNone/>
            </a:pPr>
            <a:r>
              <a:rPr lang="en-US" altLang="tr-TR" sz="3200" b="1" dirty="0">
                <a:solidFill>
                  <a:schemeClr val="tx2"/>
                </a:solidFill>
                <a:latin typeface="Corbel" pitchFamily="34" charset="0"/>
                <a:cs typeface="Times New Roman" pitchFamily="18" charset="0"/>
              </a:rPr>
              <a:t>T</a:t>
            </a:r>
            <a:r>
              <a:rPr lang="tr-TR" altLang="tr-TR" sz="3200" b="1" dirty="0">
                <a:solidFill>
                  <a:schemeClr val="tx2"/>
                </a:solidFill>
                <a:latin typeface="Corbel" pitchFamily="34" charset="0"/>
              </a:rPr>
              <a:t>EDAVİ</a:t>
            </a:r>
          </a:p>
        </p:txBody>
      </p:sp>
      <p:pic>
        <p:nvPicPr>
          <p:cNvPr id="7170" name="Picture 2" descr="Aplastic Anemia"/>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5400000">
            <a:off x="5473590" y="2780928"/>
            <a:ext cx="3960440" cy="2520280"/>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sp>
        <p:nvSpPr>
          <p:cNvPr id="2" name="Dikdörtgen 1"/>
          <p:cNvSpPr/>
          <p:nvPr/>
        </p:nvSpPr>
        <p:spPr>
          <a:xfrm>
            <a:off x="430050" y="1484784"/>
            <a:ext cx="7742350" cy="400110"/>
          </a:xfrm>
          <a:prstGeom prst="rect">
            <a:avLst/>
          </a:prstGeom>
        </p:spPr>
        <p:txBody>
          <a:bodyPr wrap="square">
            <a:spAutoFit/>
          </a:bodyPr>
          <a:lstStyle/>
          <a:p>
            <a:r>
              <a:rPr lang="tr-TR" sz="2000" b="1" dirty="0"/>
              <a:t>KİT adayı olmayanlar için İmmünsupresif tedavi: </a:t>
            </a:r>
          </a:p>
        </p:txBody>
      </p:sp>
    </p:spTree>
    <p:extLst>
      <p:ext uri="{BB962C8B-B14F-4D97-AF65-F5344CB8AC3E}">
        <p14:creationId xmlns="" xmlns:p14="http://schemas.microsoft.com/office/powerpoint/2010/main" val="22592505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67544" y="116632"/>
            <a:ext cx="8229600" cy="1143000"/>
          </a:xfrm>
        </p:spPr>
        <p:txBody>
          <a:bodyPr/>
          <a:lstStyle/>
          <a:p>
            <a:pPr eaLnBrk="1" hangingPunct="1"/>
            <a:r>
              <a:rPr lang="tr-TR" altLang="tr-TR" sz="2800" b="1" dirty="0" smtClean="0">
                <a:latin typeface="Arial" pitchFamily="34" charset="0"/>
                <a:ea typeface="ＭＳ Ｐゴシック" pitchFamily="34" charset="-128"/>
                <a:cs typeface="Arial" pitchFamily="34" charset="0"/>
              </a:rPr>
              <a:t>DESTEK </a:t>
            </a:r>
            <a:r>
              <a:rPr lang="en-US" altLang="tr-TR" sz="2800" b="1" dirty="0" smtClean="0">
                <a:latin typeface="Arial" pitchFamily="34" charset="0"/>
                <a:ea typeface="ＭＳ Ｐゴシック" pitchFamily="34" charset="-128"/>
                <a:cs typeface="Arial" pitchFamily="34" charset="0"/>
              </a:rPr>
              <a:t>T</a:t>
            </a:r>
            <a:r>
              <a:rPr lang="tr-TR" altLang="tr-TR" sz="2800" b="1" dirty="0" smtClean="0">
                <a:latin typeface="Arial" pitchFamily="34" charset="0"/>
                <a:ea typeface="ＭＳ Ｐゴシック" pitchFamily="34" charset="-128"/>
                <a:cs typeface="Arial" pitchFamily="34" charset="0"/>
              </a:rPr>
              <a:t>EDAVİSİ</a:t>
            </a:r>
          </a:p>
        </p:txBody>
      </p:sp>
      <p:sp>
        <p:nvSpPr>
          <p:cNvPr id="139267" name="Rectangle 3"/>
          <p:cNvSpPr>
            <a:spLocks noGrp="1" noChangeArrowheads="1"/>
          </p:cNvSpPr>
          <p:nvPr>
            <p:ph idx="1"/>
          </p:nvPr>
        </p:nvSpPr>
        <p:spPr>
          <a:xfrm>
            <a:off x="323528" y="1412776"/>
            <a:ext cx="8712968" cy="4525963"/>
          </a:xfrm>
        </p:spPr>
        <p:txBody>
          <a:bodyPr>
            <a:noAutofit/>
          </a:bodyPr>
          <a:lstStyle/>
          <a:p>
            <a:pPr marL="469900" indent="-469900" eaLnBrk="1" hangingPunct="1">
              <a:lnSpc>
                <a:spcPct val="150000"/>
              </a:lnSpc>
              <a:defRPr/>
            </a:pPr>
            <a:r>
              <a:rPr lang="de-DE" sz="1800" dirty="0" err="1" smtClean="0">
                <a:latin typeface="Calibri" pitchFamily="34" charset="0"/>
                <a:ea typeface="ＭＳ Ｐゴシック" pitchFamily="34" charset="-128"/>
                <a:cs typeface="Arial" pitchFamily="34" charset="0"/>
              </a:rPr>
              <a:t>Hastalar</a:t>
            </a:r>
            <a:r>
              <a:rPr lang="de-DE" sz="1800" dirty="0" smtClean="0">
                <a:latin typeface="Calibri" pitchFamily="34" charset="0"/>
                <a:ea typeface="ＭＳ Ｐゴシック" pitchFamily="34" charset="-128"/>
                <a:cs typeface="Arial" pitchFamily="34" charset="0"/>
              </a:rPr>
              <a:t> </a:t>
            </a:r>
            <a:r>
              <a:rPr lang="de-DE" sz="1800" dirty="0" err="1" smtClean="0">
                <a:latin typeface="Calibri" pitchFamily="34" charset="0"/>
                <a:ea typeface="ＭＳ Ｐゴシック" pitchFamily="34" charset="-128"/>
                <a:cs typeface="Arial" pitchFamily="34" charset="0"/>
              </a:rPr>
              <a:t>infeksiyondan</a:t>
            </a:r>
            <a:r>
              <a:rPr lang="de-DE" sz="1800" dirty="0" smtClean="0">
                <a:latin typeface="Calibri" pitchFamily="34" charset="0"/>
                <a:ea typeface="ＭＳ Ｐゴシック" pitchFamily="34" charset="-128"/>
                <a:cs typeface="Arial" pitchFamily="34" charset="0"/>
              </a:rPr>
              <a:t> </a:t>
            </a:r>
            <a:r>
              <a:rPr lang="de-DE" sz="1800" dirty="0" err="1" smtClean="0">
                <a:latin typeface="Calibri" pitchFamily="34" charset="0"/>
                <a:ea typeface="ＭＳ Ｐゴシック" pitchFamily="34" charset="-128"/>
                <a:cs typeface="Arial" pitchFamily="34" charset="0"/>
              </a:rPr>
              <a:t>korunmalıdır</a:t>
            </a:r>
            <a:r>
              <a:rPr lang="de-DE" sz="1800" dirty="0" smtClean="0">
                <a:latin typeface="Calibri" pitchFamily="34" charset="0"/>
                <a:ea typeface="ＭＳ Ｐゴシック" pitchFamily="34" charset="-128"/>
                <a:cs typeface="Arial" pitchFamily="34" charset="0"/>
              </a:rPr>
              <a:t>. </a:t>
            </a:r>
          </a:p>
          <a:p>
            <a:pPr marL="469900" indent="-469900" eaLnBrk="1" hangingPunct="1">
              <a:lnSpc>
                <a:spcPct val="150000"/>
              </a:lnSpc>
              <a:defRPr/>
            </a:pPr>
            <a:r>
              <a:rPr lang="en-US" sz="1800" dirty="0" err="1" smtClean="0">
                <a:latin typeface="Calibri" pitchFamily="34" charset="0"/>
                <a:ea typeface="ＭＳ Ｐゴシック" pitchFamily="34" charset="-128"/>
                <a:cs typeface="Arial" pitchFamily="34" charset="0"/>
              </a:rPr>
              <a:t>İnfeksiyon</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şüphesinde</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geniş</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spektrumlu</a:t>
            </a:r>
            <a:r>
              <a:rPr lang="en-US" sz="1800" dirty="0" smtClean="0">
                <a:latin typeface="Calibri" pitchFamily="34" charset="0"/>
                <a:ea typeface="ＭＳ Ｐゴシック" pitchFamily="34" charset="-128"/>
                <a:cs typeface="Arial" pitchFamily="34" charset="0"/>
              </a:rPr>
              <a:t> AB </a:t>
            </a:r>
            <a:r>
              <a:rPr lang="en-US" sz="1800" dirty="0" err="1" smtClean="0">
                <a:latin typeface="Calibri" pitchFamily="34" charset="0"/>
                <a:ea typeface="ＭＳ Ｐゴシック" pitchFamily="34" charset="-128"/>
                <a:cs typeface="Arial" pitchFamily="34" charset="0"/>
              </a:rPr>
              <a:t>tedavisi</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kullanılmalıdır</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Uzun</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süreli</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ateşte</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mantar</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infeksiyonu</a:t>
            </a:r>
            <a:r>
              <a:rPr lang="tr-TR" sz="1800" dirty="0" smtClean="0">
                <a:latin typeface="Calibri" pitchFamily="34" charset="0"/>
                <a:ea typeface="ＭＳ Ｐゴシック" pitchFamily="34" charset="-128"/>
                <a:cs typeface="Arial" pitchFamily="34" charset="0"/>
              </a:rPr>
              <a:t> </a:t>
            </a:r>
            <a:r>
              <a:rPr lang="en-US" sz="1800" dirty="0" smtClean="0">
                <a:latin typeface="Calibri" pitchFamily="34" charset="0"/>
                <a:ea typeface="ＭＳ Ｐゴシック" pitchFamily="34" charset="-128"/>
                <a:cs typeface="Arial" pitchFamily="34" charset="0"/>
              </a:rPr>
              <a:t>da </a:t>
            </a:r>
            <a:r>
              <a:rPr lang="en-US" sz="1800" dirty="0" err="1" smtClean="0">
                <a:latin typeface="Calibri" pitchFamily="34" charset="0"/>
                <a:ea typeface="ＭＳ Ｐゴシック" pitchFamily="34" charset="-128"/>
                <a:cs typeface="Arial" pitchFamily="34" charset="0"/>
              </a:rPr>
              <a:t>düşünülmelidir</a:t>
            </a:r>
            <a:r>
              <a:rPr lang="en-US" sz="1800" dirty="0" smtClean="0">
                <a:latin typeface="Calibri" pitchFamily="34" charset="0"/>
                <a:ea typeface="ＭＳ Ｐゴシック" pitchFamily="34" charset="-128"/>
                <a:cs typeface="Arial" pitchFamily="34" charset="0"/>
              </a:rPr>
              <a:t>. </a:t>
            </a:r>
            <a:endParaRPr lang="tr-TR" sz="1800" dirty="0" smtClean="0">
              <a:latin typeface="Calibri" pitchFamily="34" charset="0"/>
              <a:ea typeface="ＭＳ Ｐゴシック" pitchFamily="34" charset="-128"/>
              <a:cs typeface="Arial" pitchFamily="34" charset="0"/>
            </a:endParaRPr>
          </a:p>
          <a:p>
            <a:pPr marL="469900" indent="-469900" eaLnBrk="1" hangingPunct="1">
              <a:lnSpc>
                <a:spcPct val="150000"/>
              </a:lnSpc>
              <a:defRPr/>
            </a:pPr>
            <a:r>
              <a:rPr lang="en-US" sz="1800" dirty="0" err="1" smtClean="0">
                <a:latin typeface="Calibri" pitchFamily="34" charset="0"/>
                <a:ea typeface="ＭＳ Ｐゴシック" pitchFamily="34" charset="-128"/>
                <a:cs typeface="Arial" pitchFamily="34" charset="0"/>
              </a:rPr>
              <a:t>Kanama</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riski</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nedeniyle</a:t>
            </a:r>
            <a:r>
              <a:rPr lang="en-US" sz="1800" dirty="0" smtClean="0">
                <a:latin typeface="Calibri" pitchFamily="34" charset="0"/>
                <a:ea typeface="ＭＳ Ｐゴシック" pitchFamily="34" charset="-128"/>
                <a:cs typeface="Arial" pitchFamily="34" charset="0"/>
              </a:rPr>
              <a:t> </a:t>
            </a:r>
            <a:r>
              <a:rPr lang="tr-TR" sz="1800" dirty="0" smtClean="0">
                <a:latin typeface="Calibri" pitchFamily="34" charset="0"/>
                <a:ea typeface="ＭＳ Ｐゴシック" pitchFamily="34" charset="-128"/>
                <a:cs typeface="Arial" pitchFamily="34" charset="0"/>
              </a:rPr>
              <a:t>kas içi</a:t>
            </a:r>
            <a:r>
              <a:rPr lang="en-US" sz="1800" dirty="0" smtClean="0">
                <a:latin typeface="Calibri" pitchFamily="34" charset="0"/>
                <a:ea typeface="ＭＳ Ｐゴシック" pitchFamily="34" charset="-128"/>
                <a:cs typeface="Arial" pitchFamily="34" charset="0"/>
              </a:rPr>
              <a:t> </a:t>
            </a:r>
            <a:r>
              <a:rPr lang="tr-TR" sz="1800" dirty="0" smtClean="0">
                <a:latin typeface="Calibri" pitchFamily="34" charset="0"/>
                <a:ea typeface="ＭＳ Ｐゴシック" pitchFamily="34" charset="-128"/>
                <a:cs typeface="Arial" pitchFamily="34" charset="0"/>
              </a:rPr>
              <a:t>e</a:t>
            </a:r>
            <a:r>
              <a:rPr lang="en-US" sz="1800" dirty="0" err="1" smtClean="0">
                <a:latin typeface="Calibri" pitchFamily="34" charset="0"/>
                <a:ea typeface="ＭＳ Ｐゴシック" pitchFamily="34" charset="-128"/>
                <a:cs typeface="Arial" pitchFamily="34" charset="0"/>
              </a:rPr>
              <a:t>njeksiyonlardan</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kaçınılmalıdır</a:t>
            </a:r>
            <a:r>
              <a:rPr lang="en-US" sz="1800" dirty="0" smtClean="0">
                <a:latin typeface="Calibri" pitchFamily="34" charset="0"/>
                <a:ea typeface="ＭＳ Ｐゴシック" pitchFamily="34" charset="-128"/>
                <a:cs typeface="Arial" pitchFamily="34" charset="0"/>
              </a:rPr>
              <a:t>. </a:t>
            </a:r>
          </a:p>
          <a:p>
            <a:pPr marL="469900" indent="-469900" eaLnBrk="1" hangingPunct="1">
              <a:lnSpc>
                <a:spcPct val="150000"/>
              </a:lnSpc>
              <a:defRPr/>
            </a:pPr>
            <a:r>
              <a:rPr lang="en-US" sz="1800" dirty="0" err="1" smtClean="0">
                <a:latin typeface="Calibri" pitchFamily="34" charset="0"/>
                <a:ea typeface="ＭＳ Ｐゴシック" pitchFamily="34" charset="-128"/>
                <a:cs typeface="Arial" pitchFamily="34" charset="0"/>
              </a:rPr>
              <a:t>Aşırı</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menstrasyon</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kanaması</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varsa</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hormon</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tedavisi</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ile</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kanama</a:t>
            </a:r>
            <a:r>
              <a:rPr lang="en-US" sz="1800" dirty="0" smtClean="0">
                <a:latin typeface="Calibri" pitchFamily="34" charset="0"/>
                <a:ea typeface="ＭＳ Ｐゴシック" pitchFamily="34" charset="-128"/>
                <a:cs typeface="Arial" pitchFamily="34" charset="0"/>
              </a:rPr>
              <a:t> </a:t>
            </a:r>
            <a:r>
              <a:rPr lang="en-US" sz="1800" dirty="0" err="1" smtClean="0">
                <a:latin typeface="Calibri" pitchFamily="34" charset="0"/>
                <a:ea typeface="ＭＳ Ｐゴシック" pitchFamily="34" charset="-128"/>
                <a:cs typeface="Arial" pitchFamily="34" charset="0"/>
              </a:rPr>
              <a:t>durdurulmalıdır</a:t>
            </a:r>
            <a:r>
              <a:rPr lang="en-US" sz="1800" dirty="0" smtClean="0">
                <a:latin typeface="Calibri" pitchFamily="34" charset="0"/>
                <a:ea typeface="ＭＳ Ｐゴシック" pitchFamily="34" charset="-128"/>
                <a:cs typeface="Arial" pitchFamily="34" charset="0"/>
              </a:rPr>
              <a:t>. </a:t>
            </a:r>
            <a:endParaRPr lang="tr-TR" sz="1800" dirty="0" smtClean="0">
              <a:latin typeface="Calibri" pitchFamily="34" charset="0"/>
              <a:ea typeface="ＭＳ Ｐゴシック" pitchFamily="34" charset="-128"/>
              <a:cs typeface="Arial" pitchFamily="34" charset="0"/>
            </a:endParaRPr>
          </a:p>
          <a:p>
            <a:pPr marL="469900" indent="-469900" eaLnBrk="1" hangingPunct="1">
              <a:lnSpc>
                <a:spcPct val="150000"/>
              </a:lnSpc>
              <a:defRPr/>
            </a:pPr>
            <a:r>
              <a:rPr lang="en-US" sz="1800" dirty="0" smtClean="0">
                <a:solidFill>
                  <a:srgbClr val="FF0000"/>
                </a:solidFill>
                <a:latin typeface="Calibri" pitchFamily="34" charset="0"/>
                <a:ea typeface="ＭＳ Ｐゴシック" pitchFamily="34" charset="-128"/>
                <a:cs typeface="Arial" pitchFamily="34" charset="0"/>
              </a:rPr>
              <a:t>PLT sayısı 10.000</a:t>
            </a:r>
            <a:r>
              <a:rPr lang="en-US" altLang="en-US" sz="1800" dirty="0" smtClean="0">
                <a:solidFill>
                  <a:srgbClr val="FF0000"/>
                </a:solidFill>
                <a:latin typeface="Calibri" pitchFamily="34" charset="0"/>
                <a:ea typeface="ＭＳ Ｐゴシック" pitchFamily="34" charset="-128"/>
                <a:cs typeface="Arial" pitchFamily="34" charset="0"/>
              </a:rPr>
              <a:t>’</a:t>
            </a:r>
            <a:r>
              <a:rPr lang="en-US" sz="1800" dirty="0" smtClean="0">
                <a:solidFill>
                  <a:srgbClr val="FF0000"/>
                </a:solidFill>
                <a:latin typeface="Calibri" pitchFamily="34" charset="0"/>
                <a:ea typeface="ＭＳ Ｐゴシック" pitchFamily="34" charset="-128"/>
                <a:cs typeface="Arial" pitchFamily="34" charset="0"/>
              </a:rPr>
              <a:t>in </a:t>
            </a:r>
            <a:r>
              <a:rPr lang="en-US" sz="1800" dirty="0" err="1" smtClean="0">
                <a:solidFill>
                  <a:srgbClr val="FF0000"/>
                </a:solidFill>
                <a:latin typeface="Calibri" pitchFamily="34" charset="0"/>
                <a:ea typeface="ＭＳ Ｐゴシック" pitchFamily="34" charset="-128"/>
                <a:cs typeface="Arial" pitchFamily="34" charset="0"/>
              </a:rPr>
              <a:t>altına</a:t>
            </a:r>
            <a:r>
              <a:rPr lang="en-US" sz="1800" dirty="0" smtClean="0">
                <a:solidFill>
                  <a:srgbClr val="FF0000"/>
                </a:solidFill>
                <a:latin typeface="Calibri" pitchFamily="34" charset="0"/>
                <a:ea typeface="ＭＳ Ｐゴシック" pitchFamily="34" charset="-128"/>
                <a:cs typeface="Arial" pitchFamily="34" charset="0"/>
              </a:rPr>
              <a:t> </a:t>
            </a:r>
            <a:r>
              <a:rPr lang="en-US" sz="1800" dirty="0" err="1" smtClean="0">
                <a:solidFill>
                  <a:srgbClr val="FF0000"/>
                </a:solidFill>
                <a:latin typeface="Calibri" pitchFamily="34" charset="0"/>
                <a:ea typeface="ＭＳ Ｐゴシック" pitchFamily="34" charset="-128"/>
                <a:cs typeface="Arial" pitchFamily="34" charset="0"/>
              </a:rPr>
              <a:t>düşmedikçe</a:t>
            </a:r>
            <a:r>
              <a:rPr lang="en-US" sz="1800" dirty="0" smtClean="0">
                <a:solidFill>
                  <a:srgbClr val="FF0000"/>
                </a:solidFill>
                <a:latin typeface="Calibri" pitchFamily="34" charset="0"/>
                <a:ea typeface="ＭＳ Ｐゴシック" pitchFamily="34" charset="-128"/>
                <a:cs typeface="Arial" pitchFamily="34" charset="0"/>
              </a:rPr>
              <a:t> PLT </a:t>
            </a:r>
            <a:r>
              <a:rPr lang="en-US" sz="1800" dirty="0" err="1" smtClean="0">
                <a:solidFill>
                  <a:srgbClr val="FF0000"/>
                </a:solidFill>
                <a:latin typeface="Calibri" pitchFamily="34" charset="0"/>
                <a:ea typeface="ＭＳ Ｐゴシック" pitchFamily="34" charset="-128"/>
                <a:cs typeface="Arial" pitchFamily="34" charset="0"/>
              </a:rPr>
              <a:t>transfüzyonu</a:t>
            </a:r>
            <a:r>
              <a:rPr lang="en-US" sz="1800" dirty="0" smtClean="0">
                <a:solidFill>
                  <a:srgbClr val="FF0000"/>
                </a:solidFill>
                <a:latin typeface="Calibri" pitchFamily="34" charset="0"/>
                <a:ea typeface="ＭＳ Ｐゴシック" pitchFamily="34" charset="-128"/>
                <a:cs typeface="Arial" pitchFamily="34" charset="0"/>
              </a:rPr>
              <a:t> </a:t>
            </a:r>
            <a:r>
              <a:rPr lang="en-US" sz="1800" dirty="0" err="1" smtClean="0">
                <a:solidFill>
                  <a:srgbClr val="FF0000"/>
                </a:solidFill>
                <a:latin typeface="Calibri" pitchFamily="34" charset="0"/>
                <a:ea typeface="ＭＳ Ｐゴシック" pitchFamily="34" charset="-128"/>
                <a:cs typeface="Arial" pitchFamily="34" charset="0"/>
              </a:rPr>
              <a:t>gerekmez</a:t>
            </a:r>
            <a:r>
              <a:rPr lang="en-US" sz="1800" dirty="0" smtClean="0">
                <a:solidFill>
                  <a:srgbClr val="FFFFFF"/>
                </a:solidFill>
                <a:effectLst>
                  <a:outerShdw blurRad="38100" dist="38100" dir="2700000" algn="tl">
                    <a:srgbClr val="24213E"/>
                  </a:outerShdw>
                </a:effectLst>
                <a:latin typeface="Calibri" pitchFamily="34" charset="0"/>
                <a:ea typeface="ＭＳ Ｐゴシック" pitchFamily="34" charset="-128"/>
                <a:cs typeface="Arial" pitchFamily="34" charset="0"/>
              </a:rPr>
              <a:t>.</a:t>
            </a:r>
            <a:r>
              <a:rPr lang="tr-TR" sz="1800" dirty="0" smtClean="0">
                <a:solidFill>
                  <a:srgbClr val="FFFFFF"/>
                </a:solidFill>
                <a:effectLst>
                  <a:outerShdw blurRad="38100" dist="38100" dir="2700000" algn="tl">
                    <a:srgbClr val="24213E"/>
                  </a:outerShdw>
                </a:effectLst>
                <a:latin typeface="Calibri" pitchFamily="34" charset="0"/>
                <a:ea typeface="ＭＳ Ｐゴシック" pitchFamily="34" charset="-128"/>
                <a:cs typeface="Arial" pitchFamily="34" charset="0"/>
              </a:rPr>
              <a:t> </a:t>
            </a:r>
            <a:endParaRPr lang="tr-TR" sz="1800" dirty="0" smtClean="0">
              <a:solidFill>
                <a:srgbClr val="FF0000"/>
              </a:solidFill>
              <a:effectLst>
                <a:outerShdw blurRad="38100" dist="38100" dir="2700000" algn="tl">
                  <a:srgbClr val="FFFFFF"/>
                </a:outerShdw>
              </a:effectLst>
              <a:latin typeface="Calibri" pitchFamily="34" charset="0"/>
              <a:ea typeface="ＭＳ Ｐゴシック" pitchFamily="34" charset="-128"/>
              <a:cs typeface="Arial" pitchFamily="34" charset="0"/>
            </a:endParaRPr>
          </a:p>
          <a:p>
            <a:pPr marL="469900" indent="-469900" eaLnBrk="1" hangingPunct="1">
              <a:lnSpc>
                <a:spcPct val="150000"/>
              </a:lnSpc>
              <a:defRPr/>
            </a:pPr>
            <a:r>
              <a:rPr lang="tr-TR" sz="1800" dirty="0" smtClean="0">
                <a:latin typeface="Calibri" pitchFamily="34" charset="0"/>
                <a:ea typeface="ＭＳ Ｐゴシック" pitchFamily="34" charset="-128"/>
                <a:cs typeface="Arial" pitchFamily="34" charset="0"/>
              </a:rPr>
              <a:t>Kan ürünleri lökosit </a:t>
            </a:r>
            <a:r>
              <a:rPr lang="tr-TR" sz="1800" dirty="0" err="1" smtClean="0">
                <a:latin typeface="Calibri" pitchFamily="34" charset="0"/>
                <a:ea typeface="ＭＳ Ｐゴシック" pitchFamily="34" charset="-128"/>
                <a:cs typeface="Arial" pitchFamily="34" charset="0"/>
              </a:rPr>
              <a:t>filtrasyonu</a:t>
            </a:r>
            <a:r>
              <a:rPr lang="tr-TR" sz="1800" dirty="0" smtClean="0">
                <a:latin typeface="Calibri" pitchFamily="34" charset="0"/>
                <a:ea typeface="ＭＳ Ｐゴシック" pitchFamily="34" charset="-128"/>
                <a:cs typeface="Arial" pitchFamily="34" charset="0"/>
              </a:rPr>
              <a:t> yapılarak verilmelidir.</a:t>
            </a:r>
            <a:r>
              <a:rPr lang="en-US" sz="1800" dirty="0" smtClean="0">
                <a:latin typeface="Calibri" pitchFamily="34" charset="0"/>
                <a:ea typeface="ＭＳ Ｐゴシック" pitchFamily="34" charset="-128"/>
                <a:cs typeface="Arial" pitchFamily="34" charset="0"/>
              </a:rPr>
              <a:t> </a:t>
            </a:r>
            <a:endParaRPr lang="tr-TR" sz="1800" dirty="0">
              <a:latin typeface="Calibri" pitchFamily="34" charset="0"/>
              <a:ea typeface="ＭＳ Ｐゴシック" pitchFamily="34" charset="-128"/>
              <a:cs typeface="Arial" pitchFamily="34" charset="0"/>
            </a:endParaRPr>
          </a:p>
          <a:p>
            <a:pPr marL="469900" indent="-469900" eaLnBrk="1" hangingPunct="1">
              <a:lnSpc>
                <a:spcPct val="150000"/>
              </a:lnSpc>
              <a:defRPr/>
            </a:pPr>
            <a:r>
              <a:rPr lang="en-US" altLang="tr-TR" sz="1800" dirty="0" err="1" smtClean="0">
                <a:latin typeface="Calibri" pitchFamily="34" charset="0"/>
                <a:ea typeface="ＭＳ Ｐゴシック" pitchFamily="34" charset="-128"/>
                <a:cs typeface="Times New Roman" pitchFamily="18" charset="0"/>
              </a:rPr>
              <a:t>Hb</a:t>
            </a:r>
            <a:r>
              <a:rPr lang="en-US" altLang="tr-TR" sz="1800" dirty="0" smtClean="0">
                <a:latin typeface="Calibri" pitchFamily="34" charset="0"/>
                <a:ea typeface="ＭＳ Ｐゴシック" pitchFamily="34" charset="-128"/>
                <a:cs typeface="Times New Roman" pitchFamily="18" charset="0"/>
              </a:rPr>
              <a:t> </a:t>
            </a:r>
            <a:r>
              <a:rPr lang="en-US" altLang="tr-TR" sz="1800" dirty="0">
                <a:latin typeface="Calibri" pitchFamily="34" charset="0"/>
                <a:ea typeface="ＭＳ Ｐゴシック" pitchFamily="34" charset="-128"/>
                <a:cs typeface="Times New Roman" pitchFamily="18" charset="0"/>
              </a:rPr>
              <a:t>7 g/</a:t>
            </a:r>
            <a:r>
              <a:rPr lang="en-US" altLang="tr-TR" sz="1800" dirty="0" err="1">
                <a:latin typeface="Calibri" pitchFamily="34" charset="0"/>
                <a:ea typeface="ＭＳ Ｐゴシック" pitchFamily="34" charset="-128"/>
                <a:cs typeface="Times New Roman" pitchFamily="18" charset="0"/>
              </a:rPr>
              <a:t>dl</a:t>
            </a:r>
            <a:r>
              <a:rPr lang="en-US" altLang="en-US" sz="1800" dirty="0" err="1">
                <a:latin typeface="Calibri" pitchFamily="34" charset="0"/>
                <a:ea typeface="ＭＳ Ｐゴシック" pitchFamily="34" charset="-128"/>
                <a:cs typeface="Times New Roman" pitchFamily="18" charset="0"/>
              </a:rPr>
              <a:t>’</a:t>
            </a:r>
            <a:r>
              <a:rPr lang="en-US" altLang="tr-TR" sz="1800" dirty="0" err="1">
                <a:latin typeface="Calibri" pitchFamily="34" charset="0"/>
                <a:ea typeface="ＭＳ Ｐゴシック" pitchFamily="34" charset="-128"/>
                <a:cs typeface="Times New Roman" pitchFamily="18" charset="0"/>
              </a:rPr>
              <a:t>nin</a:t>
            </a:r>
            <a:r>
              <a:rPr lang="en-US" altLang="tr-TR" sz="1800" dirty="0">
                <a:latin typeface="Calibri" pitchFamily="34" charset="0"/>
                <a:ea typeface="ＭＳ Ｐゴシック" pitchFamily="34" charset="-128"/>
                <a:cs typeface="Times New Roman" pitchFamily="18" charset="0"/>
              </a:rPr>
              <a:t> </a:t>
            </a:r>
            <a:r>
              <a:rPr lang="en-US" altLang="tr-TR" sz="1800" dirty="0" err="1">
                <a:latin typeface="Calibri" pitchFamily="34" charset="0"/>
                <a:ea typeface="ＭＳ Ｐゴシック" pitchFamily="34" charset="-128"/>
                <a:cs typeface="Times New Roman" pitchFamily="18" charset="0"/>
              </a:rPr>
              <a:t>altına</a:t>
            </a:r>
            <a:r>
              <a:rPr lang="en-US" altLang="tr-TR" sz="1800" dirty="0">
                <a:latin typeface="Calibri" pitchFamily="34" charset="0"/>
                <a:ea typeface="ＭＳ Ｐゴシック" pitchFamily="34" charset="-128"/>
                <a:cs typeface="Times New Roman" pitchFamily="18" charset="0"/>
              </a:rPr>
              <a:t> </a:t>
            </a:r>
            <a:r>
              <a:rPr lang="en-US" altLang="tr-TR" sz="1800" dirty="0" err="1">
                <a:latin typeface="Calibri" pitchFamily="34" charset="0"/>
                <a:ea typeface="ＭＳ Ｐゴシック" pitchFamily="34" charset="-128"/>
                <a:cs typeface="Times New Roman" pitchFamily="18" charset="0"/>
              </a:rPr>
              <a:t>düştüğünde</a:t>
            </a:r>
            <a:r>
              <a:rPr lang="en-US" altLang="tr-TR" sz="1800" dirty="0">
                <a:latin typeface="Calibri" pitchFamily="34" charset="0"/>
                <a:ea typeface="ＭＳ Ｐゴシック" pitchFamily="34" charset="-128"/>
                <a:cs typeface="Times New Roman" pitchFamily="18" charset="0"/>
              </a:rPr>
              <a:t> </a:t>
            </a:r>
            <a:r>
              <a:rPr lang="en-US" altLang="tr-TR" sz="1800" dirty="0" err="1">
                <a:latin typeface="Calibri" pitchFamily="34" charset="0"/>
                <a:ea typeface="ＭＳ Ｐゴシック" pitchFamily="34" charset="-128"/>
                <a:cs typeface="Times New Roman" pitchFamily="18" charset="0"/>
              </a:rPr>
              <a:t>ve</a:t>
            </a:r>
            <a:r>
              <a:rPr lang="en-US" altLang="tr-TR" sz="1800" dirty="0">
                <a:latin typeface="Calibri" pitchFamily="34" charset="0"/>
                <a:ea typeface="ＭＳ Ｐゴシック" pitchFamily="34" charset="-128"/>
                <a:cs typeface="Times New Roman" pitchFamily="18" charset="0"/>
              </a:rPr>
              <a:t> </a:t>
            </a:r>
            <a:r>
              <a:rPr lang="en-US" altLang="tr-TR" sz="1800" dirty="0" err="1">
                <a:latin typeface="Calibri" pitchFamily="34" charset="0"/>
                <a:ea typeface="ＭＳ Ｐゴシック" pitchFamily="34" charset="-128"/>
                <a:cs typeface="Times New Roman" pitchFamily="18" charset="0"/>
              </a:rPr>
              <a:t>semptomatik</a:t>
            </a:r>
            <a:r>
              <a:rPr lang="en-US" altLang="tr-TR" sz="1800" dirty="0">
                <a:latin typeface="Calibri" pitchFamily="34" charset="0"/>
                <a:ea typeface="ＭＳ Ｐゴシック" pitchFamily="34" charset="-128"/>
                <a:cs typeface="Times New Roman" pitchFamily="18" charset="0"/>
              </a:rPr>
              <a:t> </a:t>
            </a:r>
            <a:r>
              <a:rPr lang="en-US" altLang="tr-TR" sz="1800" dirty="0" err="1">
                <a:latin typeface="Calibri" pitchFamily="34" charset="0"/>
                <a:ea typeface="ＭＳ Ｐゴシック" pitchFamily="34" charset="-128"/>
                <a:cs typeface="Times New Roman" pitchFamily="18" charset="0"/>
              </a:rPr>
              <a:t>ise</a:t>
            </a:r>
            <a:r>
              <a:rPr lang="en-US" altLang="tr-TR" sz="1800" dirty="0">
                <a:latin typeface="Calibri" pitchFamily="34" charset="0"/>
                <a:ea typeface="ＭＳ Ｐゴシック" pitchFamily="34" charset="-128"/>
                <a:cs typeface="Times New Roman" pitchFamily="18" charset="0"/>
              </a:rPr>
              <a:t> </a:t>
            </a:r>
            <a:r>
              <a:rPr lang="en-US" altLang="tr-TR" sz="1800" dirty="0" err="1">
                <a:latin typeface="Calibri" pitchFamily="34" charset="0"/>
                <a:ea typeface="ＭＳ Ｐゴシック" pitchFamily="34" charset="-128"/>
                <a:cs typeface="Times New Roman" pitchFamily="18" charset="0"/>
              </a:rPr>
              <a:t>eritrosit</a:t>
            </a:r>
            <a:r>
              <a:rPr lang="en-US" altLang="tr-TR" sz="1800" dirty="0">
                <a:latin typeface="Calibri" pitchFamily="34" charset="0"/>
                <a:ea typeface="ＭＳ Ｐゴシック" pitchFamily="34" charset="-128"/>
                <a:cs typeface="Times New Roman" pitchFamily="18" charset="0"/>
              </a:rPr>
              <a:t> </a:t>
            </a:r>
            <a:r>
              <a:rPr lang="en-US" altLang="tr-TR" sz="1800" dirty="0" err="1">
                <a:latin typeface="Calibri" pitchFamily="34" charset="0"/>
                <a:ea typeface="ＭＳ Ｐゴシック" pitchFamily="34" charset="-128"/>
                <a:cs typeface="Times New Roman" pitchFamily="18" charset="0"/>
              </a:rPr>
              <a:t>transfüzyonu</a:t>
            </a:r>
            <a:r>
              <a:rPr lang="en-US" altLang="tr-TR" sz="1800" dirty="0">
                <a:latin typeface="Calibri" pitchFamily="34" charset="0"/>
                <a:ea typeface="ＭＳ Ｐゴシック" pitchFamily="34" charset="-128"/>
                <a:cs typeface="Times New Roman" pitchFamily="18" charset="0"/>
              </a:rPr>
              <a:t> </a:t>
            </a:r>
            <a:r>
              <a:rPr lang="en-US" altLang="tr-TR" sz="1800" dirty="0" err="1">
                <a:latin typeface="Calibri" pitchFamily="34" charset="0"/>
                <a:ea typeface="ＭＳ Ｐゴシック" pitchFamily="34" charset="-128"/>
                <a:cs typeface="Times New Roman" pitchFamily="18" charset="0"/>
              </a:rPr>
              <a:t>yapılabilir</a:t>
            </a:r>
            <a:r>
              <a:rPr lang="en-US" altLang="tr-TR" sz="1800" dirty="0">
                <a:latin typeface="Calibri" pitchFamily="34" charset="0"/>
                <a:ea typeface="ＭＳ Ｐゴシック" pitchFamily="34" charset="-128"/>
                <a:cs typeface="Times New Roman" pitchFamily="18" charset="0"/>
              </a:rPr>
              <a:t>. </a:t>
            </a:r>
            <a:endParaRPr lang="tr-TR" altLang="tr-TR" sz="1800" dirty="0" smtClean="0">
              <a:latin typeface="Calibri" pitchFamily="34" charset="0"/>
              <a:ea typeface="ＭＳ Ｐゴシック" pitchFamily="34" charset="-128"/>
              <a:cs typeface="Times New Roman" pitchFamily="18" charset="0"/>
            </a:endParaRPr>
          </a:p>
          <a:p>
            <a:pPr marL="469900" indent="-469900" eaLnBrk="1" hangingPunct="1">
              <a:lnSpc>
                <a:spcPct val="150000"/>
              </a:lnSpc>
              <a:defRPr/>
            </a:pPr>
            <a:r>
              <a:rPr lang="en-US" altLang="tr-TR" sz="1800" dirty="0" err="1" smtClean="0">
                <a:latin typeface="Calibri" pitchFamily="34" charset="0"/>
                <a:ea typeface="ＭＳ Ｐゴシック" pitchFamily="34" charset="-128"/>
                <a:cs typeface="Times New Roman" pitchFamily="18" charset="0"/>
              </a:rPr>
              <a:t>Ortalam</a:t>
            </a:r>
            <a:r>
              <a:rPr lang="tr-TR" altLang="tr-TR" sz="1800" dirty="0">
                <a:latin typeface="Calibri" pitchFamily="34" charset="0"/>
                <a:ea typeface="ＭＳ Ｐゴシック" pitchFamily="34" charset="-128"/>
              </a:rPr>
              <a:t>a</a:t>
            </a:r>
            <a:r>
              <a:rPr lang="en-US" altLang="tr-TR" sz="1800" dirty="0">
                <a:latin typeface="Calibri" pitchFamily="34" charset="0"/>
                <a:ea typeface="ＭＳ Ｐゴシック" pitchFamily="34" charset="-128"/>
                <a:cs typeface="Times New Roman" pitchFamily="18" charset="0"/>
              </a:rPr>
              <a:t> </a:t>
            </a:r>
            <a:r>
              <a:rPr lang="tr-TR" altLang="tr-TR" sz="1800" dirty="0">
                <a:latin typeface="Calibri" pitchFamily="34" charset="0"/>
                <a:ea typeface="ＭＳ Ｐゴシック" pitchFamily="34" charset="-128"/>
                <a:cs typeface="Times New Roman" pitchFamily="18" charset="0"/>
              </a:rPr>
              <a:t>20</a:t>
            </a:r>
            <a:r>
              <a:rPr lang="en-US" altLang="tr-TR" sz="1800" dirty="0">
                <a:latin typeface="Calibri" pitchFamily="34" charset="0"/>
                <a:ea typeface="ＭＳ Ｐゴシック" pitchFamily="34" charset="-128"/>
                <a:cs typeface="Times New Roman" pitchFamily="18" charset="0"/>
              </a:rPr>
              <a:t> Ü </a:t>
            </a:r>
            <a:r>
              <a:rPr lang="en-US" altLang="tr-TR" sz="1800" dirty="0" err="1">
                <a:latin typeface="Calibri" pitchFamily="34" charset="0"/>
                <a:ea typeface="ＭＳ Ｐゴシック" pitchFamily="34" charset="-128"/>
                <a:cs typeface="Times New Roman" pitchFamily="18" charset="0"/>
              </a:rPr>
              <a:t>transfüzyondan</a:t>
            </a:r>
            <a:r>
              <a:rPr lang="en-US" altLang="tr-TR" sz="1800" dirty="0">
                <a:latin typeface="Calibri" pitchFamily="34" charset="0"/>
                <a:ea typeface="ＭＳ Ｐゴシック" pitchFamily="34" charset="-128"/>
                <a:cs typeface="Times New Roman" pitchFamily="18" charset="0"/>
              </a:rPr>
              <a:t> </a:t>
            </a:r>
            <a:r>
              <a:rPr lang="en-US" altLang="tr-TR" sz="1800" dirty="0" err="1">
                <a:latin typeface="Calibri" pitchFamily="34" charset="0"/>
                <a:ea typeface="ＭＳ Ｐゴシック" pitchFamily="34" charset="-128"/>
                <a:cs typeface="Times New Roman" pitchFamily="18" charset="0"/>
              </a:rPr>
              <a:t>sonra</a:t>
            </a:r>
            <a:r>
              <a:rPr lang="en-US" altLang="tr-TR" sz="1800" dirty="0">
                <a:latin typeface="Calibri" pitchFamily="34" charset="0"/>
                <a:ea typeface="ＭＳ Ｐゴシック" pitchFamily="34" charset="-128"/>
                <a:cs typeface="Times New Roman" pitchFamily="18" charset="0"/>
              </a:rPr>
              <a:t> </a:t>
            </a:r>
            <a:r>
              <a:rPr lang="en-US" altLang="tr-TR" sz="1800" dirty="0" err="1">
                <a:latin typeface="Calibri" pitchFamily="34" charset="0"/>
                <a:ea typeface="ＭＳ Ｐゴシック" pitchFamily="34" charset="-128"/>
                <a:cs typeface="Times New Roman" pitchFamily="18" charset="0"/>
              </a:rPr>
              <a:t>sekonder</a:t>
            </a:r>
            <a:r>
              <a:rPr lang="en-US" altLang="tr-TR" sz="1800" dirty="0">
                <a:latin typeface="Calibri" pitchFamily="34" charset="0"/>
                <a:ea typeface="ＭＳ Ｐゴシック" pitchFamily="34" charset="-128"/>
                <a:cs typeface="Times New Roman" pitchFamily="18" charset="0"/>
              </a:rPr>
              <a:t> </a:t>
            </a:r>
            <a:r>
              <a:rPr lang="en-US" altLang="tr-TR" sz="1800" dirty="0" err="1">
                <a:latin typeface="Calibri" pitchFamily="34" charset="0"/>
                <a:ea typeface="ＭＳ Ｐゴシック" pitchFamily="34" charset="-128"/>
                <a:cs typeface="Times New Roman" pitchFamily="18" charset="0"/>
              </a:rPr>
              <a:t>hemakromatozisi</a:t>
            </a:r>
            <a:r>
              <a:rPr lang="en-US" altLang="tr-TR" sz="1800" dirty="0">
                <a:latin typeface="Calibri" pitchFamily="34" charset="0"/>
                <a:ea typeface="ＭＳ Ｐゴシック" pitchFamily="34" charset="-128"/>
                <a:cs typeface="Times New Roman" pitchFamily="18" charset="0"/>
              </a:rPr>
              <a:t> </a:t>
            </a:r>
            <a:r>
              <a:rPr lang="en-US" altLang="tr-TR" sz="1800" dirty="0" err="1">
                <a:latin typeface="Calibri" pitchFamily="34" charset="0"/>
                <a:ea typeface="ＭＳ Ｐゴシック" pitchFamily="34" charset="-128"/>
                <a:cs typeface="Times New Roman" pitchFamily="18" charset="0"/>
              </a:rPr>
              <a:t>önlemek</a:t>
            </a:r>
            <a:r>
              <a:rPr lang="en-US" altLang="tr-TR" sz="1800" dirty="0">
                <a:latin typeface="Calibri" pitchFamily="34" charset="0"/>
                <a:ea typeface="ＭＳ Ｐゴシック" pitchFamily="34" charset="-128"/>
                <a:cs typeface="Times New Roman" pitchFamily="18" charset="0"/>
              </a:rPr>
              <a:t> </a:t>
            </a:r>
            <a:r>
              <a:rPr lang="en-US" altLang="tr-TR" sz="1800" dirty="0" err="1">
                <a:latin typeface="Calibri" pitchFamily="34" charset="0"/>
                <a:ea typeface="ＭＳ Ｐゴシック" pitchFamily="34" charset="-128"/>
                <a:cs typeface="Times New Roman" pitchFamily="18" charset="0"/>
              </a:rPr>
              <a:t>için</a:t>
            </a:r>
            <a:r>
              <a:rPr lang="tr-TR" altLang="tr-TR" sz="1800" dirty="0">
                <a:latin typeface="Calibri" pitchFamily="34" charset="0"/>
                <a:ea typeface="ＭＳ Ｐゴシック" pitchFamily="34" charset="-128"/>
                <a:cs typeface="Times New Roman" pitchFamily="18" charset="0"/>
              </a:rPr>
              <a:t> demir </a:t>
            </a:r>
            <a:r>
              <a:rPr lang="en-US" altLang="tr-TR" sz="1800" dirty="0">
                <a:latin typeface="Calibri" pitchFamily="34" charset="0"/>
                <a:ea typeface="ＭＳ Ｐゴシック" pitchFamily="34" charset="-128"/>
                <a:cs typeface="Times New Roman" pitchFamily="18" charset="0"/>
              </a:rPr>
              <a:t> </a:t>
            </a:r>
            <a:r>
              <a:rPr lang="tr-TR" altLang="tr-TR" sz="1800" dirty="0" err="1">
                <a:latin typeface="Calibri" pitchFamily="34" charset="0"/>
                <a:ea typeface="ＭＳ Ｐゴシック" pitchFamily="34" charset="-128"/>
                <a:cs typeface="Times New Roman" pitchFamily="18" charset="0"/>
              </a:rPr>
              <a:t>şelatör</a:t>
            </a:r>
            <a:r>
              <a:rPr lang="tr-TR" altLang="tr-TR" sz="1800" dirty="0">
                <a:latin typeface="Calibri" pitchFamily="34" charset="0"/>
                <a:ea typeface="ＭＳ Ｐゴシック" pitchFamily="34" charset="-128"/>
                <a:cs typeface="Times New Roman" pitchFamily="18" charset="0"/>
              </a:rPr>
              <a:t> tedavi (d</a:t>
            </a:r>
            <a:r>
              <a:rPr lang="en-US" altLang="tr-TR" sz="1800" dirty="0" err="1">
                <a:latin typeface="Calibri" pitchFamily="34" charset="0"/>
                <a:ea typeface="ＭＳ Ｐゴシック" pitchFamily="34" charset="-128"/>
                <a:cs typeface="Times New Roman" pitchFamily="18" charset="0"/>
              </a:rPr>
              <a:t>esferroksamin</a:t>
            </a:r>
            <a:r>
              <a:rPr lang="tr-TR" altLang="tr-TR" sz="1800" dirty="0">
                <a:latin typeface="Calibri" pitchFamily="34" charset="0"/>
                <a:ea typeface="ＭＳ Ｐゴシック" pitchFamily="34" charset="-128"/>
                <a:cs typeface="Times New Roman" pitchFamily="18" charset="0"/>
              </a:rPr>
              <a:t>, </a:t>
            </a:r>
            <a:r>
              <a:rPr lang="tr-TR" altLang="tr-TR" sz="1800" dirty="0" err="1">
                <a:latin typeface="Calibri" pitchFamily="34" charset="0"/>
                <a:ea typeface="ＭＳ Ｐゴシック" pitchFamily="34" charset="-128"/>
                <a:cs typeface="Times New Roman" pitchFamily="18" charset="0"/>
              </a:rPr>
              <a:t>defarosiroks</a:t>
            </a:r>
            <a:r>
              <a:rPr lang="tr-TR" altLang="tr-TR" sz="1800" dirty="0">
                <a:latin typeface="Calibri" pitchFamily="34" charset="0"/>
                <a:ea typeface="ＭＳ Ｐゴシック" pitchFamily="34" charset="-128"/>
                <a:cs typeface="Times New Roman" pitchFamily="18" charset="0"/>
              </a:rPr>
              <a:t>, </a:t>
            </a:r>
            <a:r>
              <a:rPr lang="tr-TR" altLang="tr-TR" sz="1800" dirty="0" err="1">
                <a:latin typeface="Calibri" pitchFamily="34" charset="0"/>
                <a:ea typeface="ＭＳ Ｐゴシック" pitchFamily="34" charset="-128"/>
                <a:cs typeface="Times New Roman" pitchFamily="18" charset="0"/>
              </a:rPr>
              <a:t>deferipron</a:t>
            </a:r>
            <a:r>
              <a:rPr lang="tr-TR" altLang="tr-TR" sz="1800" dirty="0">
                <a:latin typeface="Calibri" pitchFamily="34" charset="0"/>
                <a:ea typeface="ＭＳ Ｐゴシック" pitchFamily="34" charset="-128"/>
                <a:cs typeface="Times New Roman" pitchFamily="18" charset="0"/>
              </a:rPr>
              <a:t>)</a:t>
            </a:r>
            <a:r>
              <a:rPr lang="en-US" altLang="tr-TR" sz="1800" dirty="0">
                <a:latin typeface="Calibri" pitchFamily="34" charset="0"/>
                <a:ea typeface="ＭＳ Ｐゴシック" pitchFamily="34" charset="-128"/>
                <a:cs typeface="Times New Roman" pitchFamily="18" charset="0"/>
              </a:rPr>
              <a:t> </a:t>
            </a:r>
            <a:r>
              <a:rPr lang="tr-TR" altLang="tr-TR" sz="1800" dirty="0">
                <a:latin typeface="Calibri" pitchFamily="34" charset="0"/>
                <a:ea typeface="ＭＳ Ｐゴシック" pitchFamily="34" charset="-128"/>
                <a:cs typeface="Times New Roman" pitchFamily="18" charset="0"/>
              </a:rPr>
              <a:t>uygulanmalıdır (</a:t>
            </a:r>
            <a:r>
              <a:rPr lang="tr-TR" altLang="tr-TR" sz="1800" dirty="0" err="1">
                <a:latin typeface="Calibri" pitchFamily="34" charset="0"/>
                <a:ea typeface="ＭＳ Ｐゴシック" pitchFamily="34" charset="-128"/>
                <a:cs typeface="Times New Roman" pitchFamily="18" charset="0"/>
              </a:rPr>
              <a:t>ferritin</a:t>
            </a:r>
            <a:r>
              <a:rPr lang="tr-TR" altLang="tr-TR" sz="1800" dirty="0">
                <a:latin typeface="Calibri" pitchFamily="34" charset="0"/>
                <a:ea typeface="ＭＳ Ｐゴシック" pitchFamily="34" charset="-128"/>
                <a:cs typeface="Times New Roman" pitchFamily="18" charset="0"/>
              </a:rPr>
              <a:t> &gt;1000 </a:t>
            </a:r>
            <a:r>
              <a:rPr lang="tr-TR" altLang="tr-TR" sz="1800" dirty="0" err="1">
                <a:latin typeface="Calibri" pitchFamily="34" charset="0"/>
                <a:ea typeface="ＭＳ Ｐゴシック" pitchFamily="34" charset="-128"/>
                <a:cs typeface="Times New Roman" pitchFamily="18" charset="0"/>
              </a:rPr>
              <a:t>ng</a:t>
            </a:r>
            <a:r>
              <a:rPr lang="tr-TR" altLang="tr-TR" sz="1800" dirty="0">
                <a:latin typeface="Calibri" pitchFamily="34" charset="0"/>
                <a:ea typeface="ＭＳ Ｐゴシック" pitchFamily="34" charset="-128"/>
                <a:cs typeface="Times New Roman" pitchFamily="18" charset="0"/>
              </a:rPr>
              <a:t>/ml ise)</a:t>
            </a:r>
            <a:r>
              <a:rPr lang="en-US" altLang="tr-TR" sz="1800" dirty="0">
                <a:latin typeface="Calibri" pitchFamily="34" charset="0"/>
                <a:ea typeface="ＭＳ Ｐゴシック" pitchFamily="34" charset="-128"/>
                <a:cs typeface="Times New Roman" pitchFamily="18" charset="0"/>
              </a:rPr>
              <a:t>.</a:t>
            </a:r>
            <a:endParaRPr lang="tr-TR" altLang="tr-TR" sz="1800" dirty="0">
              <a:latin typeface="Calibri" pitchFamily="34" charset="0"/>
              <a:ea typeface="ＭＳ Ｐゴシック" pitchFamily="34" charset="-128"/>
            </a:endParaRPr>
          </a:p>
          <a:p>
            <a:pPr marL="469900" indent="-469900" eaLnBrk="1" hangingPunct="1">
              <a:lnSpc>
                <a:spcPct val="150000"/>
              </a:lnSpc>
              <a:defRPr/>
            </a:pPr>
            <a:endParaRPr lang="tr-TR" sz="1800" dirty="0" smtClean="0">
              <a:latin typeface="Calibri" pitchFamily="34" charset="0"/>
              <a:ea typeface="ＭＳ Ｐゴシック" pitchFamily="34" charset="-128"/>
              <a:cs typeface="Arial" pitchFamily="34" charset="0"/>
            </a:endParaRPr>
          </a:p>
        </p:txBody>
      </p:sp>
    </p:spTree>
    <p:extLst>
      <p:ext uri="{BB962C8B-B14F-4D97-AF65-F5344CB8AC3E}">
        <p14:creationId xmlns="" xmlns:p14="http://schemas.microsoft.com/office/powerpoint/2010/main" val="9093109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Grp="1" noChangeArrowheads="1"/>
          </p:cNvSpPr>
          <p:nvPr>
            <p:ph type="title"/>
          </p:nvPr>
        </p:nvSpPr>
        <p:spPr>
          <a:xfrm>
            <a:off x="467544" y="0"/>
            <a:ext cx="8229600" cy="1143000"/>
          </a:xfrm>
        </p:spPr>
        <p:txBody>
          <a:bodyPr/>
          <a:lstStyle/>
          <a:p>
            <a:pPr eaLnBrk="1" hangingPunct="1"/>
            <a:r>
              <a:rPr lang="tr-TR" altLang="tr-TR" sz="2000" b="1" dirty="0" smtClean="0">
                <a:ea typeface="ＭＳ Ｐゴシック" pitchFamily="34" charset="-128"/>
              </a:rPr>
              <a:t>PANSİTOPENİ İLE KARDEŞ  KÖK HÜCRE HASTALIKLARI </a:t>
            </a:r>
            <a:r>
              <a:rPr lang="tr-TR" altLang="tr-TR" sz="1600" b="1" dirty="0" smtClean="0">
                <a:ea typeface="ＭＳ Ｐゴシック" pitchFamily="34" charset="-128"/>
              </a:rPr>
              <a:t/>
            </a:r>
            <a:br>
              <a:rPr lang="tr-TR" altLang="tr-TR" sz="1600" b="1" dirty="0" smtClean="0">
                <a:ea typeface="ＭＳ Ｐゴシック" pitchFamily="34" charset="-128"/>
              </a:rPr>
            </a:br>
            <a:r>
              <a:rPr lang="tr-TR" altLang="tr-TR" sz="2800" b="1" dirty="0" smtClean="0">
                <a:ea typeface="ＭＳ Ｐゴシック" pitchFamily="34" charset="-128"/>
              </a:rPr>
              <a:t>(AA-MDS-MPH)</a:t>
            </a:r>
          </a:p>
        </p:txBody>
      </p:sp>
      <p:sp>
        <p:nvSpPr>
          <p:cNvPr id="44035" name="Rectangle 5"/>
          <p:cNvSpPr>
            <a:spLocks noGrp="1" noChangeArrowheads="1"/>
          </p:cNvSpPr>
          <p:nvPr>
            <p:ph idx="1"/>
          </p:nvPr>
        </p:nvSpPr>
        <p:spPr>
          <a:xfrm>
            <a:off x="467544" y="1988840"/>
            <a:ext cx="5004048" cy="4209331"/>
          </a:xfrm>
        </p:spPr>
        <p:txBody>
          <a:bodyPr/>
          <a:lstStyle/>
          <a:p>
            <a:pPr marL="469900" indent="-469900" eaLnBrk="1" hangingPunct="1">
              <a:lnSpc>
                <a:spcPct val="200000"/>
              </a:lnSpc>
            </a:pPr>
            <a:r>
              <a:rPr lang="tr-TR" altLang="tr-TR" sz="1800" dirty="0" smtClean="0">
                <a:latin typeface="Calibri" pitchFamily="34" charset="0"/>
                <a:ea typeface="ＭＳ Ｐゴシック" pitchFamily="34" charset="-128"/>
              </a:rPr>
              <a:t>Vakaların % 25-40</a:t>
            </a:r>
            <a:r>
              <a:rPr lang="ja-JP" altLang="tr-TR" sz="1800" dirty="0" smtClean="0">
                <a:latin typeface="Calibri" pitchFamily="34" charset="0"/>
                <a:ea typeface="ヒラギノ角ゴ Pro W3" charset="-128"/>
              </a:rPr>
              <a:t>’</a:t>
            </a:r>
            <a:r>
              <a:rPr lang="tr-TR" altLang="ja-JP" sz="1800" dirty="0" err="1" smtClean="0">
                <a:latin typeface="Calibri" pitchFamily="34" charset="0"/>
                <a:ea typeface="ＭＳ Ｐゴシック" pitchFamily="34" charset="-128"/>
              </a:rPr>
              <a:t>ında</a:t>
            </a:r>
            <a:r>
              <a:rPr lang="tr-TR" altLang="ja-JP" sz="1800" dirty="0" smtClean="0">
                <a:latin typeface="Calibri" pitchFamily="34" charset="0"/>
                <a:ea typeface="ＭＳ Ｐゴシック" pitchFamily="34" charset="-128"/>
              </a:rPr>
              <a:t> 5-10 yıl içinde herhangi bir </a:t>
            </a:r>
            <a:r>
              <a:rPr lang="tr-TR" altLang="ja-JP" sz="1800" b="1" dirty="0" err="1" smtClean="0">
                <a:solidFill>
                  <a:srgbClr val="CC0000"/>
                </a:solidFill>
                <a:latin typeface="Calibri" pitchFamily="34" charset="0"/>
                <a:ea typeface="ＭＳ Ｐゴシック" pitchFamily="34" charset="-128"/>
              </a:rPr>
              <a:t>klonal</a:t>
            </a:r>
            <a:r>
              <a:rPr lang="tr-TR" altLang="ja-JP" sz="1800" b="1" dirty="0" smtClean="0">
                <a:solidFill>
                  <a:srgbClr val="CC0000"/>
                </a:solidFill>
                <a:latin typeface="Calibri" pitchFamily="34" charset="0"/>
                <a:ea typeface="ＭＳ Ｐゴシック" pitchFamily="34" charset="-128"/>
              </a:rPr>
              <a:t> hastalık </a:t>
            </a:r>
            <a:r>
              <a:rPr lang="tr-TR" altLang="ja-JP" sz="1800" dirty="0" smtClean="0">
                <a:latin typeface="Calibri" pitchFamily="34" charset="0"/>
                <a:ea typeface="ＭＳ Ｐゴシック" pitchFamily="34" charset="-128"/>
              </a:rPr>
              <a:t>gelişir:</a:t>
            </a:r>
          </a:p>
          <a:p>
            <a:pPr marL="469900" indent="-469900" eaLnBrk="1" hangingPunct="1">
              <a:lnSpc>
                <a:spcPct val="200000"/>
              </a:lnSpc>
            </a:pPr>
            <a:r>
              <a:rPr lang="tr-TR" altLang="tr-TR" sz="1800" dirty="0" smtClean="0">
                <a:latin typeface="Calibri" pitchFamily="34" charset="0"/>
                <a:ea typeface="ＭＳ Ｐゴシック" pitchFamily="34" charset="-128"/>
              </a:rPr>
              <a:t>Paroksismal nokturnal hemoglobinüri (PNH), </a:t>
            </a:r>
            <a:r>
              <a:rPr lang="tr-TR" altLang="tr-TR" sz="1800" dirty="0" err="1" smtClean="0">
                <a:latin typeface="Calibri" pitchFamily="34" charset="0"/>
                <a:ea typeface="ＭＳ Ｐゴシック" pitchFamily="34" charset="-128"/>
              </a:rPr>
              <a:t>myelodisplastik</a:t>
            </a:r>
            <a:r>
              <a:rPr lang="tr-TR" altLang="tr-TR" sz="1800" dirty="0" smtClean="0">
                <a:latin typeface="Calibri" pitchFamily="34" charset="0"/>
                <a:ea typeface="ＭＳ Ｐゴシック" pitchFamily="34" charset="-128"/>
              </a:rPr>
              <a:t> sendrom (MDS) veya lösemi gelişebilir. </a:t>
            </a:r>
          </a:p>
        </p:txBody>
      </p:sp>
      <p:sp>
        <p:nvSpPr>
          <p:cNvPr id="2" name="Dikdörtgen 1"/>
          <p:cNvSpPr/>
          <p:nvPr/>
        </p:nvSpPr>
        <p:spPr>
          <a:xfrm>
            <a:off x="540542" y="5085184"/>
            <a:ext cx="8063905" cy="1200329"/>
          </a:xfrm>
          <a:prstGeom prst="rect">
            <a:avLst/>
          </a:prstGeom>
        </p:spPr>
        <p:txBody>
          <a:bodyPr wrap="square">
            <a:spAutoFit/>
          </a:bodyPr>
          <a:lstStyle/>
          <a:p>
            <a:pPr marL="342900" marR="0" lvl="0" indent="-342900" defTabSz="914400" eaLnBrk="1" fontAlgn="auto" latinLnBrk="0" hangingPunct="1">
              <a:lnSpc>
                <a:spcPct val="200000"/>
              </a:lnSpc>
              <a:spcBef>
                <a:spcPct val="0"/>
              </a:spcBef>
              <a:spcAft>
                <a:spcPts val="0"/>
              </a:spcAft>
              <a:buClrTx/>
              <a:buSzTx/>
              <a:buFontTx/>
              <a:buNone/>
              <a:tabLst/>
              <a:defRPr/>
            </a:pPr>
            <a:r>
              <a:rPr kumimoji="0" lang="en-US" sz="1800" b="0" i="0" u="none" strike="noStrike" kern="0" cap="none" spc="0" normalizeH="0" baseline="0" noProof="0" dirty="0" smtClean="0">
                <a:ln>
                  <a:noFill/>
                </a:ln>
                <a:solidFill>
                  <a:srgbClr val="000000"/>
                </a:solidFill>
                <a:effectLst/>
                <a:uLnTx/>
                <a:uFillTx/>
                <a:latin typeface="Calibri" pitchFamily="34" charset="0"/>
                <a:cs typeface="Arial" charset="0"/>
              </a:rPr>
              <a:t>AA </a:t>
            </a:r>
            <a:r>
              <a:rPr kumimoji="0" lang="tr-TR" sz="1800" b="0" i="0" u="none" strike="noStrike" kern="0" cap="none" spc="0" normalizeH="0" baseline="0" noProof="0" dirty="0" smtClean="0">
                <a:ln>
                  <a:noFill/>
                </a:ln>
                <a:solidFill>
                  <a:srgbClr val="000000"/>
                </a:solidFill>
                <a:effectLst/>
                <a:uLnTx/>
                <a:uFillTx/>
                <a:latin typeface="Calibri" pitchFamily="34" charset="0"/>
                <a:cs typeface="Arial" charset="0"/>
              </a:rPr>
              <a:t>hastalarının %57-70’inde </a:t>
            </a:r>
            <a:r>
              <a:rPr kumimoji="0" lang="en-US" sz="1800" b="0" i="0" u="none" strike="noStrike" kern="0" cap="none" spc="0" normalizeH="0" baseline="0" noProof="0" dirty="0" smtClean="0">
                <a:ln>
                  <a:noFill/>
                </a:ln>
                <a:solidFill>
                  <a:srgbClr val="000000"/>
                </a:solidFill>
                <a:effectLst/>
                <a:uLnTx/>
                <a:uFillTx/>
                <a:latin typeface="Calibri" pitchFamily="34" charset="0"/>
                <a:cs typeface="Arial" charset="0"/>
              </a:rPr>
              <a:t>PNH </a:t>
            </a:r>
            <a:r>
              <a:rPr kumimoji="0" lang="tr-TR" sz="1800" b="0" i="0" u="none" strike="noStrike" kern="0" cap="none" spc="0" normalizeH="0" baseline="0" noProof="0" dirty="0" smtClean="0">
                <a:ln>
                  <a:noFill/>
                </a:ln>
                <a:solidFill>
                  <a:srgbClr val="000000"/>
                </a:solidFill>
                <a:effectLst/>
                <a:uLnTx/>
                <a:uFillTx/>
                <a:latin typeface="Calibri" pitchFamily="34" charset="0"/>
                <a:cs typeface="Arial" charset="0"/>
              </a:rPr>
              <a:t>hücreleri saptanmıştır </a:t>
            </a:r>
          </a:p>
          <a:p>
            <a:pPr marL="342900" marR="0" lvl="0" indent="-342900" defTabSz="914400" eaLnBrk="1" fontAlgn="auto" latinLnBrk="0" hangingPunct="1">
              <a:lnSpc>
                <a:spcPct val="200000"/>
              </a:lnSpc>
              <a:spcBef>
                <a:spcPct val="0"/>
              </a:spcBef>
              <a:spcAft>
                <a:spcPts val="0"/>
              </a:spcAft>
              <a:buClrTx/>
              <a:buSzTx/>
              <a:buFontTx/>
              <a:buNone/>
              <a:tabLst/>
              <a:defRPr/>
            </a:pPr>
            <a:r>
              <a:rPr kumimoji="0" lang="en-US" sz="1800" b="0" i="0" u="none" strike="noStrike" kern="0" cap="none" spc="0" normalizeH="0" baseline="0" noProof="0" dirty="0" smtClean="0">
                <a:ln>
                  <a:noFill/>
                </a:ln>
                <a:solidFill>
                  <a:srgbClr val="000000"/>
                </a:solidFill>
                <a:effectLst/>
                <a:uLnTx/>
                <a:uFillTx/>
                <a:latin typeface="Calibri" pitchFamily="34" charset="0"/>
                <a:cs typeface="Arial" charset="0"/>
              </a:rPr>
              <a:t>MDS</a:t>
            </a:r>
            <a:r>
              <a:rPr kumimoji="0" lang="tr-TR" sz="1800" b="0" i="0" u="none" strike="noStrike" kern="0" cap="none" spc="0" normalizeH="0" baseline="0" noProof="0" dirty="0" smtClean="0">
                <a:ln>
                  <a:noFill/>
                </a:ln>
                <a:solidFill>
                  <a:srgbClr val="000000"/>
                </a:solidFill>
                <a:effectLst/>
                <a:uLnTx/>
                <a:uFillTx/>
                <a:latin typeface="Calibri" pitchFamily="34" charset="0"/>
                <a:cs typeface="Arial" charset="0"/>
              </a:rPr>
              <a:t> hastalarının %20-30’inde </a:t>
            </a:r>
            <a:r>
              <a:rPr kumimoji="0" lang="tr-TR" sz="1800" b="0" i="0" u="none" strike="noStrike" kern="0" cap="none" spc="0" normalizeH="0" baseline="0" noProof="0" dirty="0" err="1" smtClean="0">
                <a:ln>
                  <a:noFill/>
                </a:ln>
                <a:solidFill>
                  <a:srgbClr val="000000"/>
                </a:solidFill>
                <a:effectLst/>
                <a:uLnTx/>
                <a:uFillTx/>
                <a:latin typeface="Calibri" pitchFamily="34" charset="0"/>
                <a:cs typeface="Arial" charset="0"/>
              </a:rPr>
              <a:t>Aplastik-hipoplastik</a:t>
            </a:r>
            <a:r>
              <a:rPr kumimoji="0" lang="tr-TR" sz="1800" b="0" i="0" u="none" strike="noStrike" kern="0" cap="none" spc="0" normalizeH="0" baseline="0" noProof="0" dirty="0" smtClean="0">
                <a:ln>
                  <a:noFill/>
                </a:ln>
                <a:solidFill>
                  <a:srgbClr val="000000"/>
                </a:solidFill>
                <a:effectLst/>
                <a:uLnTx/>
                <a:uFillTx/>
                <a:latin typeface="Calibri" pitchFamily="34" charset="0"/>
                <a:cs typeface="Arial" charset="0"/>
              </a:rPr>
              <a:t> </a:t>
            </a:r>
            <a:r>
              <a:rPr kumimoji="0" lang="en-US" sz="1800" b="0" i="0" u="none" strike="noStrike" kern="0" cap="none" spc="0" normalizeH="0" baseline="0" noProof="0" dirty="0" smtClean="0">
                <a:ln>
                  <a:noFill/>
                </a:ln>
                <a:solidFill>
                  <a:srgbClr val="000000"/>
                </a:solidFill>
                <a:effectLst/>
                <a:uLnTx/>
                <a:uFillTx/>
                <a:latin typeface="Calibri" pitchFamily="34" charset="0"/>
                <a:cs typeface="Arial" charset="0"/>
              </a:rPr>
              <a:t> </a:t>
            </a:r>
            <a:r>
              <a:rPr kumimoji="0" lang="tr-TR" sz="1800" b="0" i="0" u="none" strike="noStrike" kern="0" cap="none" spc="0" normalizeH="0" baseline="0" noProof="0" dirty="0" smtClean="0">
                <a:ln>
                  <a:noFill/>
                </a:ln>
                <a:solidFill>
                  <a:srgbClr val="000000"/>
                </a:solidFill>
                <a:effectLst/>
                <a:uLnTx/>
                <a:uFillTx/>
                <a:latin typeface="Calibri" pitchFamily="34" charset="0"/>
                <a:cs typeface="Arial" charset="0"/>
              </a:rPr>
              <a:t>hücreler saptanmıştır </a:t>
            </a:r>
          </a:p>
        </p:txBody>
      </p:sp>
      <p:pic>
        <p:nvPicPr>
          <p:cNvPr id="512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796136" y="2330799"/>
            <a:ext cx="2880320" cy="2726027"/>
          </a:xfrm>
          <a:prstGeom prst="rect">
            <a:avLst/>
          </a:prstGeom>
          <a:ln/>
          <a:extLst/>
        </p:spPr>
        <p:style>
          <a:lnRef idx="1">
            <a:schemeClr val="accent5"/>
          </a:lnRef>
          <a:fillRef idx="2">
            <a:schemeClr val="accent5"/>
          </a:fillRef>
          <a:effectRef idx="1">
            <a:schemeClr val="accent5"/>
          </a:effectRef>
          <a:fontRef idx="minor">
            <a:schemeClr val="dk1"/>
          </a:fontRef>
        </p:style>
      </p:pic>
      <p:sp>
        <p:nvSpPr>
          <p:cNvPr id="6" name="5 Dikdörtgen"/>
          <p:cNvSpPr/>
          <p:nvPr/>
        </p:nvSpPr>
        <p:spPr>
          <a:xfrm>
            <a:off x="5796136" y="1772816"/>
            <a:ext cx="2952328" cy="3416320"/>
          </a:xfrm>
          <a:prstGeom prst="rect">
            <a:avLst/>
          </a:prstGeom>
          <a:solidFill>
            <a:schemeClr val="bg1">
              <a:lumMod val="95000"/>
            </a:schemeClr>
          </a:solidFill>
        </p:spPr>
        <p:txBody>
          <a:bodyPr wrap="square">
            <a:spAutoFit/>
          </a:bodyPr>
          <a:lstStyle/>
          <a:p>
            <a:pPr>
              <a:lnSpc>
                <a:spcPct val="150000"/>
              </a:lnSpc>
            </a:pPr>
            <a:r>
              <a:rPr lang="tr-TR" sz="1600" b="1" dirty="0" smtClean="0">
                <a:latin typeface="Calibri" pitchFamily="34" charset="0"/>
              </a:rPr>
              <a:t>TUS: Hangisi kök hücre hastalığı değildir?</a:t>
            </a:r>
            <a:r>
              <a:rPr lang="tr-TR" sz="1600" dirty="0" smtClean="0">
                <a:latin typeface="Calibri" pitchFamily="34" charset="0"/>
              </a:rPr>
              <a:t/>
            </a:r>
            <a:br>
              <a:rPr lang="tr-TR" sz="1600" dirty="0" smtClean="0">
                <a:latin typeface="Calibri" pitchFamily="34" charset="0"/>
              </a:rPr>
            </a:br>
            <a:r>
              <a:rPr lang="tr-TR" sz="1600" dirty="0" smtClean="0">
                <a:latin typeface="Calibri" pitchFamily="34" charset="0"/>
              </a:rPr>
              <a:t/>
            </a:r>
            <a:br>
              <a:rPr lang="tr-TR" sz="1600" dirty="0" smtClean="0">
                <a:latin typeface="Calibri" pitchFamily="34" charset="0"/>
              </a:rPr>
            </a:br>
            <a:r>
              <a:rPr lang="tr-TR" sz="1600" dirty="0" smtClean="0">
                <a:latin typeface="Calibri" pitchFamily="34" charset="0"/>
              </a:rPr>
              <a:t>a. </a:t>
            </a:r>
            <a:r>
              <a:rPr lang="tr-TR" sz="1600" dirty="0" err="1" smtClean="0">
                <a:latin typeface="Calibri" pitchFamily="34" charset="0"/>
              </a:rPr>
              <a:t>Myelodisplastik</a:t>
            </a:r>
            <a:r>
              <a:rPr lang="tr-TR" sz="1600" dirty="0" smtClean="0">
                <a:latin typeface="Calibri" pitchFamily="34" charset="0"/>
              </a:rPr>
              <a:t> sendrom </a:t>
            </a:r>
            <a:br>
              <a:rPr lang="tr-TR" sz="1600" dirty="0" smtClean="0">
                <a:latin typeface="Calibri" pitchFamily="34" charset="0"/>
              </a:rPr>
            </a:br>
            <a:r>
              <a:rPr lang="tr-TR" sz="1600" dirty="0" smtClean="0">
                <a:latin typeface="Calibri" pitchFamily="34" charset="0"/>
              </a:rPr>
              <a:t>b. Aplastik anemi</a:t>
            </a:r>
            <a:br>
              <a:rPr lang="tr-TR" sz="1600" dirty="0" smtClean="0">
                <a:latin typeface="Calibri" pitchFamily="34" charset="0"/>
              </a:rPr>
            </a:br>
            <a:r>
              <a:rPr lang="tr-TR" sz="1600" dirty="0" smtClean="0">
                <a:latin typeface="Calibri" pitchFamily="34" charset="0"/>
              </a:rPr>
              <a:t>c. Paroksismal </a:t>
            </a:r>
            <a:r>
              <a:rPr lang="tr-TR" sz="1600" dirty="0" err="1" smtClean="0">
                <a:latin typeface="Calibri" pitchFamily="34" charset="0"/>
              </a:rPr>
              <a:t>noktürnal</a:t>
            </a:r>
            <a:r>
              <a:rPr lang="tr-TR" sz="1600" dirty="0" smtClean="0">
                <a:latin typeface="Calibri" pitchFamily="34" charset="0"/>
              </a:rPr>
              <a:t> </a:t>
            </a:r>
            <a:r>
              <a:rPr lang="tr-TR" sz="1600" dirty="0" smtClean="0">
                <a:latin typeface="Calibri" pitchFamily="34" charset="0"/>
              </a:rPr>
              <a:t> hemoglobinüri</a:t>
            </a:r>
            <a:r>
              <a:rPr lang="tr-TR" sz="1600" dirty="0" smtClean="0">
                <a:latin typeface="Calibri" pitchFamily="34" charset="0"/>
              </a:rPr>
              <a:t> </a:t>
            </a:r>
            <a:br>
              <a:rPr lang="tr-TR" sz="1600" dirty="0" smtClean="0">
                <a:latin typeface="Calibri" pitchFamily="34" charset="0"/>
              </a:rPr>
            </a:br>
            <a:r>
              <a:rPr lang="tr-TR" sz="1600" dirty="0" smtClean="0">
                <a:latin typeface="Calibri" pitchFamily="34" charset="0"/>
              </a:rPr>
              <a:t>d. G6PD </a:t>
            </a:r>
            <a:r>
              <a:rPr lang="tr-TR" sz="1600" dirty="0" err="1" smtClean="0">
                <a:latin typeface="Calibri" pitchFamily="34" charset="0"/>
              </a:rPr>
              <a:t>eksiklği</a:t>
            </a:r>
            <a:r>
              <a:rPr lang="tr-TR" sz="1600" dirty="0" smtClean="0">
                <a:latin typeface="Calibri" pitchFamily="34" charset="0"/>
              </a:rPr>
              <a:t/>
            </a:r>
            <a:br>
              <a:rPr lang="tr-TR" sz="1600" dirty="0" smtClean="0">
                <a:latin typeface="Calibri" pitchFamily="34" charset="0"/>
              </a:rPr>
            </a:br>
            <a:r>
              <a:rPr lang="tr-TR" sz="1600" dirty="0" smtClean="0">
                <a:latin typeface="Calibri" pitchFamily="34" charset="0"/>
              </a:rPr>
              <a:t>e. </a:t>
            </a:r>
            <a:r>
              <a:rPr lang="tr-TR" sz="1600" dirty="0" err="1" smtClean="0">
                <a:latin typeface="Calibri" pitchFamily="34" charset="0"/>
              </a:rPr>
              <a:t>Polisitemia</a:t>
            </a:r>
            <a:r>
              <a:rPr lang="tr-TR" sz="1600" dirty="0" smtClean="0">
                <a:latin typeface="Calibri" pitchFamily="34" charset="0"/>
              </a:rPr>
              <a:t> </a:t>
            </a:r>
            <a:r>
              <a:rPr lang="tr-TR" sz="1600" dirty="0" err="1" smtClean="0">
                <a:latin typeface="Calibri" pitchFamily="34" charset="0"/>
              </a:rPr>
              <a:t>vera</a:t>
            </a:r>
            <a:endParaRPr lang="tr-TR" sz="1600" dirty="0">
              <a:latin typeface="Calibri" pitchFamily="34" charset="0"/>
            </a:endParaRPr>
          </a:p>
        </p:txBody>
      </p:sp>
    </p:spTree>
    <p:extLst>
      <p:ext uri="{BB962C8B-B14F-4D97-AF65-F5344CB8AC3E}">
        <p14:creationId xmlns="" xmlns:p14="http://schemas.microsoft.com/office/powerpoint/2010/main" val="328440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95536" y="116632"/>
            <a:ext cx="8229600" cy="1143000"/>
          </a:xfrm>
        </p:spPr>
        <p:txBody>
          <a:bodyPr/>
          <a:lstStyle/>
          <a:p>
            <a:pPr eaLnBrk="1" hangingPunct="1"/>
            <a:r>
              <a:rPr lang="en-US" altLang="tr-TR" dirty="0" err="1" smtClean="0">
                <a:solidFill>
                  <a:schemeClr val="tx1"/>
                </a:solidFill>
                <a:ea typeface="ＭＳ Ｐゴシック" pitchFamily="34" charset="-128"/>
              </a:rPr>
              <a:t>Myelod</a:t>
            </a:r>
            <a:r>
              <a:rPr lang="tr-TR" altLang="tr-TR" dirty="0" smtClean="0">
                <a:solidFill>
                  <a:schemeClr val="tx1"/>
                </a:solidFill>
                <a:ea typeface="ＭＳ Ｐゴシック" pitchFamily="34" charset="-128"/>
              </a:rPr>
              <a:t>i</a:t>
            </a:r>
            <a:r>
              <a:rPr lang="en-US" altLang="tr-TR" dirty="0" err="1" smtClean="0">
                <a:solidFill>
                  <a:schemeClr val="tx1"/>
                </a:solidFill>
                <a:ea typeface="ＭＳ Ｐゴシック" pitchFamily="34" charset="-128"/>
              </a:rPr>
              <a:t>splasti</a:t>
            </a:r>
            <a:r>
              <a:rPr lang="tr-TR" altLang="tr-TR" dirty="0" smtClean="0">
                <a:solidFill>
                  <a:schemeClr val="tx1"/>
                </a:solidFill>
                <a:ea typeface="ＭＳ Ｐゴシック" pitchFamily="34" charset="-128"/>
              </a:rPr>
              <a:t>k</a:t>
            </a:r>
            <a:r>
              <a:rPr lang="en-US" altLang="tr-TR" dirty="0" smtClean="0">
                <a:solidFill>
                  <a:schemeClr val="tx1"/>
                </a:solidFill>
                <a:ea typeface="ＭＳ Ｐゴシック" pitchFamily="34" charset="-128"/>
              </a:rPr>
              <a:t> s</a:t>
            </a:r>
            <a:r>
              <a:rPr lang="tr-TR" altLang="tr-TR" dirty="0" err="1" smtClean="0">
                <a:solidFill>
                  <a:schemeClr val="tx1"/>
                </a:solidFill>
                <a:ea typeface="ＭＳ Ｐゴシック" pitchFamily="34" charset="-128"/>
              </a:rPr>
              <a:t>endromlar</a:t>
            </a:r>
            <a:endParaRPr lang="en-US" altLang="tr-TR" dirty="0" smtClean="0">
              <a:solidFill>
                <a:schemeClr val="tx1"/>
              </a:solidFill>
              <a:ea typeface="ＭＳ Ｐゴシック" pitchFamily="34" charset="-128"/>
            </a:endParaRPr>
          </a:p>
        </p:txBody>
      </p:sp>
      <p:sp>
        <p:nvSpPr>
          <p:cNvPr id="176131" name="Rectangle 3"/>
          <p:cNvSpPr>
            <a:spLocks noGrp="1" noChangeArrowheads="1"/>
          </p:cNvSpPr>
          <p:nvPr>
            <p:ph idx="1"/>
          </p:nvPr>
        </p:nvSpPr>
        <p:spPr>
          <a:xfrm>
            <a:off x="179512" y="1412776"/>
            <a:ext cx="8964488" cy="4525963"/>
          </a:xfrm>
        </p:spPr>
        <p:txBody>
          <a:bodyPr>
            <a:noAutofit/>
          </a:bodyPr>
          <a:lstStyle/>
          <a:p>
            <a:pPr marL="639763" lvl="1" indent="-273050" eaLnBrk="1" hangingPunct="1">
              <a:lnSpc>
                <a:spcPct val="200000"/>
              </a:lnSpc>
              <a:buNone/>
              <a:defRPr/>
            </a:pPr>
            <a:r>
              <a:rPr lang="tr-TR" sz="1800" dirty="0" smtClean="0">
                <a:solidFill>
                  <a:srgbClr val="C00000"/>
                </a:solidFill>
                <a:latin typeface="Calibri" pitchFamily="34" charset="0"/>
              </a:rPr>
              <a:t>Primer olarak hematopoetik kök hücrenin </a:t>
            </a:r>
            <a:r>
              <a:rPr lang="tr-TR" sz="1800" dirty="0" err="1" smtClean="0">
                <a:solidFill>
                  <a:srgbClr val="C00000"/>
                </a:solidFill>
                <a:latin typeface="Calibri" pitchFamily="34" charset="0"/>
              </a:rPr>
              <a:t>neoplastik</a:t>
            </a:r>
            <a:r>
              <a:rPr lang="tr-TR" sz="1800" dirty="0" smtClean="0">
                <a:solidFill>
                  <a:srgbClr val="C00000"/>
                </a:solidFill>
                <a:latin typeface="Calibri" pitchFamily="34" charset="0"/>
              </a:rPr>
              <a:t> hastalığıdır.  </a:t>
            </a:r>
          </a:p>
          <a:p>
            <a:pPr marL="639763" lvl="1" indent="-273050" eaLnBrk="1" hangingPunct="1">
              <a:lnSpc>
                <a:spcPct val="200000"/>
              </a:lnSpc>
              <a:buNone/>
              <a:defRPr/>
            </a:pPr>
            <a:r>
              <a:rPr lang="tr-TR" sz="1800" dirty="0" smtClean="0">
                <a:latin typeface="Calibri" pitchFamily="34" charset="0"/>
              </a:rPr>
              <a:t>Ki genellikle </a:t>
            </a:r>
            <a:r>
              <a:rPr lang="tr-TR" sz="1800" dirty="0" err="1" smtClean="0">
                <a:latin typeface="Calibri" pitchFamily="34" charset="0"/>
              </a:rPr>
              <a:t>normoselüler</a:t>
            </a:r>
            <a:r>
              <a:rPr lang="tr-TR" sz="1800" dirty="0" smtClean="0">
                <a:latin typeface="Calibri" pitchFamily="34" charset="0"/>
              </a:rPr>
              <a:t> veya  </a:t>
            </a:r>
            <a:r>
              <a:rPr lang="tr-TR" sz="1800" dirty="0" err="1" smtClean="0">
                <a:latin typeface="Calibri" pitchFamily="34" charset="0"/>
              </a:rPr>
              <a:t>hiperselülerdir</a:t>
            </a:r>
            <a:r>
              <a:rPr lang="tr-TR" sz="1800" dirty="0" smtClean="0">
                <a:latin typeface="Calibri" pitchFamily="34" charset="0"/>
              </a:rPr>
              <a:t>, </a:t>
            </a:r>
            <a:r>
              <a:rPr lang="tr-TR" sz="1800" u="sng" dirty="0" smtClean="0">
                <a:latin typeface="Calibri" pitchFamily="34" charset="0"/>
              </a:rPr>
              <a:t>hatta </a:t>
            </a:r>
            <a:r>
              <a:rPr lang="tr-TR" sz="1800" u="sng" dirty="0" err="1" smtClean="0">
                <a:latin typeface="Calibri" pitchFamily="34" charset="0"/>
              </a:rPr>
              <a:t>hiposelüler</a:t>
            </a:r>
            <a:r>
              <a:rPr lang="tr-TR" sz="1800" u="sng" dirty="0" smtClean="0">
                <a:latin typeface="Calibri" pitchFamily="34" charset="0"/>
              </a:rPr>
              <a:t> de olabilir </a:t>
            </a:r>
            <a:endParaRPr lang="tr-TR" sz="1800" u="sng" dirty="0" smtClean="0">
              <a:latin typeface="Calibri" pitchFamily="34" charset="0"/>
            </a:endParaRPr>
          </a:p>
          <a:p>
            <a:pPr marL="639763" lvl="1" indent="-273050" eaLnBrk="1" hangingPunct="1">
              <a:buNone/>
              <a:defRPr/>
            </a:pPr>
            <a:endParaRPr lang="tr-TR" sz="1800" b="1" dirty="0" smtClean="0">
              <a:latin typeface="Calibri" pitchFamily="34" charset="0"/>
            </a:endParaRPr>
          </a:p>
          <a:p>
            <a:pPr marL="639763" lvl="1" indent="-273050" eaLnBrk="1" hangingPunct="1">
              <a:lnSpc>
                <a:spcPct val="150000"/>
              </a:lnSpc>
              <a:buNone/>
              <a:defRPr/>
            </a:pPr>
            <a:r>
              <a:rPr lang="tr-TR" sz="1800" b="1" dirty="0" smtClean="0">
                <a:latin typeface="Calibri" pitchFamily="34" charset="0"/>
              </a:rPr>
              <a:t>Bu durumda  AA ile ayırıcı tanıda önemli</a:t>
            </a:r>
          </a:p>
          <a:p>
            <a:pPr marL="639763" lvl="1" indent="-273050" eaLnBrk="1" hangingPunct="1">
              <a:lnSpc>
                <a:spcPct val="150000"/>
              </a:lnSpc>
              <a:buFont typeface="Arial" pitchFamily="34" charset="0"/>
              <a:buChar char="•"/>
              <a:defRPr/>
            </a:pPr>
            <a:r>
              <a:rPr lang="tr-TR" sz="1800" dirty="0" smtClean="0">
                <a:latin typeface="Calibri" pitchFamily="34" charset="0"/>
              </a:rPr>
              <a:t>Bir veya birden fazla seride kantitatif ve kalitatif anormallikler vardır. </a:t>
            </a:r>
            <a:endParaRPr lang="tr-TR" sz="1800" dirty="0" smtClean="0">
              <a:latin typeface="Calibri" pitchFamily="34" charset="0"/>
            </a:endParaRPr>
          </a:p>
          <a:p>
            <a:pPr marL="639763" lvl="1" indent="-273050" eaLnBrk="1" hangingPunct="1">
              <a:lnSpc>
                <a:spcPct val="150000"/>
              </a:lnSpc>
              <a:buFont typeface="Arial" pitchFamily="34" charset="0"/>
              <a:buChar char="•"/>
              <a:defRPr/>
            </a:pPr>
            <a:r>
              <a:rPr lang="tr-TR" sz="1800" dirty="0" err="1" smtClean="0">
                <a:solidFill>
                  <a:srgbClr val="FF0000"/>
                </a:solidFill>
                <a:latin typeface="Calibri" pitchFamily="34" charset="0"/>
              </a:rPr>
              <a:t>inefektif</a:t>
            </a:r>
            <a:r>
              <a:rPr lang="tr-TR" sz="1800" dirty="0" smtClean="0">
                <a:solidFill>
                  <a:srgbClr val="FF0000"/>
                </a:solidFill>
                <a:latin typeface="Calibri" pitchFamily="34" charset="0"/>
              </a:rPr>
              <a:t> </a:t>
            </a:r>
            <a:r>
              <a:rPr lang="tr-TR" sz="1800" dirty="0" err="1" smtClean="0">
                <a:solidFill>
                  <a:srgbClr val="FF0000"/>
                </a:solidFill>
                <a:latin typeface="Calibri" pitchFamily="34" charset="0"/>
              </a:rPr>
              <a:t>eritropoezis</a:t>
            </a:r>
            <a:r>
              <a:rPr lang="tr-TR" sz="1800" dirty="0" smtClean="0">
                <a:solidFill>
                  <a:srgbClr val="FF0000"/>
                </a:solidFill>
                <a:latin typeface="Calibri" pitchFamily="34" charset="0"/>
              </a:rPr>
              <a:t> ve/veya </a:t>
            </a:r>
            <a:r>
              <a:rPr lang="tr-TR" sz="1800" dirty="0" err="1" smtClean="0">
                <a:solidFill>
                  <a:srgbClr val="FF0000"/>
                </a:solidFill>
                <a:latin typeface="Calibri" pitchFamily="34" charset="0"/>
              </a:rPr>
              <a:t>granulopoezis</a:t>
            </a:r>
            <a:r>
              <a:rPr lang="tr-TR" sz="1800" dirty="0" smtClean="0">
                <a:solidFill>
                  <a:srgbClr val="FF0000"/>
                </a:solidFill>
                <a:latin typeface="Calibri" pitchFamily="34" charset="0"/>
              </a:rPr>
              <a:t> ve/veya </a:t>
            </a:r>
            <a:r>
              <a:rPr lang="tr-TR" sz="1800" dirty="0" err="1" smtClean="0">
                <a:solidFill>
                  <a:srgbClr val="FF0000"/>
                </a:solidFill>
                <a:latin typeface="Calibri" pitchFamily="34" charset="0"/>
              </a:rPr>
              <a:t>megakaryopoezis</a:t>
            </a:r>
            <a:r>
              <a:rPr lang="tr-TR" sz="1800" dirty="0" smtClean="0">
                <a:solidFill>
                  <a:srgbClr val="FF0000"/>
                </a:solidFill>
                <a:latin typeface="Calibri" pitchFamily="34" charset="0"/>
              </a:rPr>
              <a:t> </a:t>
            </a:r>
            <a:r>
              <a:rPr lang="tr-TR" sz="1800" dirty="0" smtClean="0">
                <a:latin typeface="Calibri" pitchFamily="34" charset="0"/>
              </a:rPr>
              <a:t>ile </a:t>
            </a:r>
            <a:r>
              <a:rPr lang="tr-TR" sz="1800" dirty="0" smtClean="0">
                <a:latin typeface="Calibri" pitchFamily="34" charset="0"/>
              </a:rPr>
              <a:t>KAREKTERİZEDİR.</a:t>
            </a:r>
            <a:r>
              <a:rPr lang="en-US" sz="1800" dirty="0" smtClean="0">
                <a:latin typeface="Calibri" pitchFamily="34" charset="0"/>
              </a:rPr>
              <a:t> </a:t>
            </a:r>
            <a:endParaRPr lang="en-US" sz="1800" dirty="0" smtClean="0">
              <a:latin typeface="Calibri" pitchFamily="34" charset="0"/>
            </a:endParaRPr>
          </a:p>
          <a:p>
            <a:pPr marL="639763" lvl="1" indent="-273050" eaLnBrk="1" hangingPunct="1">
              <a:lnSpc>
                <a:spcPct val="150000"/>
              </a:lnSpc>
              <a:buFont typeface="Arial" pitchFamily="34" charset="0"/>
              <a:buChar char="•"/>
              <a:defRPr/>
            </a:pPr>
            <a:r>
              <a:rPr lang="en-US" sz="1800" dirty="0" err="1" smtClean="0">
                <a:latin typeface="Calibri" pitchFamily="34" charset="0"/>
              </a:rPr>
              <a:t>Sitogenetik</a:t>
            </a:r>
            <a:r>
              <a:rPr lang="en-US" sz="1800" dirty="0" smtClean="0">
                <a:latin typeface="Calibri" pitchFamily="34" charset="0"/>
              </a:rPr>
              <a:t> </a:t>
            </a:r>
            <a:r>
              <a:rPr lang="en-US" sz="1800" dirty="0" err="1" smtClean="0">
                <a:latin typeface="Calibri" pitchFamily="34" charset="0"/>
              </a:rPr>
              <a:t>anormallikler</a:t>
            </a:r>
            <a:r>
              <a:rPr lang="en-US" sz="1800" dirty="0" smtClean="0">
                <a:latin typeface="Calibri" pitchFamily="34" charset="0"/>
              </a:rPr>
              <a:t> </a:t>
            </a:r>
            <a:r>
              <a:rPr lang="en-US" sz="1800" dirty="0" err="1" smtClean="0">
                <a:latin typeface="Calibri" pitchFamily="34" charset="0"/>
              </a:rPr>
              <a:t>sık</a:t>
            </a:r>
            <a:r>
              <a:rPr lang="en-US" sz="1800" dirty="0" smtClean="0">
                <a:latin typeface="Calibri" pitchFamily="34" charset="0"/>
              </a:rPr>
              <a:t> olarak </a:t>
            </a:r>
            <a:r>
              <a:rPr lang="en-US" sz="1800" dirty="0" err="1" smtClean="0">
                <a:latin typeface="Calibri" pitchFamily="34" charset="0"/>
              </a:rPr>
              <a:t>karşılaşılır</a:t>
            </a:r>
            <a:r>
              <a:rPr lang="en-US" sz="1800" dirty="0" smtClean="0">
                <a:latin typeface="Calibri" pitchFamily="34" charset="0"/>
              </a:rPr>
              <a:t>.</a:t>
            </a:r>
            <a:endParaRPr lang="tr-TR" sz="1800" dirty="0" smtClean="0">
              <a:latin typeface="Calibri" pitchFamily="34" charset="0"/>
            </a:endParaRPr>
          </a:p>
          <a:p>
            <a:pPr marL="639763" lvl="1" indent="-273050" eaLnBrk="1" hangingPunct="1">
              <a:lnSpc>
                <a:spcPct val="150000"/>
              </a:lnSpc>
              <a:buFont typeface="Arial" pitchFamily="34" charset="0"/>
              <a:buChar char="•"/>
              <a:defRPr/>
            </a:pPr>
            <a:r>
              <a:rPr lang="tr-TR" sz="1800" dirty="0" err="1" smtClean="0">
                <a:latin typeface="Calibri" pitchFamily="34" charset="0"/>
              </a:rPr>
              <a:t>Periferik</a:t>
            </a:r>
            <a:r>
              <a:rPr lang="tr-TR" sz="1800" dirty="0" smtClean="0">
                <a:latin typeface="Calibri" pitchFamily="34" charset="0"/>
              </a:rPr>
              <a:t> kan yaymasında </a:t>
            </a:r>
            <a:r>
              <a:rPr lang="tr-TR" sz="1800" dirty="0" err="1" smtClean="0">
                <a:solidFill>
                  <a:srgbClr val="FF0000"/>
                </a:solidFill>
                <a:latin typeface="Calibri" pitchFamily="34" charset="0"/>
              </a:rPr>
              <a:t>sitopeni</a:t>
            </a:r>
            <a:r>
              <a:rPr lang="tr-TR" sz="1800" dirty="0" smtClean="0">
                <a:solidFill>
                  <a:srgbClr val="FF0000"/>
                </a:solidFill>
                <a:latin typeface="Calibri" pitchFamily="34" charset="0"/>
              </a:rPr>
              <a:t> ve  </a:t>
            </a:r>
            <a:r>
              <a:rPr lang="tr-TR" sz="1800" dirty="0" err="1" smtClean="0">
                <a:solidFill>
                  <a:srgbClr val="FF0000"/>
                </a:solidFill>
                <a:latin typeface="Calibri" pitchFamily="34" charset="0"/>
              </a:rPr>
              <a:t>displastik</a:t>
            </a:r>
            <a:r>
              <a:rPr lang="tr-TR" sz="1800" dirty="0" smtClean="0">
                <a:solidFill>
                  <a:srgbClr val="FF0000"/>
                </a:solidFill>
                <a:latin typeface="Calibri" pitchFamily="34" charset="0"/>
              </a:rPr>
              <a:t> (gelişimde anormallik</a:t>
            </a:r>
            <a:r>
              <a:rPr lang="tr-TR" sz="1800" dirty="0" smtClean="0">
                <a:latin typeface="Calibri" pitchFamily="34" charset="0"/>
              </a:rPr>
              <a:t>) hücreler görülür. </a:t>
            </a:r>
          </a:p>
          <a:p>
            <a:pPr marL="639763" lvl="1" indent="-273050" eaLnBrk="1" hangingPunct="1">
              <a:lnSpc>
                <a:spcPct val="200000"/>
              </a:lnSpc>
              <a:buFont typeface="Arial" pitchFamily="34" charset="0"/>
              <a:buChar char="•"/>
              <a:defRPr/>
            </a:pPr>
            <a:endParaRPr lang="en-US" sz="1800" dirty="0" smtClean="0">
              <a:solidFill>
                <a:schemeClr val="hlink"/>
              </a:solidFill>
              <a:effectLst>
                <a:outerShdw blurRad="38100" dist="38100" dir="2700000" algn="tl">
                  <a:srgbClr val="FFFFFF"/>
                </a:outerShdw>
              </a:effectLst>
              <a:latin typeface="Calibri" pitchFamily="34" charset="0"/>
            </a:endParaRPr>
          </a:p>
        </p:txBody>
      </p:sp>
    </p:spTree>
    <p:extLst>
      <p:ext uri="{BB962C8B-B14F-4D97-AF65-F5344CB8AC3E}">
        <p14:creationId xmlns:p14="http://schemas.microsoft.com/office/powerpoint/2010/main" xmlns="" val="25311907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67544" y="116632"/>
            <a:ext cx="8229600" cy="1143000"/>
          </a:xfrm>
        </p:spPr>
        <p:txBody>
          <a:bodyPr/>
          <a:lstStyle/>
          <a:p>
            <a:pPr eaLnBrk="1" hangingPunct="1"/>
            <a:r>
              <a:rPr lang="tr-TR" altLang="tr-TR" sz="4800" dirty="0" smtClean="0">
                <a:solidFill>
                  <a:schemeClr val="tx1"/>
                </a:solidFill>
                <a:ea typeface="ＭＳ Ｐゴシック" pitchFamily="34" charset="-128"/>
              </a:rPr>
              <a:t>MDS</a:t>
            </a:r>
          </a:p>
        </p:txBody>
      </p:sp>
      <p:sp>
        <p:nvSpPr>
          <p:cNvPr id="48131" name="Rectangle 3"/>
          <p:cNvSpPr>
            <a:spLocks noGrp="1" noChangeArrowheads="1"/>
          </p:cNvSpPr>
          <p:nvPr>
            <p:ph type="body" idx="1"/>
          </p:nvPr>
        </p:nvSpPr>
        <p:spPr>
          <a:xfrm>
            <a:off x="179512" y="1916832"/>
            <a:ext cx="5112568" cy="4525963"/>
          </a:xfrm>
        </p:spPr>
        <p:txBody>
          <a:bodyPr/>
          <a:lstStyle/>
          <a:p>
            <a:pPr marL="0" indent="0" eaLnBrk="1" hangingPunct="1">
              <a:lnSpc>
                <a:spcPct val="150000"/>
              </a:lnSpc>
              <a:buNone/>
            </a:pPr>
            <a:r>
              <a:rPr lang="tr-TR" altLang="tr-TR" sz="2000" b="1" dirty="0">
                <a:ea typeface="ＭＳ Ｐゴシック" pitchFamily="34" charset="-128"/>
              </a:rPr>
              <a:t> </a:t>
            </a:r>
            <a:r>
              <a:rPr lang="tr-TR" altLang="tr-TR" sz="2000" b="1" dirty="0" smtClean="0">
                <a:ea typeface="ＭＳ Ｐゴシック" pitchFamily="34" charset="-128"/>
              </a:rPr>
              <a:t>     </a:t>
            </a:r>
            <a:r>
              <a:rPr lang="tr-TR" altLang="tr-TR" sz="2400" b="1" dirty="0" smtClean="0">
                <a:ea typeface="ＭＳ Ｐゴシック" pitchFamily="34" charset="-128"/>
              </a:rPr>
              <a:t>Karakteristik özellikleri:</a:t>
            </a:r>
          </a:p>
          <a:p>
            <a:pPr lvl="1" eaLnBrk="1" hangingPunct="1">
              <a:lnSpc>
                <a:spcPct val="150000"/>
              </a:lnSpc>
            </a:pPr>
            <a:r>
              <a:rPr lang="tr-TR" altLang="tr-TR" sz="2000" dirty="0" smtClean="0">
                <a:ea typeface="ＭＳ Ｐゴシック" pitchFamily="34" charset="-128"/>
              </a:rPr>
              <a:t> </a:t>
            </a:r>
            <a:r>
              <a:rPr lang="tr-TR" altLang="tr-TR" sz="2000" dirty="0" err="1" smtClean="0">
                <a:ea typeface="ＭＳ Ｐゴシック" pitchFamily="34" charset="-128"/>
              </a:rPr>
              <a:t>Displazi</a:t>
            </a:r>
            <a:r>
              <a:rPr lang="tr-TR" altLang="tr-TR" sz="2000" dirty="0" smtClean="0">
                <a:ea typeface="ＭＳ Ｐゴシック" pitchFamily="34" charset="-128"/>
              </a:rPr>
              <a:t>: Bir veya birden fazla seride</a:t>
            </a:r>
          </a:p>
          <a:p>
            <a:pPr lvl="1" eaLnBrk="1" hangingPunct="1">
              <a:lnSpc>
                <a:spcPct val="150000"/>
              </a:lnSpc>
            </a:pPr>
            <a:r>
              <a:rPr lang="tr-TR" altLang="tr-TR" sz="2000" dirty="0" smtClean="0">
                <a:ea typeface="ＭＳ Ｐゴシック" pitchFamily="34" charset="-128"/>
              </a:rPr>
              <a:t> </a:t>
            </a:r>
            <a:r>
              <a:rPr lang="tr-TR" altLang="tr-TR" sz="2000" dirty="0" err="1" smtClean="0">
                <a:ea typeface="ＭＳ Ｐゴシック" pitchFamily="34" charset="-128"/>
              </a:rPr>
              <a:t>İnefektif</a:t>
            </a:r>
            <a:r>
              <a:rPr lang="tr-TR" altLang="tr-TR" sz="2000" dirty="0" smtClean="0">
                <a:ea typeface="ＭＳ Ｐゴシック" pitchFamily="34" charset="-128"/>
              </a:rPr>
              <a:t> üretim</a:t>
            </a:r>
          </a:p>
          <a:p>
            <a:pPr lvl="1" eaLnBrk="1" hangingPunct="1">
              <a:lnSpc>
                <a:spcPct val="150000"/>
              </a:lnSpc>
            </a:pPr>
            <a:r>
              <a:rPr lang="tr-TR" altLang="tr-TR" sz="2000" dirty="0" smtClean="0">
                <a:ea typeface="ＭＳ Ｐゴシック" pitchFamily="34" charset="-128"/>
              </a:rPr>
              <a:t> </a:t>
            </a:r>
            <a:r>
              <a:rPr lang="tr-TR" altLang="tr-TR" sz="2000" dirty="0" err="1" smtClean="0">
                <a:ea typeface="ＭＳ Ｐゴシック" pitchFamily="34" charset="-128"/>
              </a:rPr>
              <a:t>Progresif</a:t>
            </a:r>
            <a:r>
              <a:rPr lang="tr-TR" altLang="tr-TR" sz="2000" dirty="0" smtClean="0">
                <a:ea typeface="ＭＳ Ｐゴシック" pitchFamily="34" charset="-128"/>
              </a:rPr>
              <a:t> </a:t>
            </a:r>
            <a:r>
              <a:rPr lang="tr-TR" altLang="tr-TR" sz="2000" dirty="0" err="1" smtClean="0">
                <a:ea typeface="ＭＳ Ｐゴシック" pitchFamily="34" charset="-128"/>
              </a:rPr>
              <a:t>sitopeni</a:t>
            </a:r>
            <a:r>
              <a:rPr lang="tr-TR" altLang="tr-TR" sz="2000" dirty="0" smtClean="0">
                <a:ea typeface="ＭＳ Ｐゴシック" pitchFamily="34" charset="-128"/>
              </a:rPr>
              <a:t> (</a:t>
            </a:r>
            <a:r>
              <a:rPr lang="tr-TR" altLang="tr-TR" sz="2000" dirty="0" err="1" smtClean="0">
                <a:ea typeface="ＭＳ Ｐゴシック" pitchFamily="34" charset="-128"/>
              </a:rPr>
              <a:t>ler</a:t>
            </a:r>
            <a:r>
              <a:rPr lang="tr-TR" altLang="tr-TR" sz="2000" dirty="0" smtClean="0">
                <a:ea typeface="ＭＳ Ｐゴシック" pitchFamily="34" charset="-128"/>
              </a:rPr>
              <a:t>)</a:t>
            </a:r>
          </a:p>
          <a:p>
            <a:pPr lvl="1" eaLnBrk="1" hangingPunct="1">
              <a:lnSpc>
                <a:spcPct val="150000"/>
              </a:lnSpc>
            </a:pPr>
            <a:r>
              <a:rPr lang="tr-TR" altLang="tr-TR" sz="2000" dirty="0" smtClean="0">
                <a:ea typeface="ＭＳ Ｐゴシック" pitchFamily="34" charset="-128"/>
              </a:rPr>
              <a:t> &lt;%20 lösemi </a:t>
            </a:r>
            <a:r>
              <a:rPr lang="tr-TR" altLang="tr-TR" sz="2000" dirty="0" err="1" smtClean="0">
                <a:ea typeface="ＭＳ Ｐゴシック" pitchFamily="34" charset="-128"/>
              </a:rPr>
              <a:t>blast</a:t>
            </a:r>
            <a:endParaRPr lang="tr-TR" altLang="tr-TR" sz="2000" dirty="0" smtClean="0">
              <a:ea typeface="ＭＳ Ｐゴシック" pitchFamily="34" charset="-128"/>
            </a:endParaRPr>
          </a:p>
          <a:p>
            <a:pPr lvl="1" eaLnBrk="1" hangingPunct="1">
              <a:lnSpc>
                <a:spcPct val="150000"/>
              </a:lnSpc>
            </a:pPr>
            <a:r>
              <a:rPr lang="tr-TR" altLang="tr-TR" sz="2000" dirty="0" smtClean="0">
                <a:ea typeface="ＭＳ Ｐゴシック" pitchFamily="34" charset="-128"/>
              </a:rPr>
              <a:t>Normal veya anormal </a:t>
            </a:r>
            <a:r>
              <a:rPr lang="tr-TR" altLang="tr-TR" sz="2000" dirty="0" err="1" smtClean="0">
                <a:ea typeface="ＭＳ Ｐゴシック" pitchFamily="34" charset="-128"/>
              </a:rPr>
              <a:t>sitogenetik</a:t>
            </a:r>
            <a:endParaRPr lang="tr-TR" altLang="tr-TR" sz="2000" dirty="0" smtClean="0">
              <a:ea typeface="ＭＳ Ｐゴシック" pitchFamily="34" charset="-128"/>
            </a:endParaRPr>
          </a:p>
          <a:p>
            <a:pPr lvl="1" eaLnBrk="1" hangingPunct="1">
              <a:lnSpc>
                <a:spcPct val="150000"/>
              </a:lnSpc>
            </a:pPr>
            <a:r>
              <a:rPr lang="tr-TR" altLang="tr-TR" sz="2000" dirty="0" smtClean="0">
                <a:ea typeface="ＭＳ Ｐゴシック" pitchFamily="34" charset="-128"/>
              </a:rPr>
              <a:t> AML dönüşüm riski </a:t>
            </a: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64088" y="2276870"/>
            <a:ext cx="3384376" cy="3577413"/>
          </a:xfrm>
          <a:prstGeom prst="rect">
            <a:avLst/>
          </a:prstGeom>
          <a:ln/>
          <a:extLst/>
        </p:spPr>
        <p:style>
          <a:lnRef idx="0">
            <a:schemeClr val="accent3"/>
          </a:lnRef>
          <a:fillRef idx="3">
            <a:schemeClr val="accent3"/>
          </a:fillRef>
          <a:effectRef idx="3">
            <a:schemeClr val="accent3"/>
          </a:effectRef>
          <a:fontRef idx="minor">
            <a:schemeClr val="lt1"/>
          </a:fontRef>
        </p:style>
      </p:pic>
    </p:spTree>
    <p:extLst>
      <p:ext uri="{BB962C8B-B14F-4D97-AF65-F5344CB8AC3E}">
        <p14:creationId xmlns:p14="http://schemas.microsoft.com/office/powerpoint/2010/main" xmlns="" val="37328298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67544" y="116632"/>
            <a:ext cx="8229600" cy="1143000"/>
          </a:xfrm>
        </p:spPr>
        <p:txBody>
          <a:bodyPr/>
          <a:lstStyle/>
          <a:p>
            <a:pPr eaLnBrk="1" hangingPunct="1"/>
            <a:r>
              <a:rPr lang="tr-TR" altLang="tr-TR" sz="4800" dirty="0" smtClean="0">
                <a:solidFill>
                  <a:schemeClr val="tx1"/>
                </a:solidFill>
                <a:ea typeface="ＭＳ Ｐゴシック" pitchFamily="34" charset="-128"/>
              </a:rPr>
              <a:t>MDS</a:t>
            </a:r>
          </a:p>
        </p:txBody>
      </p:sp>
      <p:sp>
        <p:nvSpPr>
          <p:cNvPr id="6" name="Rectangle 3"/>
          <p:cNvSpPr txBox="1">
            <a:spLocks noChangeArrowheads="1"/>
          </p:cNvSpPr>
          <p:nvPr/>
        </p:nvSpPr>
        <p:spPr bwMode="auto">
          <a:xfrm>
            <a:off x="457200" y="1600200"/>
            <a:ext cx="8229600" cy="449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63" tIns="45680" rIns="91363" bIns="45680" numCol="1" anchor="t" anchorCtr="0" compatLnSpc="1">
            <a:prstTxWarp prst="textNoShape">
              <a:avLst/>
            </a:prstTxWarp>
          </a:bodyPr>
          <a:lstStyle/>
          <a:p>
            <a:pPr marL="341313" marR="0" lvl="0" indent="-341313" algn="l" defTabSz="914400" rtl="0" eaLnBrk="0" fontAlgn="base" latinLnBrk="0" hangingPunct="0">
              <a:lnSpc>
                <a:spcPct val="150000"/>
              </a:lnSpc>
              <a:spcBef>
                <a:spcPct val="20000"/>
              </a:spcBef>
              <a:spcAft>
                <a:spcPct val="0"/>
              </a:spcAft>
              <a:buClrTx/>
              <a:buSzTx/>
              <a:buFontTx/>
              <a:buChar char="•"/>
              <a:tabLst/>
              <a:defRPr/>
            </a:pPr>
            <a:r>
              <a:rPr kumimoji="0" lang="en-US" sz="1600" b="0" i="0" u="none" strike="noStrike" kern="0" cap="none" spc="0" normalizeH="0" baseline="0" noProof="0" dirty="0" smtClean="0">
                <a:ln>
                  <a:noFill/>
                </a:ln>
                <a:solidFill>
                  <a:schemeClr val="tx1"/>
                </a:solidFill>
                <a:effectLst/>
                <a:uLnTx/>
                <a:uFillTx/>
                <a:latin typeface="+mn-lt"/>
                <a:ea typeface="ＭＳ Ｐゴシック" charset="0"/>
                <a:cs typeface="+mn-cs"/>
              </a:rPr>
              <a:t>Refractory Anemia 21% (RA)</a:t>
            </a:r>
          </a:p>
          <a:p>
            <a:pPr marL="341313" marR="0" lvl="0" indent="-341313" algn="l" defTabSz="914400" rtl="0" eaLnBrk="0" fontAlgn="base" latinLnBrk="0" hangingPunct="0">
              <a:lnSpc>
                <a:spcPct val="150000"/>
              </a:lnSpc>
              <a:spcBef>
                <a:spcPct val="20000"/>
              </a:spcBef>
              <a:spcAft>
                <a:spcPct val="0"/>
              </a:spcAft>
              <a:buClrTx/>
              <a:buSzTx/>
              <a:buFontTx/>
              <a:buChar char="•"/>
              <a:tabLst/>
              <a:defRPr/>
            </a:pPr>
            <a:r>
              <a:rPr kumimoji="0" lang="en-US" sz="1600" b="0" i="0" u="none" strike="noStrike" kern="0" cap="none" spc="0" normalizeH="0" baseline="0" noProof="0" dirty="0" smtClean="0">
                <a:ln>
                  <a:noFill/>
                </a:ln>
                <a:solidFill>
                  <a:schemeClr val="tx1"/>
                </a:solidFill>
                <a:effectLst/>
                <a:uLnTx/>
                <a:uFillTx/>
                <a:latin typeface="+mn-lt"/>
                <a:ea typeface="ＭＳ Ｐゴシック" charset="0"/>
                <a:cs typeface="+mn-cs"/>
              </a:rPr>
              <a:t>RARS (refractory anemia w/ ringed </a:t>
            </a:r>
            <a:r>
              <a:rPr kumimoji="0" lang="en-US" sz="1600" b="0" i="0" u="none" strike="noStrike" kern="0" cap="none" spc="0" normalizeH="0" baseline="0" noProof="0" dirty="0" err="1" smtClean="0">
                <a:ln>
                  <a:noFill/>
                </a:ln>
                <a:solidFill>
                  <a:schemeClr val="tx1"/>
                </a:solidFill>
                <a:effectLst/>
                <a:uLnTx/>
                <a:uFillTx/>
                <a:latin typeface="+mn-lt"/>
                <a:ea typeface="ＭＳ Ｐゴシック" charset="0"/>
                <a:cs typeface="+mn-cs"/>
              </a:rPr>
              <a:t>sideroblasts</a:t>
            </a:r>
            <a:r>
              <a:rPr kumimoji="0" lang="en-US" sz="1600" b="0" i="0" u="none" strike="noStrike" kern="0" cap="none" spc="0" normalizeH="0" baseline="0" noProof="0" dirty="0" smtClean="0">
                <a:ln>
                  <a:noFill/>
                </a:ln>
                <a:solidFill>
                  <a:schemeClr val="tx1"/>
                </a:solidFill>
                <a:effectLst/>
                <a:uLnTx/>
                <a:uFillTx/>
                <a:latin typeface="+mn-lt"/>
                <a:ea typeface="ＭＳ Ｐゴシック" charset="0"/>
                <a:cs typeface="+mn-cs"/>
              </a:rPr>
              <a:t> 17%)</a:t>
            </a:r>
          </a:p>
          <a:p>
            <a:pPr marL="341313" marR="0" lvl="0" indent="-341313" algn="l" defTabSz="914400" rtl="0" eaLnBrk="0" fontAlgn="base" latinLnBrk="0" hangingPunct="0">
              <a:lnSpc>
                <a:spcPct val="150000"/>
              </a:lnSpc>
              <a:spcBef>
                <a:spcPct val="20000"/>
              </a:spcBef>
              <a:spcAft>
                <a:spcPct val="0"/>
              </a:spcAft>
              <a:buClrTx/>
              <a:buSzTx/>
              <a:buFontTx/>
              <a:buChar char="•"/>
              <a:tabLst/>
              <a:defRPr/>
            </a:pPr>
            <a:r>
              <a:rPr kumimoji="0" lang="en-US" sz="1600" b="0" i="0" u="none" strike="noStrike" kern="0" cap="none" spc="0" normalizeH="0" baseline="0" noProof="0" dirty="0" smtClean="0">
                <a:ln>
                  <a:noFill/>
                </a:ln>
                <a:solidFill>
                  <a:schemeClr val="tx1"/>
                </a:solidFill>
                <a:effectLst/>
                <a:uLnTx/>
                <a:uFillTx/>
                <a:latin typeface="+mn-lt"/>
                <a:ea typeface="ＭＳ Ｐゴシック" charset="0"/>
                <a:cs typeface="+mn-cs"/>
              </a:rPr>
              <a:t>RA w/ excess blasts 37% (RAEB)</a:t>
            </a:r>
          </a:p>
          <a:p>
            <a:pPr marL="341313" marR="0" lvl="0" indent="-341313" algn="l" defTabSz="914400" rtl="0" eaLnBrk="0" fontAlgn="base" latinLnBrk="0" hangingPunct="0">
              <a:lnSpc>
                <a:spcPct val="150000"/>
              </a:lnSpc>
              <a:spcBef>
                <a:spcPct val="20000"/>
              </a:spcBef>
              <a:spcAft>
                <a:spcPct val="0"/>
              </a:spcAft>
              <a:buClrTx/>
              <a:buSzTx/>
              <a:buFontTx/>
              <a:buChar char="•"/>
              <a:tabLst/>
              <a:defRPr/>
            </a:pPr>
            <a:r>
              <a:rPr kumimoji="0" lang="en-US" sz="1600" b="0" i="0" u="none" strike="noStrike" kern="0" cap="none" spc="0" normalizeH="0" baseline="0" noProof="0" dirty="0" smtClean="0">
                <a:ln>
                  <a:noFill/>
                </a:ln>
                <a:solidFill>
                  <a:schemeClr val="tx1"/>
                </a:solidFill>
                <a:effectLst/>
                <a:uLnTx/>
                <a:uFillTx/>
                <a:latin typeface="+mn-lt"/>
                <a:ea typeface="ＭＳ Ｐゴシック" charset="0"/>
                <a:cs typeface="+mn-cs"/>
              </a:rPr>
              <a:t>RA w/ excess blasts in transformation 12% (RAEB-T)</a:t>
            </a:r>
          </a:p>
          <a:p>
            <a:pPr marL="341313" marR="0" lvl="0" indent="-341313" algn="l" defTabSz="914400" rtl="0" eaLnBrk="0" fontAlgn="base" latinLnBrk="0" hangingPunct="0">
              <a:lnSpc>
                <a:spcPct val="150000"/>
              </a:lnSpc>
              <a:spcBef>
                <a:spcPct val="20000"/>
              </a:spcBef>
              <a:spcAft>
                <a:spcPct val="0"/>
              </a:spcAft>
              <a:buClrTx/>
              <a:buSzTx/>
              <a:buFontTx/>
              <a:buChar char="•"/>
              <a:tabLst/>
              <a:defRPr/>
            </a:pPr>
            <a:r>
              <a:rPr kumimoji="0" lang="en-US" sz="1600" b="0" i="0" u="none" strike="noStrike" kern="0" cap="none" spc="0" normalizeH="0" baseline="0" noProof="0" dirty="0" smtClean="0">
                <a:ln>
                  <a:noFill/>
                </a:ln>
                <a:solidFill>
                  <a:schemeClr val="tx1"/>
                </a:solidFill>
                <a:effectLst/>
                <a:uLnTx/>
                <a:uFillTx/>
                <a:latin typeface="+mn-lt"/>
                <a:ea typeface="ＭＳ Ｐゴシック" charset="0"/>
                <a:cs typeface="+mn-cs"/>
              </a:rPr>
              <a:t>CMML (chronic </a:t>
            </a:r>
            <a:r>
              <a:rPr kumimoji="0" lang="en-US" sz="1600" b="0" i="0" u="none" strike="noStrike" kern="0" cap="none" spc="0" normalizeH="0" baseline="0" noProof="0" dirty="0" err="1" smtClean="0">
                <a:ln>
                  <a:noFill/>
                </a:ln>
                <a:solidFill>
                  <a:schemeClr val="tx1"/>
                </a:solidFill>
                <a:effectLst/>
                <a:uLnTx/>
                <a:uFillTx/>
                <a:latin typeface="+mn-lt"/>
                <a:ea typeface="ＭＳ Ｐゴシック" charset="0"/>
                <a:cs typeface="+mn-cs"/>
              </a:rPr>
              <a:t>myelomonoctic</a:t>
            </a:r>
            <a:r>
              <a:rPr kumimoji="0" lang="en-US" sz="1600" b="0" i="0" u="none" strike="noStrike" kern="0" cap="none" spc="0" normalizeH="0" baseline="0" noProof="0" dirty="0" smtClean="0">
                <a:ln>
                  <a:noFill/>
                </a:ln>
                <a:solidFill>
                  <a:schemeClr val="tx1"/>
                </a:solidFill>
                <a:effectLst/>
                <a:uLnTx/>
                <a:uFillTx/>
                <a:latin typeface="+mn-lt"/>
                <a:ea typeface="ＭＳ Ｐゴシック" charset="0"/>
                <a:cs typeface="+mn-cs"/>
              </a:rPr>
              <a:t> leukemia) 13%</a:t>
            </a:r>
            <a:endParaRPr kumimoji="0" lang="tr-TR" sz="1600" b="0" i="0" u="none" strike="noStrike" kern="0" cap="none" spc="0" normalizeH="0" baseline="0" noProof="0" dirty="0" smtClean="0">
              <a:ln>
                <a:noFill/>
              </a:ln>
              <a:solidFill>
                <a:schemeClr val="tx1"/>
              </a:solidFill>
              <a:effectLst/>
              <a:uLnTx/>
              <a:uFillTx/>
              <a:latin typeface="+mn-lt"/>
              <a:ea typeface="ＭＳ Ｐゴシック" charset="0"/>
              <a:cs typeface="+mn-cs"/>
            </a:endParaRPr>
          </a:p>
          <a:p>
            <a:pPr marL="341313" indent="-341313" eaLnBrk="0" fontAlgn="base" hangingPunct="0">
              <a:lnSpc>
                <a:spcPct val="150000"/>
              </a:lnSpc>
              <a:spcBef>
                <a:spcPct val="20000"/>
              </a:spcBef>
              <a:spcAft>
                <a:spcPct val="0"/>
              </a:spcAft>
              <a:buFontTx/>
              <a:buChar char="•"/>
            </a:pPr>
            <a:r>
              <a:rPr lang="pl-PL" sz="1600" dirty="0" smtClean="0"/>
              <a:t>5q</a:t>
            </a:r>
            <a:r>
              <a:rPr lang="pl-PL" sz="1600" baseline="30000" dirty="0" smtClean="0"/>
              <a:t>-</a:t>
            </a:r>
            <a:r>
              <a:rPr lang="pl-PL" sz="1600" dirty="0" smtClean="0"/>
              <a:t> syndrome </a:t>
            </a:r>
          </a:p>
          <a:p>
            <a:pPr marL="341313" marR="0" lvl="0" indent="-341313" algn="l" defTabSz="914400" rtl="0" eaLnBrk="0" fontAlgn="base" latinLnBrk="0" hangingPunct="0">
              <a:lnSpc>
                <a:spcPct val="150000"/>
              </a:lnSpc>
              <a:spcBef>
                <a:spcPct val="20000"/>
              </a:spcBef>
              <a:spcAft>
                <a:spcPct val="0"/>
              </a:spcAft>
              <a:buClrTx/>
              <a:buSzTx/>
              <a:tabLst/>
              <a:defRPr/>
            </a:pPr>
            <a:endParaRPr kumimoji="0" lang="en-US" sz="1600" b="0" i="0" u="none" strike="noStrike" kern="0" cap="none" spc="0" normalizeH="0" baseline="0" noProof="0" dirty="0">
              <a:ln>
                <a:noFill/>
              </a:ln>
              <a:solidFill>
                <a:schemeClr val="tx1"/>
              </a:solidFill>
              <a:effectLst/>
              <a:uLnTx/>
              <a:uFillTx/>
              <a:latin typeface="+mn-lt"/>
              <a:ea typeface="ＭＳ Ｐゴシック" charset="0"/>
              <a:cs typeface="+mn-cs"/>
            </a:endParaRPr>
          </a:p>
        </p:txBody>
      </p:sp>
      <p:pic>
        <p:nvPicPr>
          <p:cNvPr id="8" name="Picture 3"/>
          <p:cNvPicPr>
            <a:picLocks noChangeAspect="1" noChangeArrowheads="1"/>
          </p:cNvPicPr>
          <p:nvPr/>
        </p:nvPicPr>
        <p:blipFill>
          <a:blip r:embed="rId3" cstate="print"/>
          <a:srcRect/>
          <a:stretch>
            <a:fillRect/>
          </a:stretch>
        </p:blipFill>
        <p:spPr bwMode="auto">
          <a:xfrm>
            <a:off x="5364088" y="3645024"/>
            <a:ext cx="3068423" cy="2186947"/>
          </a:xfrm>
          <a:prstGeom prst="rect">
            <a:avLst/>
          </a:prstGeom>
          <a:noFill/>
          <a:ln w="9525">
            <a:noFill/>
            <a:miter lim="800000"/>
            <a:headEnd/>
            <a:tailEnd/>
          </a:ln>
          <a:effectLst/>
        </p:spPr>
      </p:pic>
    </p:spTree>
    <p:extLst>
      <p:ext uri="{BB962C8B-B14F-4D97-AF65-F5344CB8AC3E}">
        <p14:creationId xmlns:p14="http://schemas.microsoft.com/office/powerpoint/2010/main" xmlns="" val="37328298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6487" y="1700808"/>
            <a:ext cx="4285513" cy="4608512"/>
          </a:xfrm>
          <a:prstGeom prst="rect">
            <a:avLst/>
          </a:prstGeom>
          <a:ln/>
          <a:extLst/>
        </p:spPr>
        <p:style>
          <a:lnRef idx="0">
            <a:schemeClr val="accent1"/>
          </a:lnRef>
          <a:fillRef idx="3">
            <a:schemeClr val="accent1"/>
          </a:fillRef>
          <a:effectRef idx="3">
            <a:schemeClr val="accent1"/>
          </a:effectRef>
          <a:fontRef idx="minor">
            <a:schemeClr val="lt1"/>
          </a:fontRef>
        </p:style>
      </p:pic>
      <p:sp>
        <p:nvSpPr>
          <p:cNvPr id="50181" name="Rectangle 1"/>
          <p:cNvSpPr>
            <a:spLocks noChangeArrowheads="1"/>
          </p:cNvSpPr>
          <p:nvPr/>
        </p:nvSpPr>
        <p:spPr bwMode="auto">
          <a:xfrm>
            <a:off x="4860032" y="1327199"/>
            <a:ext cx="357187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b="1" dirty="0" err="1">
                <a:solidFill>
                  <a:schemeClr val="bg2"/>
                </a:solidFill>
              </a:rPr>
              <a:t>Pseudo</a:t>
            </a:r>
            <a:r>
              <a:rPr lang="tr-TR" altLang="tr-TR" b="1" dirty="0">
                <a:solidFill>
                  <a:schemeClr val="bg2"/>
                </a:solidFill>
              </a:rPr>
              <a:t>–</a:t>
            </a:r>
            <a:r>
              <a:rPr lang="tr-TR" altLang="tr-TR" b="1" dirty="0" err="1">
                <a:solidFill>
                  <a:schemeClr val="bg2"/>
                </a:solidFill>
              </a:rPr>
              <a:t>Pelger-Huët</a:t>
            </a:r>
            <a:r>
              <a:rPr lang="tr-TR" altLang="tr-TR" b="1" dirty="0">
                <a:solidFill>
                  <a:schemeClr val="bg2"/>
                </a:solidFill>
              </a:rPr>
              <a:t> anomalisi</a:t>
            </a:r>
            <a:endParaRPr lang="en-US" altLang="tr-TR" dirty="0">
              <a:solidFill>
                <a:schemeClr val="bg2"/>
              </a:solidFill>
            </a:endParaRPr>
          </a:p>
        </p:txBody>
      </p:sp>
      <p:sp>
        <p:nvSpPr>
          <p:cNvPr id="50182" name="Rectangle 1"/>
          <p:cNvSpPr>
            <a:spLocks noChangeArrowheads="1"/>
          </p:cNvSpPr>
          <p:nvPr/>
        </p:nvSpPr>
        <p:spPr bwMode="auto">
          <a:xfrm>
            <a:off x="1436853" y="1343484"/>
            <a:ext cx="21209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b="1" dirty="0">
                <a:solidFill>
                  <a:schemeClr val="bg2"/>
                </a:solidFill>
              </a:rPr>
              <a:t>Normal </a:t>
            </a:r>
            <a:r>
              <a:rPr lang="tr-TR" altLang="tr-TR" b="1" dirty="0" err="1">
                <a:solidFill>
                  <a:schemeClr val="bg2"/>
                </a:solidFill>
              </a:rPr>
              <a:t>nötrofiller</a:t>
            </a:r>
            <a:endParaRPr lang="en-US" altLang="tr-TR" dirty="0">
              <a:solidFill>
                <a:schemeClr val="bg2"/>
              </a:solidFill>
            </a:endParaRPr>
          </a:p>
        </p:txBody>
      </p:sp>
      <p:sp>
        <p:nvSpPr>
          <p:cNvPr id="7" name="Rectangle 2"/>
          <p:cNvSpPr>
            <a:spLocks noGrp="1" noChangeArrowheads="1"/>
          </p:cNvSpPr>
          <p:nvPr>
            <p:ph type="title"/>
          </p:nvPr>
        </p:nvSpPr>
        <p:spPr>
          <a:xfrm>
            <a:off x="467544" y="116632"/>
            <a:ext cx="8229600" cy="1143000"/>
          </a:xfrm>
        </p:spPr>
        <p:txBody>
          <a:bodyPr/>
          <a:lstStyle/>
          <a:p>
            <a:pPr eaLnBrk="1" hangingPunct="1"/>
            <a:r>
              <a:rPr lang="tr-TR" altLang="tr-TR" sz="4800" dirty="0" smtClean="0">
                <a:solidFill>
                  <a:schemeClr val="tx1"/>
                </a:solidFill>
                <a:ea typeface="ＭＳ Ｐゴシック" pitchFamily="34" charset="-128"/>
              </a:rPr>
              <a:t>MDS</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92351" y="1727425"/>
            <a:ext cx="4200129" cy="4608512"/>
          </a:xfrm>
          <a:prstGeom prst="rect">
            <a:avLst/>
          </a:prstGeom>
          <a:ln/>
        </p:spPr>
        <p:style>
          <a:lnRef idx="0">
            <a:schemeClr val="accent1"/>
          </a:lnRef>
          <a:fillRef idx="3">
            <a:schemeClr val="accent1"/>
          </a:fillRef>
          <a:effectRef idx="3">
            <a:schemeClr val="accent1"/>
          </a:effectRef>
          <a:fontRef idx="minor">
            <a:schemeClr val="lt1"/>
          </a:fontRef>
        </p:style>
      </p:pic>
    </p:spTree>
    <p:extLst>
      <p:ext uri="{BB962C8B-B14F-4D97-AF65-F5344CB8AC3E}">
        <p14:creationId xmlns:p14="http://schemas.microsoft.com/office/powerpoint/2010/main" xmlns="" val="12045915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6" descr="DA2DB3DC7C83FF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5536" y="3789040"/>
            <a:ext cx="3672408" cy="2374595"/>
          </a:xfrm>
          <a:prstGeom prst="rect">
            <a:avLst/>
          </a:prstGeom>
          <a:ln/>
          <a:extLst/>
        </p:spPr>
        <p:style>
          <a:lnRef idx="0">
            <a:schemeClr val="accent1"/>
          </a:lnRef>
          <a:fillRef idx="3">
            <a:schemeClr val="accent1"/>
          </a:fillRef>
          <a:effectRef idx="3">
            <a:schemeClr val="accent1"/>
          </a:effectRef>
          <a:fontRef idx="minor">
            <a:schemeClr val="lt1"/>
          </a:fontRef>
        </p:style>
      </p:pic>
      <p:pic>
        <p:nvPicPr>
          <p:cNvPr id="51203" name="Picture 26" descr="0001943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3548" y="1556792"/>
            <a:ext cx="3564396" cy="2088232"/>
          </a:xfrm>
          <a:prstGeom prst="rect">
            <a:avLst/>
          </a:prstGeom>
          <a:ln/>
          <a:extLst/>
        </p:spPr>
        <p:style>
          <a:lnRef idx="0">
            <a:schemeClr val="accent1"/>
          </a:lnRef>
          <a:fillRef idx="3">
            <a:schemeClr val="accent1"/>
          </a:fillRef>
          <a:effectRef idx="3">
            <a:schemeClr val="accent1"/>
          </a:effectRef>
          <a:fontRef idx="minor">
            <a:schemeClr val="lt1"/>
          </a:fontRef>
        </p:style>
      </p:pic>
      <p:sp>
        <p:nvSpPr>
          <p:cNvPr id="4" name="Rectangle 2"/>
          <p:cNvSpPr>
            <a:spLocks noGrp="1" noChangeArrowheads="1"/>
          </p:cNvSpPr>
          <p:nvPr>
            <p:ph type="title" idx="4294967295"/>
          </p:nvPr>
        </p:nvSpPr>
        <p:spPr>
          <a:xfrm>
            <a:off x="4572000" y="1545201"/>
            <a:ext cx="4219501" cy="864096"/>
          </a:xfrm>
        </p:spPr>
        <p:txBody>
          <a:bodyPr/>
          <a:lstStyle/>
          <a:p>
            <a:pPr eaLnBrk="1" hangingPunct="1"/>
            <a:r>
              <a:rPr lang="en-GB" altLang="tr-TR" sz="2000" dirty="0" smtClean="0">
                <a:solidFill>
                  <a:srgbClr val="CC0000"/>
                </a:solidFill>
                <a:ea typeface="ＭＳ Ｐゴシック" pitchFamily="34" charset="-128"/>
              </a:rPr>
              <a:t>Ring </a:t>
            </a:r>
            <a:r>
              <a:rPr lang="en-GB" altLang="tr-TR" sz="2000" dirty="0" err="1" smtClean="0">
                <a:solidFill>
                  <a:srgbClr val="CC0000"/>
                </a:solidFill>
                <a:ea typeface="ＭＳ Ｐゴシック" pitchFamily="34" charset="-128"/>
              </a:rPr>
              <a:t>sideroblast</a:t>
            </a:r>
            <a:r>
              <a:rPr lang="tr-TR" altLang="tr-TR" sz="2000" dirty="0" smtClean="0">
                <a:solidFill>
                  <a:srgbClr val="CC0000"/>
                </a:solidFill>
                <a:ea typeface="ＭＳ Ｐゴシック" pitchFamily="34" charset="-128"/>
              </a:rPr>
              <a:t>: </a:t>
            </a:r>
            <a:r>
              <a:rPr lang="tr-TR" altLang="tr-TR" sz="2000" dirty="0" smtClean="0">
                <a:ea typeface="ＭＳ Ｐゴシック" pitchFamily="34" charset="-128"/>
              </a:rPr>
              <a:t/>
            </a:r>
            <a:br>
              <a:rPr lang="tr-TR" altLang="tr-TR" sz="2000" dirty="0" smtClean="0">
                <a:ea typeface="ＭＳ Ｐゴシック" pitchFamily="34" charset="-128"/>
              </a:rPr>
            </a:br>
            <a:r>
              <a:rPr lang="tr-TR" altLang="tr-TR" sz="2000" dirty="0" smtClean="0">
                <a:ea typeface="ＭＳ Ｐゴシック" pitchFamily="34" charset="-128"/>
              </a:rPr>
              <a:t>(Sitoplazmasında demir granülleri içeren </a:t>
            </a:r>
            <a:r>
              <a:rPr lang="tr-TR" altLang="tr-TR" sz="2000" dirty="0" err="1" smtClean="0">
                <a:ea typeface="ＭＳ Ｐゴシック" pitchFamily="34" charset="-128"/>
              </a:rPr>
              <a:t>eritroblastlar</a:t>
            </a:r>
            <a:r>
              <a:rPr lang="tr-TR" altLang="tr-TR" sz="2000" dirty="0" smtClean="0">
                <a:ea typeface="ＭＳ Ｐゴシック" pitchFamily="34" charset="-128"/>
              </a:rPr>
              <a:t>)</a:t>
            </a:r>
            <a:endParaRPr lang="en-GB" altLang="tr-TR" sz="2000" dirty="0" smtClean="0">
              <a:ea typeface="ＭＳ Ｐゴシック" pitchFamily="34" charset="-128"/>
            </a:endParaRPr>
          </a:p>
        </p:txBody>
      </p:sp>
      <p:sp>
        <p:nvSpPr>
          <p:cNvPr id="2" name="Dikdörtgen 1"/>
          <p:cNvSpPr/>
          <p:nvPr/>
        </p:nvSpPr>
        <p:spPr>
          <a:xfrm>
            <a:off x="1476405" y="3932221"/>
            <a:ext cx="755335" cy="400110"/>
          </a:xfrm>
          <a:prstGeom prst="rect">
            <a:avLst/>
          </a:prstGeom>
        </p:spPr>
        <p:txBody>
          <a:bodyPr wrap="none">
            <a:spAutoFit/>
          </a:bodyPr>
          <a:lstStyle/>
          <a:p>
            <a:r>
              <a:rPr lang="tr-TR" altLang="tr-TR" sz="2000" kern="0" dirty="0">
                <a:solidFill>
                  <a:srgbClr val="000000"/>
                </a:solidFill>
                <a:ea typeface="ＭＳ Ｐゴシック" pitchFamily="34" charset="-128"/>
              </a:rPr>
              <a:t>MDS</a:t>
            </a:r>
            <a:endParaRPr lang="tr-TR" dirty="0"/>
          </a:p>
        </p:txBody>
      </p:sp>
      <p:pic>
        <p:nvPicPr>
          <p:cNvPr id="6146"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932040" y="2571366"/>
            <a:ext cx="3384376" cy="3521930"/>
          </a:xfrm>
          <a:prstGeom prst="rect">
            <a:avLst/>
          </a:prstGeom>
          <a:ln/>
          <a:extLst/>
        </p:spPr>
        <p:style>
          <a:lnRef idx="0">
            <a:schemeClr val="accent1"/>
          </a:lnRef>
          <a:fillRef idx="3">
            <a:schemeClr val="accent1"/>
          </a:fillRef>
          <a:effectRef idx="3">
            <a:schemeClr val="accent1"/>
          </a:effectRef>
          <a:fontRef idx="minor">
            <a:schemeClr val="lt1"/>
          </a:fontRef>
        </p:style>
      </p:pic>
      <p:sp>
        <p:nvSpPr>
          <p:cNvPr id="7" name="Rectangle 2"/>
          <p:cNvSpPr>
            <a:spLocks noGrp="1" noChangeArrowheads="1"/>
          </p:cNvSpPr>
          <p:nvPr>
            <p:ph type="title"/>
          </p:nvPr>
        </p:nvSpPr>
        <p:spPr>
          <a:xfrm>
            <a:off x="467544" y="116632"/>
            <a:ext cx="8229600" cy="1143000"/>
          </a:xfrm>
        </p:spPr>
        <p:txBody>
          <a:bodyPr/>
          <a:lstStyle/>
          <a:p>
            <a:pPr eaLnBrk="1" hangingPunct="1"/>
            <a:r>
              <a:rPr lang="tr-TR" altLang="tr-TR" sz="4800" dirty="0" smtClean="0">
                <a:solidFill>
                  <a:schemeClr val="tx1"/>
                </a:solidFill>
                <a:ea typeface="ＭＳ Ｐゴシック" pitchFamily="34" charset="-128"/>
              </a:rPr>
              <a:t>MDS</a:t>
            </a:r>
          </a:p>
        </p:txBody>
      </p:sp>
      <p:sp>
        <p:nvSpPr>
          <p:cNvPr id="3" name="Dikdörtgen 2"/>
          <p:cNvSpPr/>
          <p:nvPr/>
        </p:nvSpPr>
        <p:spPr>
          <a:xfrm>
            <a:off x="2843808" y="2780928"/>
            <a:ext cx="992579" cy="369332"/>
          </a:xfrm>
          <a:prstGeom prst="rect">
            <a:avLst/>
          </a:prstGeom>
        </p:spPr>
        <p:txBody>
          <a:bodyPr wrap="none">
            <a:spAutoFit/>
          </a:bodyPr>
          <a:lstStyle/>
          <a:p>
            <a:r>
              <a:rPr lang="tr-TR" altLang="tr-TR" dirty="0" err="1">
                <a:ea typeface="ＭＳ Ｐゴシック" pitchFamily="34" charset="-128"/>
              </a:rPr>
              <a:t>Displazi</a:t>
            </a:r>
            <a:endParaRPr lang="tr-TR" dirty="0"/>
          </a:p>
        </p:txBody>
      </p:sp>
    </p:spTree>
    <p:extLst>
      <p:ext uri="{BB962C8B-B14F-4D97-AF65-F5344CB8AC3E}">
        <p14:creationId xmlns:p14="http://schemas.microsoft.com/office/powerpoint/2010/main" xmlns="" val="6131215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0" y="548680"/>
            <a:ext cx="8035925" cy="244475"/>
          </a:xfrm>
        </p:spPr>
        <p:txBody>
          <a:bodyPr/>
          <a:lstStyle/>
          <a:p>
            <a:pPr eaLnBrk="1" hangingPunct="1"/>
            <a:r>
              <a:rPr lang="tr-TR" altLang="tr-TR" sz="2900" b="1" dirty="0" smtClean="0">
                <a:ea typeface="ＭＳ Ｐゴシック" pitchFamily="34" charset="-128"/>
              </a:rPr>
              <a:t>Ayırıcı tanı: </a:t>
            </a:r>
            <a:r>
              <a:rPr lang="tr-TR" altLang="tr-TR" sz="2900" b="1" dirty="0" err="1" smtClean="0">
                <a:ea typeface="ＭＳ Ｐゴシック" pitchFamily="34" charset="-128"/>
              </a:rPr>
              <a:t>Aplastik</a:t>
            </a:r>
            <a:r>
              <a:rPr lang="tr-TR" altLang="tr-TR" sz="2900" b="1" dirty="0" smtClean="0">
                <a:ea typeface="ＭＳ Ｐゴシック" pitchFamily="34" charset="-128"/>
              </a:rPr>
              <a:t> anemi-MDS</a:t>
            </a:r>
            <a:endParaRPr lang="en-GB" altLang="tr-TR" sz="2900" b="1" dirty="0" smtClean="0">
              <a:ea typeface="ＭＳ Ｐゴシック" pitchFamily="34" charset="-128"/>
            </a:endParaRPr>
          </a:p>
        </p:txBody>
      </p:sp>
      <p:sp>
        <p:nvSpPr>
          <p:cNvPr id="49157" name="Text Box 6"/>
          <p:cNvSpPr txBox="1">
            <a:spLocks noChangeArrowheads="1"/>
          </p:cNvSpPr>
          <p:nvPr/>
        </p:nvSpPr>
        <p:spPr bwMode="auto">
          <a:xfrm>
            <a:off x="6099192" y="5825589"/>
            <a:ext cx="2193229"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b">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kumimoji="1" lang="tr-TR" altLang="tr-TR" sz="2000" dirty="0" smtClean="0">
                <a:solidFill>
                  <a:schemeClr val="tx2"/>
                </a:solidFill>
                <a:latin typeface="Verdana" pitchFamily="34" charset="0"/>
              </a:rPr>
              <a:t>Aplastik Anemi,</a:t>
            </a:r>
          </a:p>
          <a:p>
            <a:pPr algn="ctr"/>
            <a:r>
              <a:rPr kumimoji="1" lang="tr-TR" altLang="tr-TR" sz="1400" dirty="0" smtClean="0">
                <a:solidFill>
                  <a:schemeClr val="tx2"/>
                </a:solidFill>
                <a:latin typeface="Verdana" pitchFamily="34" charset="0"/>
              </a:rPr>
              <a:t>Periferik Kan </a:t>
            </a:r>
            <a:r>
              <a:rPr kumimoji="1" lang="tr-TR" altLang="tr-TR" sz="1400" dirty="0" smtClean="0">
                <a:solidFill>
                  <a:schemeClr val="tx2"/>
                </a:solidFill>
                <a:latin typeface="Verdana" pitchFamily="34" charset="0"/>
              </a:rPr>
              <a:t>Yayması</a:t>
            </a:r>
            <a:r>
              <a:rPr kumimoji="1" lang="tr-TR" altLang="tr-TR" sz="1400" dirty="0" smtClean="0">
                <a:solidFill>
                  <a:schemeClr val="tx2"/>
                </a:solidFill>
                <a:latin typeface="Verdana" pitchFamily="34" charset="0"/>
              </a:rPr>
              <a:t> </a:t>
            </a:r>
          </a:p>
        </p:txBody>
      </p:sp>
      <p:sp>
        <p:nvSpPr>
          <p:cNvPr id="49158" name="Text Box 7"/>
          <p:cNvSpPr txBox="1">
            <a:spLocks noChangeArrowheads="1"/>
          </p:cNvSpPr>
          <p:nvPr/>
        </p:nvSpPr>
        <p:spPr bwMode="auto">
          <a:xfrm>
            <a:off x="539552" y="5917346"/>
            <a:ext cx="279756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b">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kumimoji="1" lang="en-GB" altLang="tr-TR" sz="2000" dirty="0">
                <a:solidFill>
                  <a:schemeClr val="tx2"/>
                </a:solidFill>
                <a:latin typeface="Verdana" pitchFamily="34" charset="0"/>
              </a:rPr>
              <a:t>D</a:t>
            </a:r>
            <a:r>
              <a:rPr kumimoji="1" lang="tr-TR" altLang="tr-TR" sz="2000" dirty="0" smtClean="0">
                <a:solidFill>
                  <a:schemeClr val="tx2"/>
                </a:solidFill>
                <a:latin typeface="Verdana" pitchFamily="34" charset="0"/>
              </a:rPr>
              <a:t>is</a:t>
            </a:r>
            <a:r>
              <a:rPr kumimoji="1" lang="en-GB" altLang="tr-TR" sz="2000" dirty="0" err="1" smtClean="0">
                <a:solidFill>
                  <a:schemeClr val="tx2"/>
                </a:solidFill>
                <a:latin typeface="Verdana" pitchFamily="34" charset="0"/>
              </a:rPr>
              <a:t>er</a:t>
            </a:r>
            <a:r>
              <a:rPr kumimoji="1" lang="tr-TR" altLang="tr-TR" sz="2000" dirty="0">
                <a:solidFill>
                  <a:schemeClr val="tx2"/>
                </a:solidFill>
                <a:latin typeface="Verdana" pitchFamily="34" charset="0"/>
              </a:rPr>
              <a:t>i</a:t>
            </a:r>
            <a:r>
              <a:rPr kumimoji="1" lang="en-GB" altLang="tr-TR" sz="2000" dirty="0" err="1">
                <a:solidFill>
                  <a:schemeClr val="tx2"/>
                </a:solidFill>
                <a:latin typeface="Verdana" pitchFamily="34" charset="0"/>
              </a:rPr>
              <a:t>tropoe</a:t>
            </a:r>
            <a:r>
              <a:rPr kumimoji="1" lang="tr-TR" altLang="tr-TR" sz="2000" dirty="0">
                <a:solidFill>
                  <a:schemeClr val="tx2"/>
                </a:solidFill>
                <a:latin typeface="Verdana" pitchFamily="34" charset="0"/>
              </a:rPr>
              <a:t>z (MDS)</a:t>
            </a:r>
            <a:endParaRPr kumimoji="1" lang="en-GB" altLang="tr-TR" sz="2000" dirty="0">
              <a:solidFill>
                <a:schemeClr val="tx2"/>
              </a:solidFill>
              <a:latin typeface="Verdana" pitchFamily="34" charset="0"/>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484784"/>
            <a:ext cx="3168352" cy="44359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Dikdörtgen 1"/>
          <p:cNvSpPr/>
          <p:nvPr/>
        </p:nvSpPr>
        <p:spPr>
          <a:xfrm>
            <a:off x="1835696" y="1772816"/>
            <a:ext cx="1479892" cy="369332"/>
          </a:xfrm>
          <a:prstGeom prst="rect">
            <a:avLst/>
          </a:prstGeom>
        </p:spPr>
        <p:txBody>
          <a:bodyPr wrap="none">
            <a:spAutoFit/>
          </a:bodyPr>
          <a:lstStyle/>
          <a:p>
            <a:r>
              <a:rPr lang="tr-TR" altLang="tr-TR" dirty="0" smtClean="0">
                <a:ea typeface="ＭＳ Ｐゴシック" pitchFamily="34" charset="-128"/>
              </a:rPr>
              <a:t>Ağır </a:t>
            </a:r>
            <a:r>
              <a:rPr lang="tr-TR" altLang="tr-TR" dirty="0" err="1" smtClean="0">
                <a:ea typeface="ＭＳ Ｐゴシック" pitchFamily="34" charset="-128"/>
              </a:rPr>
              <a:t>Displazi</a:t>
            </a:r>
            <a:endParaRPr lang="tr-TR" dirty="0"/>
          </a:p>
        </p:txBody>
      </p:sp>
      <p:pic>
        <p:nvPicPr>
          <p:cNvPr id="13316" name="Picture 4"/>
          <p:cNvPicPr>
            <a:picLocks noChangeAspect="1" noChangeArrowheads="1"/>
          </p:cNvPicPr>
          <p:nvPr/>
        </p:nvPicPr>
        <p:blipFill>
          <a:blip r:embed="rId3" cstate="print"/>
          <a:srcRect/>
          <a:stretch>
            <a:fillRect/>
          </a:stretch>
        </p:blipFill>
        <p:spPr bwMode="auto">
          <a:xfrm>
            <a:off x="6084168" y="3789040"/>
            <a:ext cx="2779018" cy="1800200"/>
          </a:xfrm>
          <a:prstGeom prst="rect">
            <a:avLst/>
          </a:prstGeom>
          <a:noFill/>
          <a:ln w="9525">
            <a:solidFill>
              <a:schemeClr val="tx2"/>
            </a:solidFill>
            <a:miter lim="800000"/>
            <a:headEnd/>
            <a:tailEnd/>
          </a:ln>
        </p:spPr>
      </p:pic>
      <p:pic>
        <p:nvPicPr>
          <p:cNvPr id="13318" name="Picture 6" descr="http://tahlil.com/tahlil.com/wp-content/uploads/2010/04/periferikyayma1_235.jpg"/>
          <p:cNvPicPr>
            <a:picLocks noChangeAspect="1" noChangeArrowheads="1"/>
          </p:cNvPicPr>
          <p:nvPr/>
        </p:nvPicPr>
        <p:blipFill>
          <a:blip r:embed="rId4" cstate="print"/>
          <a:srcRect/>
          <a:stretch>
            <a:fillRect/>
          </a:stretch>
        </p:blipFill>
        <p:spPr bwMode="auto">
          <a:xfrm>
            <a:off x="3635896" y="3717032"/>
            <a:ext cx="2238375" cy="1806699"/>
          </a:xfrm>
          <a:prstGeom prst="rect">
            <a:avLst/>
          </a:prstGeom>
          <a:noFill/>
        </p:spPr>
      </p:pic>
      <p:sp>
        <p:nvSpPr>
          <p:cNvPr id="12" name="Text Box 7"/>
          <p:cNvSpPr txBox="1">
            <a:spLocks noChangeArrowheads="1"/>
          </p:cNvSpPr>
          <p:nvPr/>
        </p:nvSpPr>
        <p:spPr bwMode="auto">
          <a:xfrm>
            <a:off x="3707904" y="5805264"/>
            <a:ext cx="2232248"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b">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kumimoji="1" lang="tr-TR" altLang="tr-TR" sz="2000" dirty="0" smtClean="0">
                <a:solidFill>
                  <a:schemeClr val="tx2"/>
                </a:solidFill>
                <a:latin typeface="Verdana" pitchFamily="34" charset="0"/>
              </a:rPr>
              <a:t>Normal </a:t>
            </a:r>
            <a:endParaRPr kumimoji="1" lang="tr-TR" altLang="tr-TR" sz="2000" dirty="0" smtClean="0">
              <a:solidFill>
                <a:schemeClr val="tx2"/>
              </a:solidFill>
              <a:latin typeface="Verdana" pitchFamily="34" charset="0"/>
            </a:endParaRPr>
          </a:p>
          <a:p>
            <a:pPr algn="ctr"/>
            <a:r>
              <a:rPr kumimoji="1" lang="tr-TR" altLang="tr-TR" sz="1400" dirty="0" smtClean="0">
                <a:solidFill>
                  <a:schemeClr val="tx2"/>
                </a:solidFill>
                <a:latin typeface="Verdana" pitchFamily="34" charset="0"/>
              </a:rPr>
              <a:t>Periferik </a:t>
            </a:r>
            <a:r>
              <a:rPr kumimoji="1" lang="tr-TR" altLang="tr-TR" sz="1400" dirty="0" smtClean="0">
                <a:solidFill>
                  <a:schemeClr val="tx2"/>
                </a:solidFill>
                <a:latin typeface="Verdana" pitchFamily="34" charset="0"/>
              </a:rPr>
              <a:t>Kan Yayması</a:t>
            </a:r>
            <a:endParaRPr kumimoji="1" lang="en-GB" altLang="tr-TR" sz="1400" dirty="0">
              <a:solidFill>
                <a:schemeClr val="tx2"/>
              </a:solidFill>
              <a:latin typeface="Verdana" pitchFamily="34" charset="0"/>
            </a:endParaRPr>
          </a:p>
        </p:txBody>
      </p:sp>
      <p:sp>
        <p:nvSpPr>
          <p:cNvPr id="10" name="Rectangle 2"/>
          <p:cNvSpPr txBox="1">
            <a:spLocks noChangeArrowheads="1"/>
          </p:cNvSpPr>
          <p:nvPr/>
        </p:nvSpPr>
        <p:spPr>
          <a:xfrm>
            <a:off x="2123728" y="1196752"/>
            <a:ext cx="5328642"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0" cap="none" spc="0" normalizeH="0" baseline="0" noProof="0" dirty="0" smtClean="0">
                <a:ln>
                  <a:noFill/>
                </a:ln>
                <a:solidFill>
                  <a:schemeClr val="tx2"/>
                </a:solidFill>
                <a:effectLst/>
                <a:uLnTx/>
                <a:uFillTx/>
                <a:latin typeface="+mj-lt"/>
                <a:ea typeface="ＭＳ Ｐゴシック" charset="0"/>
                <a:cs typeface="+mj-cs"/>
              </a:rPr>
              <a:t>RAEB-2</a:t>
            </a:r>
            <a:endParaRPr kumimoji="0" lang="en-US" sz="2000" b="0" i="0" u="none" strike="noStrike" kern="0" cap="none" spc="0" normalizeH="0" baseline="0" noProof="0" dirty="0">
              <a:ln>
                <a:noFill/>
              </a:ln>
              <a:solidFill>
                <a:schemeClr val="tx2"/>
              </a:solidFill>
              <a:effectLst/>
              <a:uLnTx/>
              <a:uFillTx/>
              <a:latin typeface="+mj-lt"/>
              <a:ea typeface="ＭＳ Ｐゴシック" charset="0"/>
              <a:cs typeface="+mj-cs"/>
            </a:endParaRPr>
          </a:p>
        </p:txBody>
      </p:sp>
      <p:pic>
        <p:nvPicPr>
          <p:cNvPr id="11" name="Picture 3" descr="BBMM_3636"/>
          <p:cNvPicPr>
            <a:picLocks noChangeAspect="1" noChangeArrowheads="1"/>
          </p:cNvPicPr>
          <p:nvPr/>
        </p:nvPicPr>
        <p:blipFill>
          <a:blip r:embed="rId5" cstate="print"/>
          <a:srcRect/>
          <a:stretch>
            <a:fillRect/>
          </a:stretch>
        </p:blipFill>
        <p:spPr bwMode="auto">
          <a:xfrm>
            <a:off x="3635896" y="1628800"/>
            <a:ext cx="2160240" cy="1800200"/>
          </a:xfrm>
          <a:prstGeom prst="rect">
            <a:avLst/>
          </a:prstGeom>
          <a:noFill/>
        </p:spPr>
      </p:pic>
      <p:sp>
        <p:nvSpPr>
          <p:cNvPr id="13" name="Rectangle 5"/>
          <p:cNvSpPr txBox="1">
            <a:spLocks noChangeArrowheads="1"/>
          </p:cNvSpPr>
          <p:nvPr/>
        </p:nvSpPr>
        <p:spPr>
          <a:xfrm>
            <a:off x="6156176" y="1340768"/>
            <a:ext cx="2743200"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0" cap="none" spc="0" normalizeH="0" baseline="0" noProof="0" dirty="0" smtClean="0">
                <a:ln>
                  <a:noFill/>
                </a:ln>
                <a:solidFill>
                  <a:schemeClr val="tx2"/>
                </a:solidFill>
                <a:effectLst/>
                <a:uLnTx/>
                <a:uFillTx/>
                <a:latin typeface="+mj-lt"/>
                <a:ea typeface="ＭＳ Ｐゴシック" charset="0"/>
                <a:cs typeface="+mj-cs"/>
              </a:rPr>
              <a:t>Ringed </a:t>
            </a:r>
            <a:r>
              <a:rPr kumimoji="0" lang="en-US" sz="2000" b="0" i="0" u="none" strike="noStrike" kern="0" cap="none" spc="0" normalizeH="0" baseline="0" noProof="0" dirty="0" err="1" smtClean="0">
                <a:ln>
                  <a:noFill/>
                </a:ln>
                <a:solidFill>
                  <a:schemeClr val="tx2"/>
                </a:solidFill>
                <a:effectLst/>
                <a:uLnTx/>
                <a:uFillTx/>
                <a:latin typeface="+mj-lt"/>
                <a:ea typeface="ＭＳ Ｐゴシック" charset="0"/>
                <a:cs typeface="+mj-cs"/>
              </a:rPr>
              <a:t>Sideroblasts</a:t>
            </a:r>
            <a:endParaRPr kumimoji="0" lang="en-US" sz="2000" b="0" i="0" u="none" strike="noStrike" kern="0" cap="none" spc="0" normalizeH="0" baseline="0" noProof="0" dirty="0">
              <a:ln>
                <a:noFill/>
              </a:ln>
              <a:solidFill>
                <a:schemeClr val="tx2"/>
              </a:solidFill>
              <a:effectLst/>
              <a:uLnTx/>
              <a:uFillTx/>
              <a:latin typeface="+mj-lt"/>
              <a:ea typeface="ＭＳ Ｐゴシック" charset="0"/>
              <a:cs typeface="+mj-cs"/>
            </a:endParaRPr>
          </a:p>
        </p:txBody>
      </p:sp>
      <p:pic>
        <p:nvPicPr>
          <p:cNvPr id="14" name="Picture 4" descr="Sid_RS"/>
          <p:cNvPicPr>
            <a:picLocks noChangeAspect="1" noChangeArrowheads="1"/>
          </p:cNvPicPr>
          <p:nvPr/>
        </p:nvPicPr>
        <p:blipFill>
          <a:blip r:embed="rId6" cstate="print"/>
          <a:srcRect/>
          <a:stretch>
            <a:fillRect/>
          </a:stretch>
        </p:blipFill>
        <p:spPr>
          <a:xfrm>
            <a:off x="6156176" y="1772816"/>
            <a:ext cx="2819400" cy="1626546"/>
          </a:xfrm>
          <a:prstGeom prst="rect">
            <a:avLst/>
          </a:prstGeom>
          <a:noFill/>
          <a:ln/>
        </p:spPr>
      </p:pic>
    </p:spTree>
    <p:extLst>
      <p:ext uri="{BB962C8B-B14F-4D97-AF65-F5344CB8AC3E}">
        <p14:creationId xmlns:p14="http://schemas.microsoft.com/office/powerpoint/2010/main" xmlns="" val="7207798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tr-TR" b="1" dirty="0" smtClean="0">
                <a:solidFill>
                  <a:srgbClr val="000066"/>
                </a:solidFill>
                <a:latin typeface="Calibri" pitchFamily="34" charset="0"/>
                <a:ea typeface="ＭＳ Ｐゴシック" pitchFamily="34" charset="-128"/>
              </a:rPr>
              <a:t>  Tedavi hedefleri</a:t>
            </a:r>
          </a:p>
        </p:txBody>
      </p:sp>
      <p:sp>
        <p:nvSpPr>
          <p:cNvPr id="21507" name="Rectangle 3"/>
          <p:cNvSpPr>
            <a:spLocks noGrp="1" noChangeArrowheads="1"/>
          </p:cNvSpPr>
          <p:nvPr>
            <p:ph idx="1"/>
          </p:nvPr>
        </p:nvSpPr>
        <p:spPr>
          <a:xfrm>
            <a:off x="3563888" y="1988840"/>
            <a:ext cx="7200900" cy="4525962"/>
          </a:xfrm>
        </p:spPr>
        <p:txBody>
          <a:bodyPr/>
          <a:lstStyle/>
          <a:p>
            <a:pPr>
              <a:lnSpc>
                <a:spcPct val="150000"/>
              </a:lnSpc>
            </a:pPr>
            <a:r>
              <a:rPr lang="tr-TR" sz="2400" dirty="0" smtClean="0">
                <a:latin typeface="Calibri" pitchFamily="34" charset="0"/>
              </a:rPr>
              <a:t>Yaşamı uzatmak </a:t>
            </a:r>
          </a:p>
          <a:p>
            <a:pPr>
              <a:lnSpc>
                <a:spcPct val="150000"/>
              </a:lnSpc>
            </a:pPr>
            <a:r>
              <a:rPr lang="tr-TR" sz="2400" dirty="0" smtClean="0">
                <a:latin typeface="Calibri" pitchFamily="34" charset="0"/>
              </a:rPr>
              <a:t>Yaşam Kalitesi</a:t>
            </a:r>
          </a:p>
          <a:p>
            <a:pPr>
              <a:lnSpc>
                <a:spcPct val="150000"/>
              </a:lnSpc>
            </a:pPr>
            <a:r>
              <a:rPr lang="tr-TR" sz="2400" dirty="0" smtClean="0">
                <a:latin typeface="Calibri" pitchFamily="34" charset="0"/>
              </a:rPr>
              <a:t>Minimal yan etki</a:t>
            </a:r>
          </a:p>
          <a:p>
            <a:pPr>
              <a:lnSpc>
                <a:spcPct val="150000"/>
              </a:lnSpc>
            </a:pPr>
            <a:r>
              <a:rPr lang="tr-TR" sz="2400" dirty="0" smtClean="0">
                <a:latin typeface="Calibri" pitchFamily="34" charset="0"/>
              </a:rPr>
              <a:t>AML ye dönüşümü geciktirmek</a:t>
            </a:r>
          </a:p>
          <a:p>
            <a:pPr>
              <a:lnSpc>
                <a:spcPct val="150000"/>
              </a:lnSpc>
            </a:pPr>
            <a:r>
              <a:rPr lang="tr-TR" sz="2400" dirty="0" err="1" smtClean="0">
                <a:latin typeface="Calibri" pitchFamily="34" charset="0"/>
              </a:rPr>
              <a:t>Progresyonu</a:t>
            </a:r>
            <a:r>
              <a:rPr lang="tr-TR" sz="2400" dirty="0" smtClean="0">
                <a:latin typeface="Calibri" pitchFamily="34" charset="0"/>
              </a:rPr>
              <a:t> durdurmak</a:t>
            </a:r>
          </a:p>
          <a:p>
            <a:pPr>
              <a:lnSpc>
                <a:spcPct val="150000"/>
              </a:lnSpc>
            </a:pPr>
            <a:r>
              <a:rPr lang="tr-TR" sz="2400" dirty="0" smtClean="0">
                <a:latin typeface="Calibri" pitchFamily="34" charset="0"/>
              </a:rPr>
              <a:t>Tam remisyon elde etmek</a:t>
            </a:r>
          </a:p>
          <a:p>
            <a:endParaRPr lang="tr-TR" sz="2400" dirty="0" smtClean="0">
              <a:latin typeface="Calibri" pitchFamily="34" charset="0"/>
            </a:endParaRPr>
          </a:p>
          <a:p>
            <a:pPr>
              <a:buFont typeface="Wingdings" pitchFamily="2" charset="2"/>
              <a:buNone/>
            </a:pPr>
            <a:endParaRPr lang="tr-TR" sz="2400" dirty="0" smtClean="0">
              <a:latin typeface="Calibri" pitchFamily="34" charset="0"/>
            </a:endParaRPr>
          </a:p>
          <a:p>
            <a:pPr>
              <a:buFont typeface="Wingdings" pitchFamily="2" charset="2"/>
              <a:buNone/>
            </a:pPr>
            <a:endParaRPr lang="tr-TR" sz="2400" dirty="0" smtClean="0">
              <a:latin typeface="Calibri" pitchFamily="34" charset="0"/>
            </a:endParaRPr>
          </a:p>
        </p:txBody>
      </p:sp>
      <p:sp>
        <p:nvSpPr>
          <p:cNvPr id="4" name="AutoShape 4"/>
          <p:cNvSpPr>
            <a:spLocks noChangeArrowheads="1"/>
          </p:cNvSpPr>
          <p:nvPr/>
        </p:nvSpPr>
        <p:spPr bwMode="auto">
          <a:xfrm>
            <a:off x="395536" y="1936090"/>
            <a:ext cx="2588022" cy="4147914"/>
          </a:xfrm>
          <a:prstGeom prst="triangle">
            <a:avLst>
              <a:gd name="adj" fmla="val 50000"/>
            </a:avLst>
          </a:prstGeom>
          <a:solidFill>
            <a:schemeClr val="accent1"/>
          </a:solidFill>
          <a:ln w="28575">
            <a:solidFill>
              <a:srgbClr val="C00000"/>
            </a:solidFill>
            <a:miter lim="800000"/>
            <a:headEnd/>
            <a:tailEnd/>
          </a:ln>
        </p:spPr>
        <p:txBody>
          <a:bodyPr wrap="none" anchor="ctr"/>
          <a:lstStyle/>
          <a:p>
            <a:pPr eaLnBrk="0" hangingPunct="0"/>
            <a:endParaRPr lang="en-GB" sz="2400"/>
          </a:p>
        </p:txBody>
      </p:sp>
      <p:sp>
        <p:nvSpPr>
          <p:cNvPr id="5" name="Text Box 9"/>
          <p:cNvSpPr txBox="1">
            <a:spLocks noChangeArrowheads="1"/>
          </p:cNvSpPr>
          <p:nvPr/>
        </p:nvSpPr>
        <p:spPr bwMode="auto">
          <a:xfrm>
            <a:off x="823318" y="6084004"/>
            <a:ext cx="1872506" cy="369332"/>
          </a:xfrm>
          <a:prstGeom prst="rect">
            <a:avLst/>
          </a:prstGeom>
          <a:noFill/>
          <a:ln w="9525">
            <a:noFill/>
            <a:miter lim="800000"/>
            <a:headEnd/>
            <a:tailEnd/>
          </a:ln>
        </p:spPr>
        <p:txBody>
          <a:bodyPr wrap="square">
            <a:spAutoFit/>
          </a:bodyPr>
          <a:lstStyle/>
          <a:p>
            <a:pPr>
              <a:spcBef>
                <a:spcPct val="50000"/>
              </a:spcBef>
            </a:pPr>
            <a:r>
              <a:rPr lang="tr-TR" dirty="0" err="1" smtClean="0">
                <a:solidFill>
                  <a:srgbClr val="000066"/>
                </a:solidFill>
              </a:rPr>
              <a:t>YüksekYoğunluk</a:t>
            </a:r>
            <a:endParaRPr lang="en-GB" dirty="0">
              <a:solidFill>
                <a:srgbClr val="000066"/>
              </a:solidFill>
            </a:endParaRPr>
          </a:p>
        </p:txBody>
      </p:sp>
      <p:cxnSp>
        <p:nvCxnSpPr>
          <p:cNvPr id="6" name="5 Düz Ok Bağlayıcısı"/>
          <p:cNvCxnSpPr>
            <a:stCxn id="4" idx="3"/>
          </p:cNvCxnSpPr>
          <p:nvPr/>
        </p:nvCxnSpPr>
        <p:spPr>
          <a:xfrm flipH="1" flipV="1">
            <a:off x="1687414" y="2339588"/>
            <a:ext cx="2133" cy="374441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7" name="Text Box 8"/>
          <p:cNvSpPr txBox="1">
            <a:spLocks noChangeArrowheads="1"/>
          </p:cNvSpPr>
          <p:nvPr/>
        </p:nvSpPr>
        <p:spPr bwMode="auto">
          <a:xfrm>
            <a:off x="823318" y="1547500"/>
            <a:ext cx="1872208" cy="369332"/>
          </a:xfrm>
          <a:prstGeom prst="rect">
            <a:avLst/>
          </a:prstGeom>
          <a:noFill/>
          <a:ln w="9525">
            <a:noFill/>
            <a:miter lim="800000"/>
            <a:headEnd/>
            <a:tailEnd/>
          </a:ln>
        </p:spPr>
        <p:txBody>
          <a:bodyPr wrap="square">
            <a:spAutoFit/>
          </a:bodyPr>
          <a:lstStyle/>
          <a:p>
            <a:pPr>
              <a:spcBef>
                <a:spcPct val="50000"/>
              </a:spcBef>
            </a:pPr>
            <a:r>
              <a:rPr lang="tr-TR" dirty="0" smtClean="0">
                <a:solidFill>
                  <a:srgbClr val="000066"/>
                </a:solidFill>
              </a:rPr>
              <a:t>Düşük Yoğunluk</a:t>
            </a:r>
            <a:endParaRPr lang="en-GB" dirty="0">
              <a:solidFill>
                <a:srgbClr val="000066"/>
              </a:solidFill>
            </a:endParaRPr>
          </a:p>
        </p:txBody>
      </p:sp>
      <p:cxnSp>
        <p:nvCxnSpPr>
          <p:cNvPr id="8" name="7 Düz Ok Bağlayıcısı"/>
          <p:cNvCxnSpPr/>
          <p:nvPr/>
        </p:nvCxnSpPr>
        <p:spPr>
          <a:xfrm>
            <a:off x="2123728" y="2339588"/>
            <a:ext cx="1296144" cy="0"/>
          </a:xfrm>
          <a:prstGeom prst="straightConnector1">
            <a:avLst/>
          </a:prstGeom>
          <a:ln w="952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 name="8 Düz Ok Bağlayıcısı"/>
          <p:cNvCxnSpPr/>
          <p:nvPr/>
        </p:nvCxnSpPr>
        <p:spPr>
          <a:xfrm>
            <a:off x="2339752" y="2987660"/>
            <a:ext cx="1152128" cy="0"/>
          </a:xfrm>
          <a:prstGeom prst="straightConnector1">
            <a:avLst/>
          </a:prstGeom>
          <a:ln w="127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9 Düz Ok Bağlayıcısı"/>
          <p:cNvCxnSpPr/>
          <p:nvPr/>
        </p:nvCxnSpPr>
        <p:spPr>
          <a:xfrm>
            <a:off x="2483768" y="3635732"/>
            <a:ext cx="1080120" cy="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10 Düz Ok Bağlayıcısı"/>
          <p:cNvCxnSpPr/>
          <p:nvPr/>
        </p:nvCxnSpPr>
        <p:spPr>
          <a:xfrm>
            <a:off x="2627784" y="4293096"/>
            <a:ext cx="936104"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11 Düz Ok Bağlayıcısı"/>
          <p:cNvCxnSpPr/>
          <p:nvPr/>
        </p:nvCxnSpPr>
        <p:spPr>
          <a:xfrm>
            <a:off x="2843808" y="4869160"/>
            <a:ext cx="720080"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12 Düz Ok Bağlayıcısı"/>
          <p:cNvCxnSpPr/>
          <p:nvPr/>
        </p:nvCxnSpPr>
        <p:spPr>
          <a:xfrm>
            <a:off x="3131840" y="5517232"/>
            <a:ext cx="432048"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323528" y="332656"/>
            <a:ext cx="7561585" cy="725488"/>
          </a:xfrm>
        </p:spPr>
        <p:txBody>
          <a:bodyPr/>
          <a:lstStyle/>
          <a:p>
            <a:r>
              <a:rPr lang="en-GB" dirty="0" smtClean="0">
                <a:ea typeface="ＭＳ Ｐゴシック" pitchFamily="34" charset="-128"/>
              </a:rPr>
              <a:t>MDS: </a:t>
            </a:r>
            <a:r>
              <a:rPr lang="tr-TR" dirty="0" smtClean="0">
                <a:ea typeface="ＭＳ Ｐゴシック" pitchFamily="34" charset="-128"/>
              </a:rPr>
              <a:t>Tedavi Seçenekleri</a:t>
            </a:r>
            <a:endParaRPr lang="en-GB" dirty="0" smtClean="0">
              <a:ea typeface="ＭＳ Ｐゴシック" pitchFamily="34" charset="-128"/>
            </a:endParaRPr>
          </a:p>
        </p:txBody>
      </p:sp>
      <p:sp>
        <p:nvSpPr>
          <p:cNvPr id="26626" name="Rectangle 3"/>
          <p:cNvSpPr>
            <a:spLocks noGrp="1" noChangeArrowheads="1"/>
          </p:cNvSpPr>
          <p:nvPr>
            <p:ph idx="1"/>
          </p:nvPr>
        </p:nvSpPr>
        <p:spPr>
          <a:xfrm>
            <a:off x="3491880" y="1907540"/>
            <a:ext cx="5232400" cy="4362450"/>
          </a:xfrm>
        </p:spPr>
        <p:txBody>
          <a:bodyPr/>
          <a:lstStyle/>
          <a:p>
            <a:pPr>
              <a:lnSpc>
                <a:spcPct val="200000"/>
              </a:lnSpc>
            </a:pPr>
            <a:r>
              <a:rPr lang="en-GB" altLang="en-US" sz="2000" dirty="0" smtClean="0"/>
              <a:t>“</a:t>
            </a:r>
            <a:r>
              <a:rPr lang="en-GB" sz="2000" dirty="0" smtClean="0"/>
              <a:t>En </a:t>
            </a:r>
            <a:r>
              <a:rPr lang="en-GB" sz="2000" dirty="0" err="1" smtClean="0"/>
              <a:t>iyi</a:t>
            </a:r>
            <a:r>
              <a:rPr lang="en-GB" sz="2000" dirty="0" smtClean="0"/>
              <a:t> </a:t>
            </a:r>
            <a:r>
              <a:rPr lang="en-GB" sz="2000" dirty="0" err="1" smtClean="0"/>
              <a:t>destek</a:t>
            </a:r>
            <a:r>
              <a:rPr lang="en-GB" sz="2000" dirty="0" smtClean="0"/>
              <a:t> </a:t>
            </a:r>
            <a:r>
              <a:rPr lang="en-GB" sz="2000" dirty="0" err="1" smtClean="0"/>
              <a:t>tedavisi</a:t>
            </a:r>
            <a:r>
              <a:rPr lang="en-GB" altLang="en-US" sz="2000" dirty="0" smtClean="0"/>
              <a:t>”</a:t>
            </a:r>
            <a:r>
              <a:rPr lang="en-GB" sz="2000" dirty="0" smtClean="0"/>
              <a:t>, </a:t>
            </a:r>
            <a:r>
              <a:rPr lang="en-GB" sz="2000" dirty="0" err="1" smtClean="0"/>
              <a:t>demir</a:t>
            </a:r>
            <a:r>
              <a:rPr lang="en-GB" sz="2000" dirty="0" smtClean="0"/>
              <a:t> </a:t>
            </a:r>
            <a:r>
              <a:rPr lang="en-GB" sz="2000" dirty="0" err="1" smtClean="0"/>
              <a:t>şelasyonu</a:t>
            </a:r>
            <a:endParaRPr lang="en-GB" sz="2000" dirty="0" smtClean="0"/>
          </a:p>
          <a:p>
            <a:pPr>
              <a:lnSpc>
                <a:spcPct val="200000"/>
              </a:lnSpc>
            </a:pPr>
            <a:r>
              <a:rPr lang="en-GB" sz="2000" dirty="0" err="1" smtClean="0"/>
              <a:t>Hematopoietik</a:t>
            </a:r>
            <a:r>
              <a:rPr lang="en-GB" sz="2000" dirty="0" smtClean="0"/>
              <a:t> </a:t>
            </a:r>
            <a:r>
              <a:rPr lang="en-GB" sz="2000" dirty="0" err="1" smtClean="0"/>
              <a:t>büyüme</a:t>
            </a:r>
            <a:r>
              <a:rPr lang="en-GB" sz="2000" dirty="0" smtClean="0"/>
              <a:t> </a:t>
            </a:r>
            <a:r>
              <a:rPr lang="en-GB" sz="2000" dirty="0" err="1" smtClean="0"/>
              <a:t>faktörleri</a:t>
            </a:r>
            <a:endParaRPr lang="en-GB" sz="2000" dirty="0" smtClean="0"/>
          </a:p>
          <a:p>
            <a:pPr>
              <a:lnSpc>
                <a:spcPct val="200000"/>
              </a:lnSpc>
            </a:pPr>
            <a:r>
              <a:rPr lang="en-GB" sz="2000" dirty="0" err="1" smtClean="0"/>
              <a:t>Immünsüpresif</a:t>
            </a:r>
            <a:r>
              <a:rPr lang="en-GB" sz="2000" dirty="0" smtClean="0"/>
              <a:t> </a:t>
            </a:r>
            <a:r>
              <a:rPr lang="en-GB" sz="2000" dirty="0" err="1" smtClean="0"/>
              <a:t>tedavi</a:t>
            </a:r>
            <a:endParaRPr lang="en-GB" sz="2000" dirty="0" smtClean="0"/>
          </a:p>
          <a:p>
            <a:pPr>
              <a:lnSpc>
                <a:spcPct val="200000"/>
              </a:lnSpc>
            </a:pPr>
            <a:r>
              <a:rPr lang="en-GB" sz="2000" dirty="0" err="1" smtClean="0"/>
              <a:t>Immünmodulatuar</a:t>
            </a:r>
            <a:r>
              <a:rPr lang="en-GB" sz="2000" dirty="0" smtClean="0"/>
              <a:t> </a:t>
            </a:r>
            <a:r>
              <a:rPr lang="en-GB" sz="2000" dirty="0" err="1" smtClean="0"/>
              <a:t>ilaçlar</a:t>
            </a:r>
            <a:endParaRPr lang="en-GB" sz="2000" baseline="30000" dirty="0" smtClean="0"/>
          </a:p>
          <a:p>
            <a:pPr>
              <a:lnSpc>
                <a:spcPct val="200000"/>
              </a:lnSpc>
            </a:pPr>
            <a:r>
              <a:rPr lang="tr-TR" sz="2000" dirty="0" smtClean="0"/>
              <a:t>K</a:t>
            </a:r>
            <a:r>
              <a:rPr lang="en-GB" sz="2000" dirty="0" err="1" smtClean="0"/>
              <a:t>emoterapi</a:t>
            </a:r>
            <a:r>
              <a:rPr lang="tr-TR" sz="2000" dirty="0" smtClean="0"/>
              <a:t> (</a:t>
            </a:r>
            <a:r>
              <a:rPr lang="en-US" sz="2000" dirty="0" smtClean="0"/>
              <a:t>De</a:t>
            </a:r>
            <a:r>
              <a:rPr lang="tr-TR" sz="2000" dirty="0" smtClean="0"/>
              <a:t>s</a:t>
            </a:r>
            <a:r>
              <a:rPr lang="en-US" sz="2000" dirty="0" err="1" smtClean="0"/>
              <a:t>itabin</a:t>
            </a:r>
            <a:r>
              <a:rPr lang="tr-TR" sz="2000" dirty="0" smtClean="0"/>
              <a:t> / A</a:t>
            </a:r>
            <a:r>
              <a:rPr lang="en-US" sz="2000" dirty="0" err="1" smtClean="0"/>
              <a:t>za</a:t>
            </a:r>
            <a:r>
              <a:rPr lang="tr-TR" sz="2000" dirty="0" smtClean="0"/>
              <a:t>s</a:t>
            </a:r>
            <a:r>
              <a:rPr lang="en-US" sz="2000" dirty="0" err="1" smtClean="0"/>
              <a:t>itidin</a:t>
            </a:r>
            <a:r>
              <a:rPr lang="tr-TR" sz="2000" dirty="0" smtClean="0"/>
              <a:t>)</a:t>
            </a:r>
            <a:endParaRPr lang="en-GB" sz="2000" dirty="0" smtClean="0"/>
          </a:p>
          <a:p>
            <a:pPr>
              <a:lnSpc>
                <a:spcPct val="200000"/>
              </a:lnSpc>
            </a:pPr>
            <a:r>
              <a:rPr lang="en-US" sz="2000" dirty="0" smtClean="0"/>
              <a:t>Transplant</a:t>
            </a:r>
            <a:r>
              <a:rPr lang="tr-TR" sz="2000" dirty="0" smtClean="0"/>
              <a:t> adayı, ( </a:t>
            </a:r>
            <a:r>
              <a:rPr lang="en-GB" sz="2000" dirty="0" smtClean="0"/>
              <a:t>Allo-KHN</a:t>
            </a:r>
            <a:r>
              <a:rPr lang="tr-TR" sz="2000" dirty="0" smtClean="0"/>
              <a:t> )</a:t>
            </a:r>
            <a:endParaRPr lang="en-GB" sz="2000" dirty="0" smtClean="0"/>
          </a:p>
        </p:txBody>
      </p:sp>
      <p:sp>
        <p:nvSpPr>
          <p:cNvPr id="26627" name="AutoShape 4"/>
          <p:cNvSpPr>
            <a:spLocks noChangeArrowheads="1"/>
          </p:cNvSpPr>
          <p:nvPr/>
        </p:nvSpPr>
        <p:spPr bwMode="auto">
          <a:xfrm>
            <a:off x="395536" y="1936090"/>
            <a:ext cx="2588022" cy="4147914"/>
          </a:xfrm>
          <a:prstGeom prst="triangle">
            <a:avLst>
              <a:gd name="adj" fmla="val 50000"/>
            </a:avLst>
          </a:prstGeom>
          <a:solidFill>
            <a:schemeClr val="accent1"/>
          </a:solidFill>
          <a:ln w="28575">
            <a:solidFill>
              <a:srgbClr val="C00000"/>
            </a:solidFill>
            <a:miter lim="800000"/>
            <a:headEnd/>
            <a:tailEnd/>
          </a:ln>
        </p:spPr>
        <p:txBody>
          <a:bodyPr wrap="none" anchor="ctr"/>
          <a:lstStyle/>
          <a:p>
            <a:pPr eaLnBrk="0" hangingPunct="0"/>
            <a:endParaRPr lang="en-GB" sz="2400"/>
          </a:p>
        </p:txBody>
      </p:sp>
      <p:sp>
        <p:nvSpPr>
          <p:cNvPr id="26629" name="Text Box 9"/>
          <p:cNvSpPr txBox="1">
            <a:spLocks noChangeArrowheads="1"/>
          </p:cNvSpPr>
          <p:nvPr/>
        </p:nvSpPr>
        <p:spPr bwMode="auto">
          <a:xfrm>
            <a:off x="823318" y="6084004"/>
            <a:ext cx="1872506" cy="369332"/>
          </a:xfrm>
          <a:prstGeom prst="rect">
            <a:avLst/>
          </a:prstGeom>
          <a:noFill/>
          <a:ln w="9525">
            <a:noFill/>
            <a:miter lim="800000"/>
            <a:headEnd/>
            <a:tailEnd/>
          </a:ln>
        </p:spPr>
        <p:txBody>
          <a:bodyPr wrap="square">
            <a:spAutoFit/>
          </a:bodyPr>
          <a:lstStyle/>
          <a:p>
            <a:pPr>
              <a:spcBef>
                <a:spcPct val="50000"/>
              </a:spcBef>
            </a:pPr>
            <a:r>
              <a:rPr lang="tr-TR" dirty="0" err="1" smtClean="0">
                <a:solidFill>
                  <a:srgbClr val="000066"/>
                </a:solidFill>
              </a:rPr>
              <a:t>YüksekYoğunluk</a:t>
            </a:r>
            <a:endParaRPr lang="en-GB" dirty="0">
              <a:solidFill>
                <a:srgbClr val="000066"/>
              </a:solidFill>
            </a:endParaRPr>
          </a:p>
        </p:txBody>
      </p:sp>
      <p:sp>
        <p:nvSpPr>
          <p:cNvPr id="7" name="6 Dikdörtgen"/>
          <p:cNvSpPr/>
          <p:nvPr/>
        </p:nvSpPr>
        <p:spPr>
          <a:xfrm>
            <a:off x="2286000" y="2963560"/>
            <a:ext cx="4572000" cy="369332"/>
          </a:xfrm>
          <a:prstGeom prst="rect">
            <a:avLst/>
          </a:prstGeom>
        </p:spPr>
        <p:txBody>
          <a:bodyPr>
            <a:spAutoFit/>
          </a:bodyPr>
          <a:lstStyle/>
          <a:p>
            <a:endParaRPr lang="en-US" b="1" dirty="0">
              <a:solidFill>
                <a:srgbClr val="002060"/>
              </a:solidFill>
            </a:endParaRPr>
          </a:p>
        </p:txBody>
      </p:sp>
      <p:cxnSp>
        <p:nvCxnSpPr>
          <p:cNvPr id="9" name="8 Düz Ok Bağlayıcısı"/>
          <p:cNvCxnSpPr>
            <a:stCxn id="26627" idx="3"/>
          </p:cNvCxnSpPr>
          <p:nvPr/>
        </p:nvCxnSpPr>
        <p:spPr>
          <a:xfrm flipH="1" flipV="1">
            <a:off x="1687414" y="2339588"/>
            <a:ext cx="2133" cy="374441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6628" name="Text Box 8"/>
          <p:cNvSpPr txBox="1">
            <a:spLocks noChangeArrowheads="1"/>
          </p:cNvSpPr>
          <p:nvPr/>
        </p:nvSpPr>
        <p:spPr bwMode="auto">
          <a:xfrm>
            <a:off x="823318" y="1547500"/>
            <a:ext cx="1872208" cy="369332"/>
          </a:xfrm>
          <a:prstGeom prst="rect">
            <a:avLst/>
          </a:prstGeom>
          <a:noFill/>
          <a:ln w="9525">
            <a:noFill/>
            <a:miter lim="800000"/>
            <a:headEnd/>
            <a:tailEnd/>
          </a:ln>
        </p:spPr>
        <p:txBody>
          <a:bodyPr wrap="square">
            <a:spAutoFit/>
          </a:bodyPr>
          <a:lstStyle/>
          <a:p>
            <a:pPr>
              <a:spcBef>
                <a:spcPct val="50000"/>
              </a:spcBef>
            </a:pPr>
            <a:r>
              <a:rPr lang="tr-TR" dirty="0" smtClean="0">
                <a:solidFill>
                  <a:srgbClr val="000066"/>
                </a:solidFill>
              </a:rPr>
              <a:t>Düşük Yoğunluk</a:t>
            </a:r>
            <a:endParaRPr lang="en-GB" dirty="0">
              <a:solidFill>
                <a:srgbClr val="000066"/>
              </a:solidFill>
            </a:endParaRPr>
          </a:p>
        </p:txBody>
      </p:sp>
      <p:cxnSp>
        <p:nvCxnSpPr>
          <p:cNvPr id="21" name="20 Düz Ok Bağlayıcısı"/>
          <p:cNvCxnSpPr/>
          <p:nvPr/>
        </p:nvCxnSpPr>
        <p:spPr>
          <a:xfrm>
            <a:off x="2123728" y="2339588"/>
            <a:ext cx="1296144" cy="0"/>
          </a:xfrm>
          <a:prstGeom prst="straightConnector1">
            <a:avLst/>
          </a:prstGeom>
          <a:ln w="952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24 Düz Ok Bağlayıcısı"/>
          <p:cNvCxnSpPr/>
          <p:nvPr/>
        </p:nvCxnSpPr>
        <p:spPr>
          <a:xfrm>
            <a:off x="2339752" y="2987660"/>
            <a:ext cx="1152128" cy="0"/>
          </a:xfrm>
          <a:prstGeom prst="straightConnector1">
            <a:avLst/>
          </a:prstGeom>
          <a:ln w="127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26 Düz Ok Bağlayıcısı"/>
          <p:cNvCxnSpPr/>
          <p:nvPr/>
        </p:nvCxnSpPr>
        <p:spPr>
          <a:xfrm>
            <a:off x="2483768" y="3635732"/>
            <a:ext cx="1080120" cy="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30 Düz Ok Bağlayıcısı"/>
          <p:cNvCxnSpPr/>
          <p:nvPr/>
        </p:nvCxnSpPr>
        <p:spPr>
          <a:xfrm>
            <a:off x="2627784" y="4355812"/>
            <a:ext cx="936104"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33 Düz Ok Bağlayıcısı"/>
          <p:cNvCxnSpPr/>
          <p:nvPr/>
        </p:nvCxnSpPr>
        <p:spPr>
          <a:xfrm>
            <a:off x="2843808" y="5003884"/>
            <a:ext cx="720080"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35 Düz Ok Bağlayıcısı"/>
          <p:cNvCxnSpPr/>
          <p:nvPr/>
        </p:nvCxnSpPr>
        <p:spPr>
          <a:xfrm>
            <a:off x="3131840" y="5651956"/>
            <a:ext cx="432048"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a:xfrm>
            <a:off x="395536" y="22928"/>
            <a:ext cx="8385175" cy="1431925"/>
          </a:xfrm>
        </p:spPr>
        <p:txBody>
          <a:bodyPr/>
          <a:lstStyle/>
          <a:p>
            <a:pPr eaLnBrk="1" hangingPunct="1"/>
            <a:r>
              <a:rPr lang="tr-TR" altLang="tr-TR" sz="2800" b="1" dirty="0" smtClean="0">
                <a:ea typeface="ＭＳ Ｐゴシック" pitchFamily="34" charset="-128"/>
              </a:rPr>
              <a:t>PAROKSİSMAL NOKTURNAL HEMOGLOBİNÜRİ</a:t>
            </a:r>
          </a:p>
        </p:txBody>
      </p:sp>
      <p:sp>
        <p:nvSpPr>
          <p:cNvPr id="149507" name="Rectangle 3"/>
          <p:cNvSpPr>
            <a:spLocks noGrp="1" noChangeArrowheads="1"/>
          </p:cNvSpPr>
          <p:nvPr>
            <p:ph type="body" idx="4294967295"/>
          </p:nvPr>
        </p:nvSpPr>
        <p:spPr>
          <a:xfrm>
            <a:off x="254478" y="2667103"/>
            <a:ext cx="7924800" cy="3827463"/>
          </a:xfrm>
        </p:spPr>
        <p:txBody>
          <a:bodyPr>
            <a:noAutofit/>
          </a:bodyPr>
          <a:lstStyle/>
          <a:p>
            <a:pPr marL="469900" indent="-469900" algn="ctr" eaLnBrk="1" hangingPunct="1">
              <a:buFont typeface="Wingdings" pitchFamily="2" charset="2"/>
              <a:buNone/>
              <a:defRPr/>
            </a:pPr>
            <a:endParaRPr lang="tr-TR" sz="1800" b="1" dirty="0" smtClean="0">
              <a:solidFill>
                <a:schemeClr val="accent2"/>
              </a:solidFill>
              <a:effectLst>
                <a:outerShdw blurRad="38100" dist="38100" dir="2700000" algn="tl">
                  <a:srgbClr val="FFFFFF"/>
                </a:outerShdw>
              </a:effectLst>
              <a:ea typeface="ＭＳ Ｐゴシック" pitchFamily="34" charset="-128"/>
            </a:endParaRPr>
          </a:p>
          <a:p>
            <a:pPr marL="469900" indent="-469900" eaLnBrk="1" hangingPunct="1">
              <a:buClr>
                <a:srgbClr val="005CB8"/>
              </a:buClr>
              <a:buFont typeface="Wingdings" pitchFamily="2" charset="2"/>
              <a:buChar char="v"/>
              <a:defRPr/>
            </a:pPr>
            <a:r>
              <a:rPr lang="tr-TR" sz="1800" dirty="0" smtClean="0">
                <a:ea typeface="ＭＳ Ｐゴシック" pitchFamily="34" charset="-128"/>
              </a:rPr>
              <a:t>Tekrarlayan hafif veya ağır şiddette </a:t>
            </a:r>
            <a:r>
              <a:rPr lang="tr-TR" sz="1800" dirty="0" err="1" smtClean="0">
                <a:solidFill>
                  <a:srgbClr val="FF0000"/>
                </a:solidFill>
                <a:effectLst>
                  <a:outerShdw blurRad="38100" dist="38100" dir="2700000" algn="tl">
                    <a:srgbClr val="FFFFFF"/>
                  </a:outerShdw>
                </a:effectLst>
                <a:ea typeface="ＭＳ Ｐゴシック" pitchFamily="34" charset="-128"/>
              </a:rPr>
              <a:t>intravasküler</a:t>
            </a:r>
            <a:r>
              <a:rPr lang="tr-TR" sz="1800" dirty="0" smtClean="0">
                <a:solidFill>
                  <a:srgbClr val="FF0000"/>
                </a:solidFill>
                <a:effectLst>
                  <a:outerShdw blurRad="38100" dist="38100" dir="2700000" algn="tl">
                    <a:srgbClr val="FFFFFF"/>
                  </a:outerShdw>
                </a:effectLst>
                <a:ea typeface="ＭＳ Ｐゴシック" pitchFamily="34" charset="-128"/>
              </a:rPr>
              <a:t> </a:t>
            </a:r>
            <a:r>
              <a:rPr lang="tr-TR" sz="1800" dirty="0" err="1" smtClean="0">
                <a:solidFill>
                  <a:srgbClr val="FF0000"/>
                </a:solidFill>
                <a:effectLst>
                  <a:outerShdw blurRad="38100" dist="38100" dir="2700000" algn="tl">
                    <a:srgbClr val="FFFFFF"/>
                  </a:outerShdw>
                </a:effectLst>
                <a:ea typeface="ＭＳ Ｐゴシック" pitchFamily="34" charset="-128"/>
              </a:rPr>
              <a:t>hemoliz</a:t>
            </a:r>
            <a:r>
              <a:rPr lang="tr-TR" sz="1800" dirty="0" smtClean="0">
                <a:solidFill>
                  <a:srgbClr val="FF0000"/>
                </a:solidFill>
                <a:effectLst>
                  <a:outerShdw blurRad="38100" dist="38100" dir="2700000" algn="tl">
                    <a:srgbClr val="FFFFFF"/>
                  </a:outerShdw>
                </a:effectLst>
                <a:ea typeface="ＭＳ Ｐゴシック" pitchFamily="34" charset="-128"/>
              </a:rPr>
              <a:t>, </a:t>
            </a:r>
          </a:p>
          <a:p>
            <a:pPr marL="469900" indent="-469900" eaLnBrk="1" hangingPunct="1">
              <a:buClr>
                <a:srgbClr val="005CB8"/>
              </a:buClr>
              <a:buFont typeface="Wingdings" pitchFamily="2" charset="2"/>
              <a:buChar char="v"/>
              <a:defRPr/>
            </a:pPr>
            <a:endParaRPr lang="tr-TR" sz="1800" dirty="0" smtClean="0">
              <a:solidFill>
                <a:srgbClr val="CC0000"/>
              </a:solidFill>
              <a:effectLst>
                <a:outerShdw blurRad="38100" dist="38100" dir="2700000" algn="tl">
                  <a:srgbClr val="FFFFFF"/>
                </a:outerShdw>
              </a:effectLst>
              <a:ea typeface="ＭＳ Ｐゴシック" pitchFamily="34" charset="-128"/>
            </a:endParaRPr>
          </a:p>
          <a:p>
            <a:pPr marL="469900" indent="-469900" eaLnBrk="1" hangingPunct="1">
              <a:buClr>
                <a:srgbClr val="005CB8"/>
              </a:buClr>
              <a:buFont typeface="Wingdings" pitchFamily="2" charset="2"/>
              <a:buChar char="v"/>
              <a:defRPr/>
            </a:pPr>
            <a:r>
              <a:rPr lang="tr-TR" sz="1800" dirty="0" err="1" smtClean="0">
                <a:solidFill>
                  <a:srgbClr val="FF0000"/>
                </a:solidFill>
                <a:ea typeface="ＭＳ Ｐゴシック" pitchFamily="34" charset="-128"/>
              </a:rPr>
              <a:t>Venöz</a:t>
            </a:r>
            <a:r>
              <a:rPr lang="tr-TR" sz="1800" dirty="0" smtClean="0">
                <a:solidFill>
                  <a:srgbClr val="FF0000"/>
                </a:solidFill>
                <a:ea typeface="ＭＳ Ｐゴシック" pitchFamily="34" charset="-128"/>
              </a:rPr>
              <a:t> </a:t>
            </a:r>
            <a:r>
              <a:rPr lang="tr-TR" sz="1800" dirty="0" err="1" smtClean="0">
                <a:solidFill>
                  <a:srgbClr val="FF0000"/>
                </a:solidFill>
                <a:effectLst>
                  <a:outerShdw blurRad="38100" dist="38100" dir="2700000" algn="tl">
                    <a:srgbClr val="FFFFFF"/>
                  </a:outerShdw>
                </a:effectLst>
                <a:ea typeface="ＭＳ Ｐゴシック" pitchFamily="34" charset="-128"/>
              </a:rPr>
              <a:t>tromboz</a:t>
            </a:r>
            <a:r>
              <a:rPr lang="tr-TR" sz="1800" dirty="0" smtClean="0">
                <a:solidFill>
                  <a:srgbClr val="FF0000"/>
                </a:solidFill>
                <a:ea typeface="ＭＳ Ｐゴシック" pitchFamily="34" charset="-128"/>
              </a:rPr>
              <a:t> </a:t>
            </a:r>
            <a:r>
              <a:rPr lang="tr-TR" sz="1800" dirty="0" smtClean="0">
                <a:ea typeface="ＭＳ Ｐゴシック" pitchFamily="34" charset="-128"/>
              </a:rPr>
              <a:t>atakları ve </a:t>
            </a:r>
          </a:p>
          <a:p>
            <a:pPr marL="469900" indent="-469900" eaLnBrk="1" hangingPunct="1">
              <a:buClr>
                <a:srgbClr val="005CB8"/>
              </a:buClr>
              <a:buFont typeface="Wingdings" pitchFamily="2" charset="2"/>
              <a:buChar char="v"/>
              <a:defRPr/>
            </a:pPr>
            <a:endParaRPr lang="tr-TR" sz="1800" dirty="0" smtClean="0">
              <a:solidFill>
                <a:srgbClr val="CC0000"/>
              </a:solidFill>
              <a:effectLst>
                <a:outerShdw blurRad="38100" dist="38100" dir="2700000" algn="tl">
                  <a:srgbClr val="FFFFFF"/>
                </a:outerShdw>
              </a:effectLst>
              <a:ea typeface="ＭＳ Ｐゴシック" pitchFamily="34" charset="-128"/>
            </a:endParaRPr>
          </a:p>
          <a:p>
            <a:pPr marL="469900" indent="-469900" eaLnBrk="1" hangingPunct="1">
              <a:buClr>
                <a:srgbClr val="005CB8"/>
              </a:buClr>
              <a:buFont typeface="Wingdings" pitchFamily="2" charset="2"/>
              <a:buChar char="v"/>
              <a:defRPr/>
            </a:pPr>
            <a:r>
              <a:rPr lang="tr-TR" sz="1800" dirty="0" err="1" smtClean="0">
                <a:solidFill>
                  <a:srgbClr val="FF0000"/>
                </a:solidFill>
                <a:effectLst>
                  <a:outerShdw blurRad="38100" dist="38100" dir="2700000" algn="tl">
                    <a:srgbClr val="FFFFFF"/>
                  </a:outerShdw>
                </a:effectLst>
                <a:ea typeface="ＭＳ Ｐゴシック" pitchFamily="34" charset="-128"/>
              </a:rPr>
              <a:t>Aplastik</a:t>
            </a:r>
            <a:r>
              <a:rPr lang="tr-TR" sz="1800" dirty="0" smtClean="0">
                <a:solidFill>
                  <a:srgbClr val="FF0000"/>
                </a:solidFill>
                <a:effectLst>
                  <a:outerShdw blurRad="38100" dist="38100" dir="2700000" algn="tl">
                    <a:srgbClr val="FFFFFF"/>
                  </a:outerShdw>
                </a:effectLst>
                <a:ea typeface="ＭＳ Ｐゴシック" pitchFamily="34" charset="-128"/>
              </a:rPr>
              <a:t> anemiye yatkınlık</a:t>
            </a:r>
            <a:r>
              <a:rPr lang="tr-TR" sz="1800" dirty="0" smtClean="0">
                <a:solidFill>
                  <a:srgbClr val="FF0000"/>
                </a:solidFill>
                <a:ea typeface="ＭＳ Ｐゴシック" pitchFamily="34" charset="-128"/>
              </a:rPr>
              <a:t> </a:t>
            </a:r>
            <a:r>
              <a:rPr lang="tr-TR" sz="1800" dirty="0" smtClean="0">
                <a:ea typeface="ＭＳ Ｐゴシック" pitchFamily="34" charset="-128"/>
              </a:rPr>
              <a:t>ile karakterize </a:t>
            </a:r>
          </a:p>
          <a:p>
            <a:pPr marL="469900" indent="-469900" eaLnBrk="1" hangingPunct="1">
              <a:buClr>
                <a:srgbClr val="005CB8"/>
              </a:buClr>
              <a:buFont typeface="Wingdings" pitchFamily="2" charset="2"/>
              <a:buChar char="v"/>
              <a:defRPr/>
            </a:pPr>
            <a:endParaRPr lang="tr-TR" sz="1800" dirty="0" smtClean="0">
              <a:solidFill>
                <a:srgbClr val="CC0000"/>
              </a:solidFill>
              <a:effectLst>
                <a:outerShdw blurRad="38100" dist="38100" dir="2700000" algn="tl">
                  <a:srgbClr val="FFFFFF"/>
                </a:outerShdw>
              </a:effectLst>
              <a:ea typeface="ＭＳ Ｐゴシック" pitchFamily="34" charset="-128"/>
            </a:endParaRPr>
          </a:p>
          <a:p>
            <a:pPr marL="0" indent="0" eaLnBrk="1" hangingPunct="1">
              <a:buClr>
                <a:srgbClr val="005CB8"/>
              </a:buClr>
              <a:buNone/>
              <a:defRPr/>
            </a:pPr>
            <a:r>
              <a:rPr lang="tr-TR" sz="1800" dirty="0">
                <a:solidFill>
                  <a:srgbClr val="FF0000"/>
                </a:solidFill>
                <a:effectLst>
                  <a:outerShdw blurRad="38100" dist="38100" dir="2700000" algn="tl">
                    <a:srgbClr val="FFFFFF"/>
                  </a:outerShdw>
                </a:effectLst>
                <a:ea typeface="ＭＳ Ｐゴシック" pitchFamily="34" charset="-128"/>
              </a:rPr>
              <a:t> </a:t>
            </a:r>
            <a:r>
              <a:rPr lang="tr-TR" sz="1800" dirty="0" smtClean="0">
                <a:solidFill>
                  <a:srgbClr val="FF0000"/>
                </a:solidFill>
                <a:effectLst>
                  <a:outerShdw blurRad="38100" dist="38100" dir="2700000" algn="tl">
                    <a:srgbClr val="FFFFFF"/>
                  </a:outerShdw>
                </a:effectLst>
                <a:ea typeface="ＭＳ Ｐゴシック" pitchFamily="34" charset="-128"/>
              </a:rPr>
              <a:t>      </a:t>
            </a:r>
            <a:r>
              <a:rPr lang="tr-TR" sz="1800" dirty="0" err="1" smtClean="0">
                <a:solidFill>
                  <a:srgbClr val="FF0000"/>
                </a:solidFill>
                <a:effectLst>
                  <a:outerShdw blurRad="38100" dist="38100" dir="2700000" algn="tl">
                    <a:srgbClr val="FFFFFF"/>
                  </a:outerShdw>
                </a:effectLst>
                <a:ea typeface="ＭＳ Ｐゴシック" pitchFamily="34" charset="-128"/>
              </a:rPr>
              <a:t>Edinsel</a:t>
            </a:r>
            <a:r>
              <a:rPr lang="tr-TR" sz="1800" dirty="0" smtClean="0">
                <a:solidFill>
                  <a:srgbClr val="FF0000"/>
                </a:solidFill>
                <a:effectLst>
                  <a:outerShdw blurRad="38100" dist="38100" dir="2700000" algn="tl">
                    <a:srgbClr val="FFFFFF"/>
                  </a:outerShdw>
                </a:effectLst>
                <a:ea typeface="ＭＳ Ｐゴシック" pitchFamily="34" charset="-128"/>
              </a:rPr>
              <a:t> </a:t>
            </a:r>
            <a:r>
              <a:rPr lang="tr-TR" sz="1800" dirty="0" err="1" smtClean="0">
                <a:solidFill>
                  <a:srgbClr val="FF0000"/>
                </a:solidFill>
                <a:effectLst>
                  <a:outerShdw blurRad="38100" dist="38100" dir="2700000" algn="tl">
                    <a:srgbClr val="FFFFFF"/>
                  </a:outerShdw>
                </a:effectLst>
                <a:ea typeface="ＭＳ Ｐゴシック" pitchFamily="34" charset="-128"/>
              </a:rPr>
              <a:t>klonal</a:t>
            </a:r>
            <a:r>
              <a:rPr lang="tr-TR" sz="1800" dirty="0" smtClean="0">
                <a:solidFill>
                  <a:srgbClr val="FF0000"/>
                </a:solidFill>
                <a:ea typeface="ＭＳ Ｐゴシック" pitchFamily="34" charset="-128"/>
              </a:rPr>
              <a:t> </a:t>
            </a:r>
            <a:r>
              <a:rPr lang="tr-TR" sz="1800" dirty="0" smtClean="0">
                <a:ea typeface="ＭＳ Ｐゴシック" pitchFamily="34" charset="-128"/>
              </a:rPr>
              <a:t>bir kök hücre hastalığıdır.</a:t>
            </a:r>
          </a:p>
          <a:p>
            <a:pPr marL="469900" indent="-469900" eaLnBrk="1" hangingPunct="1">
              <a:defRPr/>
            </a:pPr>
            <a:endParaRPr lang="tr-TR" sz="1800" dirty="0" smtClean="0">
              <a:ea typeface="ＭＳ Ｐゴシック" pitchFamily="34" charset="-128"/>
            </a:endParaRPr>
          </a:p>
        </p:txBody>
      </p:sp>
      <p:pic>
        <p:nvPicPr>
          <p:cNvPr id="4" name="Picture 3"/>
          <p:cNvPicPr>
            <a:picLocks noChangeAspect="1" noChangeArrowheads="1"/>
          </p:cNvPicPr>
          <p:nvPr/>
        </p:nvPicPr>
        <p:blipFill>
          <a:blip r:embed="rId2" cstate="email">
            <a:extLst>
              <a:ext uri="{28A0092B-C50C-407E-A947-70E740481C1C}">
                <a14:useLocalDpi xmlns:a14="http://schemas.microsoft.com/office/drawing/2010/main" xmlns="" val="0"/>
              </a:ext>
            </a:extLst>
          </a:blip>
          <a:srcRect/>
          <a:stretch>
            <a:fillRect/>
          </a:stretch>
        </p:blipFill>
        <p:spPr bwMode="auto">
          <a:xfrm>
            <a:off x="5857477" y="3829615"/>
            <a:ext cx="2114551" cy="23622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Line 4"/>
          <p:cNvSpPr>
            <a:spLocks noChangeAspect="1" noChangeShapeType="1"/>
          </p:cNvSpPr>
          <p:nvPr/>
        </p:nvSpPr>
        <p:spPr bwMode="auto">
          <a:xfrm>
            <a:off x="5989241" y="4036084"/>
            <a:ext cx="711200" cy="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b="0" i="0" u="none" strike="noStrike" kern="0" cap="none" spc="0" normalizeH="0" baseline="0" noProof="0" smtClean="0">
              <a:ln>
                <a:noFill/>
              </a:ln>
              <a:solidFill>
                <a:srgbClr val="F96A1B"/>
              </a:solidFill>
              <a:effectLst/>
              <a:uLnTx/>
              <a:uFillTx/>
              <a:ea typeface="ＭＳ Ｐゴシック" charset="0"/>
            </a:endParaRPr>
          </a:p>
        </p:txBody>
      </p:sp>
      <p:sp>
        <p:nvSpPr>
          <p:cNvPr id="6" name="Line 5"/>
          <p:cNvSpPr>
            <a:spLocks noChangeAspect="1" noChangeShapeType="1"/>
          </p:cNvSpPr>
          <p:nvPr/>
        </p:nvSpPr>
        <p:spPr bwMode="auto">
          <a:xfrm>
            <a:off x="6748859" y="4036084"/>
            <a:ext cx="711200" cy="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b="0" i="0" u="none" strike="noStrike" kern="0" cap="none" spc="0" normalizeH="0" baseline="0" noProof="0" smtClean="0">
              <a:ln>
                <a:noFill/>
              </a:ln>
              <a:solidFill>
                <a:srgbClr val="F96A1B"/>
              </a:solidFill>
              <a:effectLst/>
              <a:uLnTx/>
              <a:uFillTx/>
              <a:ea typeface="ＭＳ Ｐゴシック" charset="0"/>
            </a:endParaRPr>
          </a:p>
        </p:txBody>
      </p:sp>
      <p:sp>
        <p:nvSpPr>
          <p:cNvPr id="7" name="Text Box 6"/>
          <p:cNvSpPr txBox="1">
            <a:spLocks noChangeAspect="1" noChangeArrowheads="1"/>
          </p:cNvSpPr>
          <p:nvPr/>
        </p:nvSpPr>
        <p:spPr bwMode="auto">
          <a:xfrm>
            <a:off x="6008093" y="4293096"/>
            <a:ext cx="181331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fontAlgn="base">
              <a:spcBef>
                <a:spcPct val="0"/>
              </a:spcBef>
              <a:spcAft>
                <a:spcPct val="0"/>
              </a:spcAft>
            </a:pPr>
            <a:r>
              <a:rPr lang="en-US" sz="1800" b="1" dirty="0">
                <a:solidFill>
                  <a:srgbClr val="F96A1B"/>
                </a:solidFill>
                <a:latin typeface="Helvetica" charset="0"/>
              </a:rPr>
              <a:t>PNH     </a:t>
            </a:r>
            <a:r>
              <a:rPr lang="tr-TR" sz="1800" b="1" dirty="0" smtClean="0">
                <a:solidFill>
                  <a:srgbClr val="F96A1B"/>
                </a:solidFill>
                <a:latin typeface="Helvetica" charset="0"/>
              </a:rPr>
              <a:t>K</a:t>
            </a:r>
            <a:r>
              <a:rPr lang="en-US" sz="1800" b="1" dirty="0" err="1" smtClean="0">
                <a:solidFill>
                  <a:srgbClr val="F96A1B"/>
                </a:solidFill>
                <a:latin typeface="Helvetica" charset="0"/>
              </a:rPr>
              <a:t>ontrol</a:t>
            </a:r>
            <a:endParaRPr lang="en-US" sz="1800" b="1" dirty="0">
              <a:solidFill>
                <a:srgbClr val="F96A1B"/>
              </a:solidFill>
              <a:latin typeface="Helvetica" charset="0"/>
            </a:endParaRPr>
          </a:p>
        </p:txBody>
      </p:sp>
      <p:sp>
        <p:nvSpPr>
          <p:cNvPr id="8" name="Text Box 7"/>
          <p:cNvSpPr txBox="1">
            <a:spLocks noChangeAspect="1" noChangeArrowheads="1"/>
          </p:cNvSpPr>
          <p:nvPr/>
        </p:nvSpPr>
        <p:spPr bwMode="auto">
          <a:xfrm>
            <a:off x="5919391" y="5820434"/>
            <a:ext cx="19030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fontAlgn="base">
              <a:spcBef>
                <a:spcPct val="0"/>
              </a:spcBef>
              <a:spcAft>
                <a:spcPct val="0"/>
              </a:spcAft>
            </a:pPr>
            <a:r>
              <a:rPr lang="en-US" sz="1800" b="1" dirty="0">
                <a:solidFill>
                  <a:srgbClr val="000000"/>
                </a:solidFill>
                <a:latin typeface="Helvetica" charset="0"/>
              </a:rPr>
              <a:t>S   HS    S     HS</a:t>
            </a:r>
            <a:endParaRPr lang="en-US" sz="1800" dirty="0">
              <a:solidFill>
                <a:srgbClr val="000000"/>
              </a:solidFill>
              <a:latin typeface="Helvetica" charset="0"/>
            </a:endParaRPr>
          </a:p>
        </p:txBody>
      </p:sp>
      <p:sp>
        <p:nvSpPr>
          <p:cNvPr id="9" name="Text Box 8"/>
          <p:cNvSpPr txBox="1">
            <a:spLocks noChangeAspect="1" noChangeArrowheads="1"/>
          </p:cNvSpPr>
          <p:nvPr/>
        </p:nvSpPr>
        <p:spPr bwMode="auto">
          <a:xfrm>
            <a:off x="6098778" y="6125234"/>
            <a:ext cx="154401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fontAlgn="base">
              <a:spcBef>
                <a:spcPct val="0"/>
              </a:spcBef>
              <a:spcAft>
                <a:spcPct val="0"/>
              </a:spcAft>
            </a:pPr>
            <a:r>
              <a:rPr lang="en-US" sz="1800" dirty="0">
                <a:solidFill>
                  <a:srgbClr val="000000"/>
                </a:solidFill>
                <a:latin typeface="Helvetica" charset="0"/>
              </a:rPr>
              <a:t>PNH </a:t>
            </a:r>
            <a:r>
              <a:rPr lang="tr-TR" sz="1800" dirty="0" smtClean="0">
                <a:solidFill>
                  <a:srgbClr val="000000"/>
                </a:solidFill>
                <a:latin typeface="Helvetica" charset="0"/>
              </a:rPr>
              <a:t>hastası</a:t>
            </a:r>
            <a:r>
              <a:rPr lang="en-US" sz="1800" dirty="0" smtClean="0">
                <a:solidFill>
                  <a:srgbClr val="000000"/>
                </a:solidFill>
                <a:latin typeface="Helvetica" charset="0"/>
              </a:rPr>
              <a:t> </a:t>
            </a:r>
            <a:endParaRPr lang="en-US" sz="1800" dirty="0">
              <a:solidFill>
                <a:srgbClr val="000000"/>
              </a:solidFill>
              <a:latin typeface="Helvetica" charset="0"/>
            </a:endParaRPr>
          </a:p>
        </p:txBody>
      </p:sp>
      <p:sp>
        <p:nvSpPr>
          <p:cNvPr id="10" name="Rectangle 3"/>
          <p:cNvSpPr txBox="1">
            <a:spLocks noChangeArrowheads="1"/>
          </p:cNvSpPr>
          <p:nvPr/>
        </p:nvSpPr>
        <p:spPr bwMode="auto">
          <a:xfrm>
            <a:off x="254478" y="1340768"/>
            <a:ext cx="8568952" cy="1494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363" tIns="45680" rIns="91363" bIns="45680" numCol="1" anchor="t" anchorCtr="0" compatLnSpc="1">
            <a:prstTxWarp prst="textNoShape">
              <a:avLst/>
            </a:prstTxWarp>
            <a:normAutofit/>
          </a:bodyPr>
          <a:lstStyle>
            <a:lvl1pPr marL="341313" indent="-341313"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1363" indent="-284163" algn="l" rtl="0" eaLnBrk="0" fontAlgn="base" hangingPunct="0">
              <a:spcBef>
                <a:spcPct val="20000"/>
              </a:spcBef>
              <a:spcAft>
                <a:spcPct val="0"/>
              </a:spcAft>
              <a:buChar char="–"/>
              <a:defRPr sz="2800">
                <a:solidFill>
                  <a:schemeClr val="tx1"/>
                </a:solidFill>
                <a:latin typeface="+mn-lt"/>
                <a:ea typeface="ＭＳ Ｐゴシック" pitchFamily="34" charset="-128"/>
                <a:cs typeface="+mn-cs"/>
              </a:defRPr>
            </a:lvl2pPr>
            <a:lvl3pPr marL="1141413" indent="-227013" algn="l" rtl="0" eaLnBrk="0" fontAlgn="base" hangingPunct="0">
              <a:spcBef>
                <a:spcPct val="20000"/>
              </a:spcBef>
              <a:spcAft>
                <a:spcPct val="0"/>
              </a:spcAft>
              <a:buChar char="•"/>
              <a:defRPr sz="2400">
                <a:solidFill>
                  <a:schemeClr val="tx1"/>
                </a:solidFill>
                <a:latin typeface="+mn-lt"/>
                <a:ea typeface="ＭＳ Ｐゴシック" pitchFamily="34" charset="-128"/>
                <a:cs typeface="+mn-cs"/>
              </a:defRPr>
            </a:lvl3pPr>
            <a:lvl4pPr marL="1598613" indent="-228600" algn="l" rtl="0" eaLnBrk="0" fontAlgn="base" hangingPunct="0">
              <a:spcBef>
                <a:spcPct val="20000"/>
              </a:spcBef>
              <a:spcAft>
                <a:spcPct val="0"/>
              </a:spcAft>
              <a:buChar char="–"/>
              <a:defRPr sz="2000">
                <a:solidFill>
                  <a:schemeClr val="tx1"/>
                </a:solidFill>
                <a:latin typeface="+mn-lt"/>
                <a:ea typeface="ＭＳ Ｐゴシック" pitchFamily="34" charset="-128"/>
                <a:cs typeface="+mn-cs"/>
              </a:defRPr>
            </a:lvl4pPr>
            <a:lvl5pPr marL="2055813" indent="-227013" algn="l" rtl="0" eaLnBrk="0" fontAlgn="base" hangingPunct="0">
              <a:spcBef>
                <a:spcPct val="20000"/>
              </a:spcBef>
              <a:spcAft>
                <a:spcPct val="0"/>
              </a:spcAft>
              <a:buChar char="»"/>
              <a:defRPr sz="2000">
                <a:solidFill>
                  <a:schemeClr val="tx1"/>
                </a:solidFill>
                <a:latin typeface="+mn-lt"/>
                <a:ea typeface="ＭＳ Ｐゴシック" pitchFamily="34" charset="-128"/>
                <a:cs typeface="+mn-cs"/>
              </a:defRPr>
            </a:lvl5pPr>
            <a:lvl6pPr marL="2514356" indent="-228577" algn="l" rtl="0" fontAlgn="base">
              <a:spcBef>
                <a:spcPct val="20000"/>
              </a:spcBef>
              <a:spcAft>
                <a:spcPct val="0"/>
              </a:spcAft>
              <a:buChar char="»"/>
              <a:defRPr sz="2000">
                <a:solidFill>
                  <a:schemeClr val="tx1"/>
                </a:solidFill>
                <a:latin typeface="+mn-lt"/>
                <a:cs typeface="+mn-cs"/>
              </a:defRPr>
            </a:lvl6pPr>
            <a:lvl7pPr marL="2971511" indent="-228577" algn="l" rtl="0" fontAlgn="base">
              <a:spcBef>
                <a:spcPct val="20000"/>
              </a:spcBef>
              <a:spcAft>
                <a:spcPct val="0"/>
              </a:spcAft>
              <a:buChar char="»"/>
              <a:defRPr sz="2000">
                <a:solidFill>
                  <a:schemeClr val="tx1"/>
                </a:solidFill>
                <a:latin typeface="+mn-lt"/>
                <a:cs typeface="+mn-cs"/>
              </a:defRPr>
            </a:lvl7pPr>
            <a:lvl8pPr marL="3428667" indent="-228577" algn="l" rtl="0" fontAlgn="base">
              <a:spcBef>
                <a:spcPct val="20000"/>
              </a:spcBef>
              <a:spcAft>
                <a:spcPct val="0"/>
              </a:spcAft>
              <a:buChar char="»"/>
              <a:defRPr sz="2000">
                <a:solidFill>
                  <a:schemeClr val="tx1"/>
                </a:solidFill>
                <a:latin typeface="+mn-lt"/>
                <a:cs typeface="+mn-cs"/>
              </a:defRPr>
            </a:lvl8pPr>
            <a:lvl9pPr marL="3885822" indent="-228577" algn="l" rtl="0" fontAlgn="base">
              <a:spcBef>
                <a:spcPct val="20000"/>
              </a:spcBef>
              <a:spcAft>
                <a:spcPct val="0"/>
              </a:spcAft>
              <a:buChar char="»"/>
              <a:defRPr sz="2000">
                <a:solidFill>
                  <a:schemeClr val="tx1"/>
                </a:solidFill>
                <a:latin typeface="+mn-lt"/>
                <a:cs typeface="+mn-cs"/>
              </a:defRPr>
            </a:lvl9pPr>
          </a:lstStyle>
          <a:p>
            <a:pPr marL="469900" indent="-469900" algn="ctr" eaLnBrk="1" hangingPunct="1">
              <a:buFont typeface="Wingdings" pitchFamily="2" charset="2"/>
              <a:buNone/>
              <a:defRPr/>
            </a:pPr>
            <a:endParaRPr lang="tr-TR" sz="1800" b="1" kern="0" dirty="0" smtClean="0">
              <a:solidFill>
                <a:srgbClr val="005CB8"/>
              </a:solidFill>
              <a:effectLst>
                <a:outerShdw blurRad="38100" dist="38100" dir="2700000" algn="tl">
                  <a:srgbClr val="FFFFFF"/>
                </a:outerShdw>
              </a:effectLst>
              <a:ea typeface="ＭＳ Ｐゴシック" pitchFamily="34" charset="-128"/>
            </a:endParaRPr>
          </a:p>
          <a:p>
            <a:pPr marL="469900" indent="-469900" eaLnBrk="1" hangingPunct="1">
              <a:defRPr/>
            </a:pPr>
            <a:r>
              <a:rPr lang="tr-TR" sz="1800" kern="0" dirty="0" smtClean="0">
                <a:ea typeface="ＭＳ Ｐゴシック" pitchFamily="34" charset="-128"/>
              </a:rPr>
              <a:t>Kan hücrelerinin </a:t>
            </a:r>
            <a:r>
              <a:rPr lang="tr-TR" sz="1800" kern="0" dirty="0" err="1" smtClean="0">
                <a:ea typeface="ＭＳ Ｐゴシック" pitchFamily="34" charset="-128"/>
              </a:rPr>
              <a:t>membranlarında</a:t>
            </a:r>
            <a:r>
              <a:rPr lang="tr-TR" sz="1800" kern="0" dirty="0" smtClean="0">
                <a:ea typeface="ＭＳ Ｐゴシック" pitchFamily="34" charset="-128"/>
              </a:rPr>
              <a:t> </a:t>
            </a:r>
            <a:r>
              <a:rPr lang="tr-TR" sz="1800" kern="0" dirty="0" err="1" smtClean="0">
                <a:ea typeface="ＭＳ Ｐゴシック" pitchFamily="34" charset="-128"/>
              </a:rPr>
              <a:t>glikoproteinlere</a:t>
            </a:r>
            <a:r>
              <a:rPr lang="tr-TR" sz="1800" kern="0" dirty="0" smtClean="0">
                <a:ea typeface="ＭＳ Ｐゴシック" pitchFamily="34" charset="-128"/>
              </a:rPr>
              <a:t> bağlı proteinlerde bir anormallik söz konusudur.</a:t>
            </a:r>
          </a:p>
          <a:p>
            <a:pPr marL="469900" indent="-469900" eaLnBrk="1" hangingPunct="1">
              <a:defRPr/>
            </a:pPr>
            <a:r>
              <a:rPr lang="tr-TR" sz="1800" kern="0" dirty="0" smtClean="0">
                <a:solidFill>
                  <a:srgbClr val="FF0000"/>
                </a:solidFill>
                <a:ea typeface="ＭＳ Ｐゴシック" pitchFamily="34" charset="-128"/>
              </a:rPr>
              <a:t>Eritrositlerde </a:t>
            </a:r>
            <a:r>
              <a:rPr lang="tr-TR" sz="1800" kern="0" dirty="0" smtClean="0">
                <a:solidFill>
                  <a:srgbClr val="FF0000"/>
                </a:solidFill>
                <a:effectLst>
                  <a:outerShdw blurRad="38100" dist="38100" dir="2700000" algn="tl">
                    <a:srgbClr val="FFFFFF"/>
                  </a:outerShdw>
                </a:effectLst>
                <a:ea typeface="ＭＳ Ｐゴシック" pitchFamily="34" charset="-128"/>
              </a:rPr>
              <a:t>kazanılmış </a:t>
            </a:r>
            <a:r>
              <a:rPr lang="tr-TR" sz="1800" kern="0" dirty="0" err="1" smtClean="0">
                <a:solidFill>
                  <a:srgbClr val="FF0000"/>
                </a:solidFill>
                <a:effectLst>
                  <a:outerShdw blurRad="38100" dist="38100" dir="2700000" algn="tl">
                    <a:srgbClr val="FFFFFF"/>
                  </a:outerShdw>
                </a:effectLst>
                <a:ea typeface="ＭＳ Ｐゴシック" pitchFamily="34" charset="-128"/>
              </a:rPr>
              <a:t>membran</a:t>
            </a:r>
            <a:r>
              <a:rPr lang="tr-TR" sz="1800" kern="0" dirty="0" smtClean="0">
                <a:solidFill>
                  <a:srgbClr val="FF0000"/>
                </a:solidFill>
                <a:effectLst>
                  <a:outerShdw blurRad="38100" dist="38100" dir="2700000" algn="tl">
                    <a:srgbClr val="FFFFFF"/>
                  </a:outerShdw>
                </a:effectLst>
                <a:ea typeface="ＭＳ Ｐゴシック" pitchFamily="34" charset="-128"/>
              </a:rPr>
              <a:t> </a:t>
            </a:r>
            <a:r>
              <a:rPr lang="tr-TR" sz="1800" kern="0" dirty="0" err="1" smtClean="0">
                <a:solidFill>
                  <a:srgbClr val="FF0000"/>
                </a:solidFill>
                <a:effectLst>
                  <a:outerShdw blurRad="38100" dist="38100" dir="2700000" algn="tl">
                    <a:srgbClr val="FFFFFF"/>
                  </a:outerShdw>
                </a:effectLst>
                <a:ea typeface="ＭＳ Ｐゴシック" pitchFamily="34" charset="-128"/>
              </a:rPr>
              <a:t>defekti</a:t>
            </a:r>
            <a:r>
              <a:rPr lang="tr-TR" sz="1800" kern="0" dirty="0" smtClean="0">
                <a:solidFill>
                  <a:srgbClr val="FF0000"/>
                </a:solidFill>
                <a:ea typeface="ＭＳ Ｐゴシック" pitchFamily="34" charset="-128"/>
              </a:rPr>
              <a:t> </a:t>
            </a:r>
            <a:r>
              <a:rPr lang="tr-TR" sz="1800" kern="0" dirty="0" smtClean="0">
                <a:ea typeface="ＭＳ Ｐゴシック" pitchFamily="34" charset="-128"/>
              </a:rPr>
              <a:t>vardır. </a:t>
            </a:r>
          </a:p>
        </p:txBody>
      </p:sp>
    </p:spTree>
    <p:extLst>
      <p:ext uri="{BB962C8B-B14F-4D97-AF65-F5344CB8AC3E}">
        <p14:creationId xmlns:p14="http://schemas.microsoft.com/office/powerpoint/2010/main" xmlns="" val="10076210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57150" y="1341438"/>
            <a:ext cx="283686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US" b="1" dirty="0"/>
              <a:t>I. </a:t>
            </a:r>
          </a:p>
          <a:p>
            <a:pPr algn="ctr"/>
            <a:r>
              <a:rPr lang="en-US" b="1" dirty="0" smtClean="0"/>
              <a:t>Hemoglobin</a:t>
            </a:r>
            <a:r>
              <a:rPr lang="tr-TR" b="1" dirty="0" smtClean="0"/>
              <a:t>ü</a:t>
            </a:r>
            <a:r>
              <a:rPr lang="en-US" b="1" dirty="0" err="1" smtClean="0"/>
              <a:t>ri</a:t>
            </a:r>
            <a:endParaRPr lang="en-US" b="1" dirty="0"/>
          </a:p>
        </p:txBody>
      </p:sp>
      <p:pic>
        <p:nvPicPr>
          <p:cNvPr id="6147" name="Picture 3"/>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2952750" y="2116138"/>
            <a:ext cx="2990850" cy="2389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48" name="Text Box 4"/>
          <p:cNvSpPr txBox="1">
            <a:spLocks noChangeArrowheads="1"/>
          </p:cNvSpPr>
          <p:nvPr/>
        </p:nvSpPr>
        <p:spPr bwMode="auto">
          <a:xfrm>
            <a:off x="3184891" y="1376363"/>
            <a:ext cx="251863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t>II.</a:t>
            </a:r>
          </a:p>
          <a:p>
            <a:pPr algn="ctr" eaLnBrk="1" hangingPunct="1"/>
            <a:r>
              <a:rPr lang="tr-TR" sz="1800" b="1" dirty="0" smtClean="0"/>
              <a:t>Kemik İliği Yetmezliği</a:t>
            </a:r>
            <a:endParaRPr lang="en-US" sz="1800" b="1" dirty="0"/>
          </a:p>
        </p:txBody>
      </p:sp>
      <p:sp>
        <p:nvSpPr>
          <p:cNvPr id="6149" name="Text Box 5"/>
          <p:cNvSpPr txBox="1">
            <a:spLocks noChangeArrowheads="1"/>
          </p:cNvSpPr>
          <p:nvPr/>
        </p:nvSpPr>
        <p:spPr bwMode="auto">
          <a:xfrm>
            <a:off x="6849090" y="1350963"/>
            <a:ext cx="11465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t>III.</a:t>
            </a:r>
          </a:p>
          <a:p>
            <a:pPr algn="ctr" eaLnBrk="1" hangingPunct="1"/>
            <a:r>
              <a:rPr lang="en-US" sz="1800" b="1" dirty="0" err="1" smtClean="0"/>
              <a:t>Trombo</a:t>
            </a:r>
            <a:r>
              <a:rPr lang="tr-TR" sz="1800" b="1" dirty="0" smtClean="0"/>
              <a:t>z</a:t>
            </a:r>
            <a:endParaRPr lang="en-US" sz="1800" b="1" dirty="0"/>
          </a:p>
        </p:txBody>
      </p:sp>
      <p:sp>
        <p:nvSpPr>
          <p:cNvPr id="6150" name="Rectangle 6"/>
          <p:cNvSpPr>
            <a:spLocks noChangeArrowheads="1"/>
          </p:cNvSpPr>
          <p:nvPr/>
        </p:nvSpPr>
        <p:spPr bwMode="auto">
          <a:xfrm>
            <a:off x="57150" y="331836"/>
            <a:ext cx="759460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US" sz="3200" b="1" dirty="0" err="1" smtClean="0"/>
              <a:t>PNH’nın</a:t>
            </a:r>
            <a:r>
              <a:rPr lang="en-US" sz="3200" b="1" dirty="0" smtClean="0"/>
              <a:t> </a:t>
            </a:r>
            <a:r>
              <a:rPr lang="en-US" sz="3200" b="1" dirty="0" err="1" smtClean="0"/>
              <a:t>klinik</a:t>
            </a:r>
            <a:r>
              <a:rPr lang="en-US" sz="3200" b="1" dirty="0" smtClean="0"/>
              <a:t> </a:t>
            </a:r>
            <a:r>
              <a:rPr lang="en-US" sz="3200" b="1" dirty="0" err="1" smtClean="0"/>
              <a:t>parametreleri</a:t>
            </a:r>
            <a:endParaRPr lang="en-US" sz="3200" b="1" dirty="0"/>
          </a:p>
        </p:txBody>
      </p:sp>
      <p:pic>
        <p:nvPicPr>
          <p:cNvPr id="6151" name="Picture 7" descr="2"/>
          <p:cNvPicPr>
            <a:picLocks noChangeAspect="1" noChangeArrowheads="1"/>
          </p:cNvPicPr>
          <p:nvPr/>
        </p:nvPicPr>
        <p:blipFill>
          <a:blip r:embed="rId4" cstate="email">
            <a:extLst>
              <a:ext uri="{28A0092B-C50C-407E-A947-70E740481C1C}">
                <a14:useLocalDpi xmlns:a14="http://schemas.microsoft.com/office/drawing/2010/main" xmlns="" val="0"/>
              </a:ext>
            </a:extLst>
          </a:blip>
          <a:srcRect l="8305" t="11073" r="11073" b="11073"/>
          <a:stretch>
            <a:fillRect/>
          </a:stretch>
        </p:blipFill>
        <p:spPr bwMode="auto">
          <a:xfrm>
            <a:off x="5957888" y="2114550"/>
            <a:ext cx="3138487" cy="2390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52" name="Picture 8" descr="Urine 2 gth"/>
          <p:cNvPicPr>
            <a:picLocks noChangeAspect="1" noChangeArrowheads="1"/>
          </p:cNvPicPr>
          <p:nvPr/>
        </p:nvPicPr>
        <p:blipFill>
          <a:blip r:embed="rId5" cstate="email">
            <a:extLst>
              <a:ext uri="{28A0092B-C50C-407E-A947-70E740481C1C}">
                <a14:useLocalDpi xmlns:a14="http://schemas.microsoft.com/office/drawing/2010/main" xmlns="" val="0"/>
              </a:ext>
            </a:extLst>
          </a:blip>
          <a:srcRect/>
          <a:stretch>
            <a:fillRect/>
          </a:stretch>
        </p:blipFill>
        <p:spPr bwMode="auto">
          <a:xfrm>
            <a:off x="0" y="2093914"/>
            <a:ext cx="2947988" cy="2411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Dikdörtgen 1"/>
          <p:cNvSpPr/>
          <p:nvPr/>
        </p:nvSpPr>
        <p:spPr>
          <a:xfrm>
            <a:off x="666750" y="4869160"/>
            <a:ext cx="7505650" cy="646331"/>
          </a:xfrm>
          <a:prstGeom prst="rect">
            <a:avLst/>
          </a:prstGeom>
        </p:spPr>
        <p:txBody>
          <a:bodyPr wrap="square">
            <a:spAutoFit/>
          </a:bodyPr>
          <a:lstStyle/>
          <a:p>
            <a:r>
              <a:rPr lang="en-GB" dirty="0">
                <a:latin typeface="Arial" charset="0"/>
                <a:cs typeface="Arial" charset="0"/>
              </a:rPr>
              <a:t>PNH</a:t>
            </a:r>
            <a:r>
              <a:rPr lang="tr-TR" dirty="0">
                <a:latin typeface="Arial" charset="0"/>
                <a:cs typeface="Arial" charset="0"/>
              </a:rPr>
              <a:t>’da</a:t>
            </a:r>
            <a:r>
              <a:rPr lang="en-GB" dirty="0">
                <a:latin typeface="Arial" charset="0"/>
                <a:cs typeface="Arial" charset="0"/>
              </a:rPr>
              <a:t> </a:t>
            </a:r>
            <a:r>
              <a:rPr lang="tr-TR" dirty="0">
                <a:latin typeface="Arial" charset="0"/>
                <a:cs typeface="Arial" charset="0"/>
              </a:rPr>
              <a:t>tipik olarak </a:t>
            </a:r>
            <a:r>
              <a:rPr lang="en-GB" dirty="0">
                <a:latin typeface="Arial" charset="0"/>
                <a:cs typeface="Arial" charset="0"/>
              </a:rPr>
              <a:t>PNH </a:t>
            </a:r>
            <a:r>
              <a:rPr lang="tr-TR" dirty="0" err="1">
                <a:latin typeface="Arial" charset="0"/>
                <a:cs typeface="Arial" charset="0"/>
              </a:rPr>
              <a:t>KKH’leri</a:t>
            </a:r>
            <a:r>
              <a:rPr lang="tr-TR" dirty="0">
                <a:latin typeface="Arial" charset="0"/>
                <a:cs typeface="Arial" charset="0"/>
              </a:rPr>
              <a:t> sürekli tahrip olur; sıklıkla kemik iliği yetersizlikleri (</a:t>
            </a:r>
            <a:r>
              <a:rPr lang="tr-TR" dirty="0" err="1">
                <a:latin typeface="Arial" charset="0"/>
                <a:cs typeface="Arial" charset="0"/>
              </a:rPr>
              <a:t>örn</a:t>
            </a:r>
            <a:r>
              <a:rPr lang="tr-TR" dirty="0">
                <a:latin typeface="Arial" charset="0"/>
                <a:cs typeface="Arial" charset="0"/>
              </a:rPr>
              <a:t>., </a:t>
            </a:r>
            <a:r>
              <a:rPr lang="tr-TR" dirty="0" err="1">
                <a:latin typeface="Arial" charset="0"/>
                <a:cs typeface="Arial" charset="0"/>
              </a:rPr>
              <a:t>aplastik</a:t>
            </a:r>
            <a:r>
              <a:rPr lang="tr-TR" dirty="0">
                <a:latin typeface="Arial" charset="0"/>
                <a:cs typeface="Arial" charset="0"/>
              </a:rPr>
              <a:t> anemi, MDS) ile birlikte ortaya çıkar </a:t>
            </a:r>
            <a:r>
              <a:rPr lang="en-GB" baseline="30000" dirty="0">
                <a:latin typeface="Arial" charset="0"/>
                <a:cs typeface="Arial" charset="0"/>
              </a:rPr>
              <a:t>1,2</a:t>
            </a:r>
            <a:endParaRPr lang="tr-TR" baseline="30000" dirty="0">
              <a:latin typeface="Arial" charset="0"/>
              <a:cs typeface="Arial" charset="0"/>
            </a:endParaRPr>
          </a:p>
        </p:txBody>
      </p:sp>
    </p:spTree>
    <p:extLst>
      <p:ext uri="{BB962C8B-B14F-4D97-AF65-F5344CB8AC3E}">
        <p14:creationId xmlns:p14="http://schemas.microsoft.com/office/powerpoint/2010/main" xmlns="" val="211508412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idx="4294967295"/>
          </p:nvPr>
        </p:nvSpPr>
        <p:spPr>
          <a:xfrm>
            <a:off x="610393" y="308507"/>
            <a:ext cx="7934325" cy="596899"/>
          </a:xfrm>
        </p:spPr>
        <p:txBody>
          <a:bodyPr>
            <a:noAutofit/>
          </a:bodyPr>
          <a:lstStyle/>
          <a:p>
            <a:pPr eaLnBrk="1" hangingPunct="1"/>
            <a:r>
              <a:rPr lang="tr-TR" sz="2000" b="1" dirty="0" smtClean="0">
                <a:latin typeface="Arial" charset="0"/>
                <a:cs typeface="Arial" charset="0"/>
              </a:rPr>
              <a:t>PROGRESİF BİR KRONİK HEMOLİZ HASTALIĞIDIR</a:t>
            </a:r>
            <a:endParaRPr lang="en-GB" sz="2000" b="1" dirty="0">
              <a:latin typeface="Arial" charset="0"/>
              <a:cs typeface="Arial" charset="0"/>
            </a:endParaRPr>
          </a:p>
        </p:txBody>
      </p:sp>
      <p:sp>
        <p:nvSpPr>
          <p:cNvPr id="117765" name="Rectangle 11"/>
          <p:cNvSpPr>
            <a:spLocks noGrp="1" noChangeArrowheads="1"/>
          </p:cNvSpPr>
          <p:nvPr>
            <p:ph idx="4294967295"/>
          </p:nvPr>
        </p:nvSpPr>
        <p:spPr>
          <a:xfrm>
            <a:off x="251520" y="1124744"/>
            <a:ext cx="8578850" cy="3096344"/>
          </a:xfrm>
        </p:spPr>
        <p:txBody>
          <a:bodyPr>
            <a:noAutofit/>
          </a:bodyPr>
          <a:lstStyle/>
          <a:p>
            <a:pPr marL="0" indent="0" eaLnBrk="1" hangingPunct="1">
              <a:lnSpc>
                <a:spcPct val="220000"/>
              </a:lnSpc>
              <a:buNone/>
            </a:pPr>
            <a:endParaRPr lang="en-GB" sz="1400" baseline="30000" dirty="0">
              <a:latin typeface="Arial" charset="0"/>
              <a:cs typeface="Arial" charset="0"/>
            </a:endParaRPr>
          </a:p>
          <a:p>
            <a:pPr marL="469900" indent="-469900" algn="just" eaLnBrk="1" hangingPunct="1">
              <a:lnSpc>
                <a:spcPct val="220000"/>
              </a:lnSpc>
            </a:pPr>
            <a:r>
              <a:rPr lang="tr-TR" altLang="tr-TR" sz="1400" b="1" dirty="0" smtClean="0">
                <a:ea typeface="ＭＳ Ｐゴシック" pitchFamily="34" charset="-128"/>
              </a:rPr>
              <a:t>PNH </a:t>
            </a:r>
            <a:r>
              <a:rPr lang="tr-TR" altLang="tr-TR" sz="1400" dirty="0" smtClean="0">
                <a:ea typeface="ＭＳ Ｐゴシック" pitchFamily="34" charset="-128"/>
              </a:rPr>
              <a:t>(</a:t>
            </a:r>
            <a:r>
              <a:rPr lang="tr-TR" altLang="tr-TR" sz="1400" dirty="0" err="1" smtClean="0">
                <a:solidFill>
                  <a:srgbClr val="FF0000"/>
                </a:solidFill>
                <a:ea typeface="ＭＳ Ｐゴシック" pitchFamily="34" charset="-128"/>
              </a:rPr>
              <a:t>glikozil</a:t>
            </a:r>
            <a:r>
              <a:rPr lang="tr-TR" altLang="tr-TR" sz="1400" dirty="0" smtClean="0">
                <a:solidFill>
                  <a:srgbClr val="FF0000"/>
                </a:solidFill>
                <a:ea typeface="ＭＳ Ｐゴシック" pitchFamily="34" charset="-128"/>
              </a:rPr>
              <a:t> </a:t>
            </a:r>
            <a:r>
              <a:rPr lang="tr-TR" altLang="tr-TR" sz="1400" dirty="0" err="1" smtClean="0">
                <a:solidFill>
                  <a:srgbClr val="FF0000"/>
                </a:solidFill>
                <a:ea typeface="ＭＳ Ｐゴシック" pitchFamily="34" charset="-128"/>
              </a:rPr>
              <a:t>fosfotidil</a:t>
            </a:r>
            <a:r>
              <a:rPr lang="tr-TR" altLang="tr-TR" sz="1400" dirty="0" smtClean="0">
                <a:solidFill>
                  <a:srgbClr val="FF0000"/>
                </a:solidFill>
                <a:ea typeface="ＭＳ Ｐゴシック" pitchFamily="34" charset="-128"/>
              </a:rPr>
              <a:t> </a:t>
            </a:r>
            <a:r>
              <a:rPr lang="tr-TR" altLang="tr-TR" sz="1400" dirty="0" err="1" smtClean="0">
                <a:solidFill>
                  <a:srgbClr val="FF0000"/>
                </a:solidFill>
                <a:ea typeface="ＭＳ Ｐゴシック" pitchFamily="34" charset="-128"/>
              </a:rPr>
              <a:t>inozitol</a:t>
            </a:r>
            <a:r>
              <a:rPr lang="tr-TR" altLang="tr-TR" sz="1400" dirty="0" smtClean="0">
                <a:solidFill>
                  <a:srgbClr val="FF0000"/>
                </a:solidFill>
                <a:ea typeface="ＭＳ Ｐゴシック" pitchFamily="34" charset="-128"/>
              </a:rPr>
              <a:t>, GPI  </a:t>
            </a:r>
            <a:r>
              <a:rPr lang="tr-TR" altLang="tr-TR" sz="1400" dirty="0" smtClean="0">
                <a:ea typeface="ＭＳ Ｐゴシック" pitchFamily="34" charset="-128"/>
              </a:rPr>
              <a:t>Geni </a:t>
            </a:r>
            <a:r>
              <a:rPr lang="tr-TR" altLang="tr-TR" sz="1400" dirty="0" err="1" smtClean="0">
                <a:ea typeface="ＭＳ Ｐゴシック" pitchFamily="34" charset="-128"/>
              </a:rPr>
              <a:t>defektidir</a:t>
            </a:r>
            <a:r>
              <a:rPr lang="tr-TR" altLang="tr-TR" sz="1400" dirty="0" smtClean="0">
                <a:ea typeface="ＭＳ Ｐゴシック" pitchFamily="34" charset="-128"/>
              </a:rPr>
              <a:t>) </a:t>
            </a:r>
            <a:r>
              <a:rPr lang="tr-TR" altLang="tr-TR" sz="1400" b="1" dirty="0" smtClean="0">
                <a:ea typeface="ＭＳ Ｐゴシック" pitchFamily="34" charset="-128"/>
              </a:rPr>
              <a:t>; </a:t>
            </a:r>
          </a:p>
          <a:p>
            <a:pPr marL="469900" indent="-469900" algn="just" eaLnBrk="1" hangingPunct="1">
              <a:lnSpc>
                <a:spcPct val="220000"/>
              </a:lnSpc>
            </a:pPr>
            <a:r>
              <a:rPr lang="tr-TR" altLang="tr-TR" sz="1400" b="1" dirty="0" smtClean="0">
                <a:ea typeface="ＭＳ Ｐゴシック" pitchFamily="34" charset="-128"/>
              </a:rPr>
              <a:t>GPI-A </a:t>
            </a:r>
            <a:r>
              <a:rPr lang="tr-TR" altLang="tr-TR" sz="1400" b="1" dirty="0">
                <a:ea typeface="ＭＳ Ｐゴシック" pitchFamily="34" charset="-128"/>
              </a:rPr>
              <a:t>geninde kazanılmış mutasyon ile karakterizedir.</a:t>
            </a:r>
          </a:p>
          <a:p>
            <a:pPr marL="469900" indent="-469900" algn="just" eaLnBrk="1" hangingPunct="1">
              <a:lnSpc>
                <a:spcPct val="220000"/>
              </a:lnSpc>
            </a:pPr>
            <a:r>
              <a:rPr lang="tr-TR" altLang="tr-TR" sz="1400" dirty="0">
                <a:ea typeface="ＭＳ Ｐゴシック" pitchFamily="34" charset="-128"/>
              </a:rPr>
              <a:t>Mutasyon sonucu</a:t>
            </a:r>
            <a:r>
              <a:rPr lang="tr-TR" altLang="tr-TR" sz="1400" dirty="0" smtClean="0">
                <a:ea typeface="ＭＳ Ｐゴシック" pitchFamily="34" charset="-128"/>
              </a:rPr>
              <a:t>, </a:t>
            </a:r>
            <a:r>
              <a:rPr lang="tr-TR" altLang="tr-TR" sz="1400" dirty="0">
                <a:ea typeface="ＭＳ Ｐゴシック" pitchFamily="34" charset="-128"/>
              </a:rPr>
              <a:t>enzim sentezi inhibe olur </a:t>
            </a:r>
            <a:r>
              <a:rPr lang="tr-TR" altLang="tr-TR" sz="1400" dirty="0" smtClean="0">
                <a:ea typeface="ＭＳ Ｐゴシック" pitchFamily="34" charset="-128"/>
              </a:rPr>
              <a:t>ve </a:t>
            </a:r>
            <a:r>
              <a:rPr lang="en-US" sz="1400" b="1" dirty="0" smtClean="0">
                <a:solidFill>
                  <a:schemeClr val="tx2"/>
                </a:solidFill>
              </a:rPr>
              <a:t>CD59</a:t>
            </a:r>
            <a:r>
              <a:rPr lang="tr-TR" sz="1400" b="1" dirty="0" smtClean="0">
                <a:solidFill>
                  <a:schemeClr val="tx2"/>
                </a:solidFill>
              </a:rPr>
              <a:t> </a:t>
            </a:r>
            <a:r>
              <a:rPr lang="tr-TR" altLang="ja-JP" sz="1400" b="1" dirty="0" smtClean="0">
                <a:latin typeface="Arial" pitchFamily="34" charset="0"/>
                <a:ea typeface="ＭＳ Ｐゴシック" pitchFamily="34" charset="-128"/>
              </a:rPr>
              <a:t>(MIRL)  ve  </a:t>
            </a:r>
            <a:r>
              <a:rPr lang="tr-TR" sz="1400" b="1" dirty="0" smtClean="0">
                <a:solidFill>
                  <a:schemeClr val="tx2"/>
                </a:solidFill>
              </a:rPr>
              <a:t> </a:t>
            </a:r>
            <a:r>
              <a:rPr lang="en-US" sz="1400" b="1" dirty="0" smtClean="0">
                <a:solidFill>
                  <a:schemeClr val="tx2"/>
                </a:solidFill>
              </a:rPr>
              <a:t>CD55</a:t>
            </a:r>
            <a:r>
              <a:rPr lang="tr-TR" sz="1400" b="1" dirty="0" smtClean="0">
                <a:solidFill>
                  <a:schemeClr val="tx2"/>
                </a:solidFill>
              </a:rPr>
              <a:t> </a:t>
            </a:r>
            <a:r>
              <a:rPr lang="tr-TR" altLang="ja-JP" sz="1400" b="1" dirty="0" smtClean="0">
                <a:latin typeface="Arial" pitchFamily="34" charset="0"/>
                <a:ea typeface="ＭＳ Ｐゴシック" pitchFamily="34" charset="-128"/>
              </a:rPr>
              <a:t>(DAF) </a:t>
            </a:r>
            <a:r>
              <a:rPr lang="tr-TR" altLang="tr-TR" sz="1400" dirty="0" smtClean="0">
                <a:ea typeface="ＭＳ Ｐゴシック" pitchFamily="34" charset="-128"/>
              </a:rPr>
              <a:t>sentezlenmez. </a:t>
            </a:r>
          </a:p>
          <a:p>
            <a:pPr marL="469900" indent="-469900" algn="just" eaLnBrk="1" hangingPunct="1">
              <a:lnSpc>
                <a:spcPct val="220000"/>
              </a:lnSpc>
            </a:pPr>
            <a:r>
              <a:rPr lang="tr-TR" altLang="tr-TR" sz="1400" dirty="0" smtClean="0">
                <a:ea typeface="ＭＳ Ｐゴシック" pitchFamily="34" charset="-128"/>
              </a:rPr>
              <a:t>Bu maddeler  </a:t>
            </a:r>
            <a:r>
              <a:rPr lang="tr-TR" altLang="tr-TR" sz="1400" dirty="0">
                <a:ea typeface="ＭＳ Ｐゴシック" pitchFamily="34" charset="-128"/>
              </a:rPr>
              <a:t>hücre </a:t>
            </a:r>
            <a:r>
              <a:rPr lang="tr-TR" altLang="tr-TR" sz="1400" dirty="0" err="1">
                <a:ea typeface="ＭＳ Ｐゴシック" pitchFamily="34" charset="-128"/>
              </a:rPr>
              <a:t>membranında</a:t>
            </a:r>
            <a:r>
              <a:rPr lang="tr-TR" altLang="tr-TR" sz="1400" dirty="0">
                <a:ea typeface="ＭＳ Ｐゴシック" pitchFamily="34" charset="-128"/>
              </a:rPr>
              <a:t> </a:t>
            </a:r>
            <a:r>
              <a:rPr lang="tr-TR" altLang="tr-TR" sz="1400" dirty="0" err="1">
                <a:ea typeface="ＭＳ Ｐゴシック" pitchFamily="34" charset="-128"/>
              </a:rPr>
              <a:t>kompleman</a:t>
            </a:r>
            <a:r>
              <a:rPr lang="tr-TR" altLang="tr-TR" sz="1400" dirty="0">
                <a:ea typeface="ＭＳ Ｐゴシック" pitchFamily="34" charset="-128"/>
              </a:rPr>
              <a:t> aktivasyonunu inhibe eder. </a:t>
            </a:r>
          </a:p>
          <a:p>
            <a:pPr marL="469900" indent="-469900" algn="just" eaLnBrk="1" hangingPunct="1">
              <a:lnSpc>
                <a:spcPct val="220000"/>
              </a:lnSpc>
            </a:pPr>
            <a:r>
              <a:rPr lang="tr-TR" altLang="tr-TR" sz="1400" dirty="0" smtClean="0">
                <a:ea typeface="ＭＳ Ｐゴシック" pitchFamily="34" charset="-128"/>
              </a:rPr>
              <a:t>Eksikliğinde; </a:t>
            </a:r>
            <a:r>
              <a:rPr lang="tr-TR" altLang="ja-JP" sz="1400" dirty="0" err="1" smtClean="0">
                <a:ea typeface="ＭＳ Ｐゴシック" pitchFamily="34" charset="-128"/>
              </a:rPr>
              <a:t>kompleman</a:t>
            </a:r>
            <a:r>
              <a:rPr lang="tr-TR" altLang="ja-JP" sz="1400" dirty="0" smtClean="0">
                <a:ea typeface="ＭＳ Ｐゴシック" pitchFamily="34" charset="-128"/>
              </a:rPr>
              <a:t> </a:t>
            </a:r>
            <a:r>
              <a:rPr lang="tr-TR" altLang="ja-JP" sz="1400" dirty="0">
                <a:ea typeface="ＭＳ Ｐゴシック" pitchFamily="34" charset="-128"/>
              </a:rPr>
              <a:t>aracılıklı </a:t>
            </a:r>
            <a:r>
              <a:rPr lang="tr-TR" altLang="ja-JP" sz="1400" dirty="0" err="1" smtClean="0">
                <a:ea typeface="ＭＳ Ｐゴシック" pitchFamily="34" charset="-128"/>
              </a:rPr>
              <a:t>hemoliz</a:t>
            </a:r>
            <a:r>
              <a:rPr lang="tr-TR" altLang="ja-JP" sz="1400" dirty="0" smtClean="0">
                <a:ea typeface="ＭＳ Ｐゴシック" pitchFamily="34" charset="-128"/>
              </a:rPr>
              <a:t> (PNH)  </a:t>
            </a:r>
            <a:r>
              <a:rPr lang="tr-TR" altLang="ja-JP" sz="1400" dirty="0">
                <a:ea typeface="ＭＳ Ｐゴシック" pitchFamily="34" charset="-128"/>
              </a:rPr>
              <a:t>meydana gelir. </a:t>
            </a:r>
            <a:endParaRPr lang="tr-TR" altLang="tr-TR" sz="1400" dirty="0">
              <a:ea typeface="ＭＳ Ｐゴシック" pitchFamily="34" charset="-128"/>
            </a:endParaRPr>
          </a:p>
          <a:p>
            <a:pPr eaLnBrk="1" hangingPunct="1">
              <a:lnSpc>
                <a:spcPct val="220000"/>
              </a:lnSpc>
            </a:pPr>
            <a:endParaRPr lang="en-GB" sz="1400" dirty="0">
              <a:latin typeface="Arial" charset="0"/>
              <a:cs typeface="Arial" charset="0"/>
            </a:endParaRPr>
          </a:p>
        </p:txBody>
      </p:sp>
      <p:pic>
        <p:nvPicPr>
          <p:cNvPr id="7171" name="Picture 4" descr="ThreeRBCsPathophys"/>
          <p:cNvPicPr>
            <a:picLocks noChangeAspect="1" noChangeArrowheads="1"/>
          </p:cNvPicPr>
          <p:nvPr/>
        </p:nvPicPr>
        <p:blipFill>
          <a:blip r:embed="rId3" cstate="print">
            <a:extLst>
              <a:ext uri="{28A0092B-C50C-407E-A947-70E740481C1C}">
                <a14:useLocalDpi xmlns:a14="http://schemas.microsoft.com/office/drawing/2010/main" xmlns="" val="0"/>
              </a:ext>
            </a:extLst>
          </a:blip>
          <a:srcRect r="73686" b="36887"/>
          <a:stretch>
            <a:fillRect/>
          </a:stretch>
        </p:blipFill>
        <p:spPr bwMode="auto">
          <a:xfrm>
            <a:off x="890090" y="4344468"/>
            <a:ext cx="2025725" cy="1344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2" name="Picture 5" descr="ThreeRBCsPathophys"/>
          <p:cNvPicPr>
            <a:picLocks noChangeAspect="1" noChangeArrowheads="1"/>
          </p:cNvPicPr>
          <p:nvPr/>
        </p:nvPicPr>
        <p:blipFill>
          <a:blip r:embed="rId3" cstate="print">
            <a:extLst>
              <a:ext uri="{28A0092B-C50C-407E-A947-70E740481C1C}">
                <a14:useLocalDpi xmlns:a14="http://schemas.microsoft.com/office/drawing/2010/main" xmlns="" val="0"/>
              </a:ext>
            </a:extLst>
          </a:blip>
          <a:srcRect l="65495" b="31767"/>
          <a:stretch>
            <a:fillRect/>
          </a:stretch>
        </p:blipFill>
        <p:spPr bwMode="auto">
          <a:xfrm>
            <a:off x="6093916" y="4368279"/>
            <a:ext cx="22225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3" name="Picture 6" descr="ThreeRBCsPathophys"/>
          <p:cNvPicPr>
            <a:picLocks noChangeAspect="1" noChangeArrowheads="1"/>
          </p:cNvPicPr>
          <p:nvPr/>
        </p:nvPicPr>
        <p:blipFill>
          <a:blip r:embed="rId3" cstate="print">
            <a:extLst>
              <a:ext uri="{28A0092B-C50C-407E-A947-70E740481C1C}">
                <a14:useLocalDpi xmlns:a14="http://schemas.microsoft.com/office/drawing/2010/main" xmlns="" val="0"/>
              </a:ext>
            </a:extLst>
          </a:blip>
          <a:srcRect l="31535" r="37816" b="37517"/>
          <a:stretch>
            <a:fillRect/>
          </a:stretch>
        </p:blipFill>
        <p:spPr bwMode="auto">
          <a:xfrm>
            <a:off x="3203848" y="4365104"/>
            <a:ext cx="2018705" cy="1285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0695" name="Text Box 7"/>
          <p:cNvSpPr txBox="1">
            <a:spLocks noChangeArrowheads="1"/>
          </p:cNvSpPr>
          <p:nvPr/>
        </p:nvSpPr>
        <p:spPr bwMode="auto">
          <a:xfrm>
            <a:off x="547191" y="5826536"/>
            <a:ext cx="2921000" cy="461665"/>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spcBef>
                <a:spcPct val="50000"/>
              </a:spcBef>
            </a:pPr>
            <a:r>
              <a:rPr lang="en-GB" sz="1200" b="1" dirty="0"/>
              <a:t>PNH </a:t>
            </a:r>
            <a:r>
              <a:rPr lang="tr-TR" sz="1200" b="1" dirty="0" err="1"/>
              <a:t>KKH’lerinde</a:t>
            </a:r>
            <a:r>
              <a:rPr lang="en-GB" sz="1200" b="1" dirty="0"/>
              <a:t> terminal </a:t>
            </a:r>
            <a:r>
              <a:rPr lang="tr-TR" sz="1200" b="1" dirty="0" err="1"/>
              <a:t>kompleman</a:t>
            </a:r>
            <a:r>
              <a:rPr lang="tr-TR" sz="1200" b="1" dirty="0"/>
              <a:t> inhibitörü yoktur</a:t>
            </a:r>
            <a:endParaRPr lang="en-GB" sz="1200" b="1" dirty="0"/>
          </a:p>
        </p:txBody>
      </p:sp>
      <p:sp>
        <p:nvSpPr>
          <p:cNvPr id="370696" name="Text Box 8"/>
          <p:cNvSpPr txBox="1">
            <a:spLocks noChangeArrowheads="1"/>
          </p:cNvSpPr>
          <p:nvPr/>
        </p:nvSpPr>
        <p:spPr bwMode="auto">
          <a:xfrm>
            <a:off x="3417391" y="5918868"/>
            <a:ext cx="2192338" cy="276999"/>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a:spcBef>
                <a:spcPct val="50000"/>
              </a:spcBef>
            </a:pPr>
            <a:r>
              <a:rPr lang="tr-TR" sz="1200" b="1" dirty="0"/>
              <a:t>K</a:t>
            </a:r>
            <a:r>
              <a:rPr lang="en-GB" sz="1200" b="1" dirty="0" err="1"/>
              <a:t>omplemen</a:t>
            </a:r>
            <a:r>
              <a:rPr lang="tr-TR" sz="1200" b="1" dirty="0"/>
              <a:t> </a:t>
            </a:r>
            <a:r>
              <a:rPr lang="en-GB" sz="1200" b="1" dirty="0"/>
              <a:t> </a:t>
            </a:r>
            <a:r>
              <a:rPr lang="en-GB" sz="1200" b="1" dirty="0" err="1"/>
              <a:t>ata</a:t>
            </a:r>
            <a:r>
              <a:rPr lang="tr-TR" sz="1200" b="1" dirty="0" err="1"/>
              <a:t>ğı</a:t>
            </a:r>
            <a:endParaRPr lang="en-GB" sz="1200" b="1" dirty="0"/>
          </a:p>
        </p:txBody>
      </p:sp>
      <p:sp>
        <p:nvSpPr>
          <p:cNvPr id="370697" name="Text Box 9"/>
          <p:cNvSpPr txBox="1">
            <a:spLocks noChangeArrowheads="1"/>
          </p:cNvSpPr>
          <p:nvPr/>
        </p:nvSpPr>
        <p:spPr bwMode="auto">
          <a:xfrm>
            <a:off x="5971083" y="5864636"/>
            <a:ext cx="2627908" cy="461665"/>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spcBef>
                <a:spcPct val="50000"/>
              </a:spcBef>
            </a:pPr>
            <a:r>
              <a:rPr lang="en-GB" sz="1200" b="1" dirty="0"/>
              <a:t>PNH </a:t>
            </a:r>
            <a:r>
              <a:rPr lang="tr-TR" sz="1200" b="1" dirty="0" err="1"/>
              <a:t>KKH’leri</a:t>
            </a:r>
            <a:r>
              <a:rPr lang="tr-TR" sz="1200" b="1" dirty="0"/>
              <a:t> </a:t>
            </a:r>
            <a:r>
              <a:rPr lang="tr-TR" sz="1200" b="1" dirty="0" err="1"/>
              <a:t>lizise</a:t>
            </a:r>
            <a:r>
              <a:rPr lang="tr-TR" sz="1200" b="1" dirty="0"/>
              <a:t> uğrar ve içeriği plazmaya dökülür</a:t>
            </a:r>
            <a:endParaRPr lang="en-GB" sz="1200" b="1" dirty="0"/>
          </a:p>
        </p:txBody>
      </p:sp>
    </p:spTree>
    <p:extLst>
      <p:ext uri="{BB962C8B-B14F-4D97-AF65-F5344CB8AC3E}">
        <p14:creationId xmlns:p14="http://schemas.microsoft.com/office/powerpoint/2010/main" xmlns="" val="503843691"/>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5" name="Title 1024"/>
          <p:cNvSpPr>
            <a:spLocks noGrp="1"/>
          </p:cNvSpPr>
          <p:nvPr>
            <p:ph type="title"/>
          </p:nvPr>
        </p:nvSpPr>
        <p:spPr>
          <a:xfrm>
            <a:off x="219694" y="260648"/>
            <a:ext cx="8298118" cy="548640"/>
          </a:xfrm>
        </p:spPr>
        <p:txBody>
          <a:bodyPr>
            <a:noAutofit/>
          </a:bodyPr>
          <a:lstStyle/>
          <a:p>
            <a:pPr eaLnBrk="1" hangingPunct="1"/>
            <a:r>
              <a:rPr lang="tr-TR" sz="1600" b="1" dirty="0" smtClean="0">
                <a:latin typeface="Arial" charset="0"/>
                <a:ea typeface="ＭＳ Ｐゴシック" charset="0"/>
                <a:cs typeface="Arial" charset="0"/>
              </a:rPr>
              <a:t>KOMPLEMAN SAVUNMA </a:t>
            </a:r>
            <a:r>
              <a:rPr lang="en-GB" sz="1600" b="1" dirty="0" smtClean="0">
                <a:latin typeface="Arial" charset="0"/>
                <a:ea typeface="ＭＳ Ｐゴシック" charset="0"/>
                <a:cs typeface="Arial" charset="0"/>
              </a:rPr>
              <a:t>PROTEİN</a:t>
            </a:r>
            <a:r>
              <a:rPr lang="tr-TR" sz="1600" b="1" dirty="0" smtClean="0">
                <a:latin typeface="Arial" charset="0"/>
                <a:ea typeface="ＭＳ Ｐゴシック" charset="0"/>
                <a:cs typeface="Arial" charset="0"/>
              </a:rPr>
              <a:t>LERİNİN  EKSİKLİĞİ</a:t>
            </a:r>
            <a:br>
              <a:rPr lang="tr-TR" sz="1600" b="1" dirty="0" smtClean="0">
                <a:latin typeface="Arial" charset="0"/>
                <a:ea typeface="ＭＳ Ｐゴシック" charset="0"/>
                <a:cs typeface="Arial" charset="0"/>
              </a:rPr>
            </a:br>
            <a:r>
              <a:rPr lang="tr-TR" sz="1600" b="1" dirty="0" smtClean="0">
                <a:latin typeface="Arial" charset="0"/>
                <a:ea typeface="ＭＳ Ｐゴシック" charset="0"/>
                <a:cs typeface="Arial" charset="0"/>
              </a:rPr>
              <a:t> </a:t>
            </a:r>
            <a:r>
              <a:rPr lang="tr-TR" sz="1600" b="1" dirty="0" err="1" smtClean="0">
                <a:latin typeface="Arial" charset="0"/>
                <a:ea typeface="ＭＳ Ｐゴシック" charset="0"/>
                <a:cs typeface="Arial" charset="0"/>
              </a:rPr>
              <a:t>PNH’nın</a:t>
            </a:r>
            <a:r>
              <a:rPr lang="tr-TR" sz="1600" b="1" dirty="0" smtClean="0">
                <a:latin typeface="Arial" charset="0"/>
                <a:ea typeface="ＭＳ Ｐゴシック" charset="0"/>
                <a:cs typeface="Arial" charset="0"/>
              </a:rPr>
              <a:t> temel bir özelliğidir</a:t>
            </a:r>
            <a:endParaRPr lang="en-GB" sz="1600" b="1" dirty="0">
              <a:latin typeface="Arial" charset="0"/>
              <a:ea typeface="ＭＳ Ｐゴシック" charset="0"/>
              <a:cs typeface="Arial" charset="0"/>
            </a:endParaRPr>
          </a:p>
        </p:txBody>
      </p:sp>
      <p:grpSp>
        <p:nvGrpSpPr>
          <p:cNvPr id="2" name="WHITE Platelets"/>
          <p:cNvGrpSpPr>
            <a:grpSpLocks noChangeAspect="1"/>
          </p:cNvGrpSpPr>
          <p:nvPr/>
        </p:nvGrpSpPr>
        <p:grpSpPr bwMode="auto">
          <a:xfrm>
            <a:off x="5733080" y="2783967"/>
            <a:ext cx="932310" cy="843988"/>
            <a:chOff x="2583237" y="2660072"/>
            <a:chExt cx="967793" cy="1022466"/>
          </a:xfrm>
        </p:grpSpPr>
        <p:pic>
          <p:nvPicPr>
            <p:cNvPr id="1033" name="Picture 5"/>
            <p:cNvPicPr>
              <a:picLocks noChangeAspect="1" noChangeArrowheads="1"/>
            </p:cNvPicPr>
            <p:nvPr/>
          </p:nvPicPr>
          <p:blipFill>
            <a:blip r:embed="rId3" cstate="print">
              <a:duotone>
                <a:prstClr val="black"/>
                <a:srgbClr val="FF9900">
                  <a:tint val="45000"/>
                  <a:satMod val="400000"/>
                </a:srgbClr>
              </a:duotone>
            </a:blip>
            <a:srcRect/>
            <a:stretch>
              <a:fillRect/>
            </a:stretch>
          </p:blipFill>
          <p:spPr bwMode="auto">
            <a:xfrm>
              <a:off x="2583237" y="2660072"/>
              <a:ext cx="967793" cy="1022466"/>
            </a:xfrm>
            <a:prstGeom prst="rect">
              <a:avLst/>
            </a:prstGeom>
            <a:noFill/>
            <a:ln w="9525">
              <a:noFill/>
              <a:miter lim="800000"/>
              <a:headEnd/>
              <a:tailEnd/>
            </a:ln>
          </p:spPr>
        </p:pic>
        <p:sp>
          <p:nvSpPr>
            <p:cNvPr id="11285" name="Rectangle 246"/>
            <p:cNvSpPr>
              <a:spLocks noChangeArrowheads="1"/>
            </p:cNvSpPr>
            <p:nvPr/>
          </p:nvSpPr>
          <p:spPr bwMode="auto">
            <a:xfrm>
              <a:off x="2765898" y="3044877"/>
              <a:ext cx="571754" cy="3337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45720" rIns="45720">
              <a:spAutoFit/>
            </a:bodyPr>
            <a:lstStyle/>
            <a:p>
              <a:pPr algn="ctr" eaLnBrk="0" hangingPunct="0">
                <a:lnSpc>
                  <a:spcPct val="85000"/>
                </a:lnSpc>
              </a:pPr>
              <a:r>
                <a:rPr lang="en-US" sz="1400" b="1">
                  <a:solidFill>
                    <a:schemeClr val="bg1"/>
                  </a:solidFill>
                  <a:cs typeface="ＭＳ Ｐゴシック" charset="0"/>
                </a:rPr>
                <a:t>CD55</a:t>
              </a:r>
            </a:p>
          </p:txBody>
        </p:sp>
      </p:grpSp>
      <p:grpSp>
        <p:nvGrpSpPr>
          <p:cNvPr id="3" name="WHITE Platelets"/>
          <p:cNvGrpSpPr>
            <a:grpSpLocks noChangeAspect="1"/>
          </p:cNvGrpSpPr>
          <p:nvPr/>
        </p:nvGrpSpPr>
        <p:grpSpPr bwMode="auto">
          <a:xfrm>
            <a:off x="2434071" y="2783967"/>
            <a:ext cx="930208" cy="843988"/>
            <a:chOff x="2583237" y="2660072"/>
            <a:chExt cx="967793" cy="1022466"/>
          </a:xfrm>
        </p:grpSpPr>
        <p:pic>
          <p:nvPicPr>
            <p:cNvPr id="1234" name="Picture 5"/>
            <p:cNvPicPr>
              <a:picLocks noChangeAspect="1" noChangeArrowheads="1"/>
            </p:cNvPicPr>
            <p:nvPr/>
          </p:nvPicPr>
          <p:blipFill>
            <a:blip r:embed="rId3" cstate="print">
              <a:duotone>
                <a:prstClr val="black"/>
                <a:srgbClr val="4FF74F">
                  <a:tint val="45000"/>
                  <a:satMod val="400000"/>
                </a:srgbClr>
              </a:duotone>
            </a:blip>
            <a:srcRect/>
            <a:stretch>
              <a:fillRect/>
            </a:stretch>
          </p:blipFill>
          <p:spPr bwMode="auto">
            <a:xfrm flipH="1">
              <a:off x="2583237" y="2660072"/>
              <a:ext cx="967793" cy="1022466"/>
            </a:xfrm>
            <a:prstGeom prst="rect">
              <a:avLst/>
            </a:prstGeom>
            <a:noFill/>
            <a:ln w="9525">
              <a:noFill/>
              <a:miter lim="800000"/>
              <a:headEnd/>
              <a:tailEnd/>
            </a:ln>
          </p:spPr>
        </p:pic>
        <p:sp>
          <p:nvSpPr>
            <p:cNvPr id="11283" name="Rectangle 246"/>
            <p:cNvSpPr>
              <a:spLocks noChangeArrowheads="1"/>
            </p:cNvSpPr>
            <p:nvPr/>
          </p:nvSpPr>
          <p:spPr bwMode="auto">
            <a:xfrm>
              <a:off x="2764852" y="3044877"/>
              <a:ext cx="573047" cy="3337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45720" rIns="45720">
              <a:spAutoFit/>
            </a:bodyPr>
            <a:lstStyle/>
            <a:p>
              <a:pPr algn="ctr" eaLnBrk="0" hangingPunct="0">
                <a:lnSpc>
                  <a:spcPct val="85000"/>
                </a:lnSpc>
              </a:pPr>
              <a:r>
                <a:rPr lang="en-US" sz="1400" b="1">
                  <a:solidFill>
                    <a:schemeClr val="bg1"/>
                  </a:solidFill>
                  <a:cs typeface="ＭＳ Ｐゴシック" charset="0"/>
                </a:rPr>
                <a:t>CD59</a:t>
              </a:r>
            </a:p>
          </p:txBody>
        </p:sp>
      </p:grpSp>
      <p:grpSp>
        <p:nvGrpSpPr>
          <p:cNvPr id="4" name="Group 298"/>
          <p:cNvGrpSpPr>
            <a:grpSpLocks/>
          </p:cNvGrpSpPr>
          <p:nvPr/>
        </p:nvGrpSpPr>
        <p:grpSpPr bwMode="auto">
          <a:xfrm>
            <a:off x="1391029" y="4766205"/>
            <a:ext cx="6164262" cy="604837"/>
            <a:chOff x="709613" y="5451562"/>
            <a:chExt cx="7356475" cy="720725"/>
          </a:xfrm>
          <a:scene3d>
            <a:camera prst="orthographicFront"/>
            <a:lightRig rig="threePt" dir="t">
              <a:rot lat="0" lon="0" rev="2400000"/>
            </a:lightRig>
          </a:scene3d>
        </p:grpSpPr>
        <p:grpSp>
          <p:nvGrpSpPr>
            <p:cNvPr id="5" name="Group 484"/>
            <p:cNvGrpSpPr>
              <a:grpSpLocks/>
            </p:cNvGrpSpPr>
            <p:nvPr/>
          </p:nvGrpSpPr>
          <p:grpSpPr bwMode="auto">
            <a:xfrm>
              <a:off x="709610" y="5451560"/>
              <a:ext cx="241298" cy="720725"/>
              <a:chOff x="418925" y="3913188"/>
              <a:chExt cx="240687" cy="721471"/>
            </a:xfrm>
          </p:grpSpPr>
          <p:grpSp>
            <p:nvGrpSpPr>
              <p:cNvPr id="6" name="Group 447"/>
              <p:cNvGrpSpPr>
                <a:grpSpLocks/>
              </p:cNvGrpSpPr>
              <p:nvPr/>
            </p:nvGrpSpPr>
            <p:grpSpPr bwMode="auto">
              <a:xfrm>
                <a:off x="418925" y="3913188"/>
                <a:ext cx="207436" cy="480402"/>
                <a:chOff x="2039907" y="4515548"/>
                <a:chExt cx="207436" cy="480402"/>
              </a:xfrm>
            </p:grpSpPr>
            <p:sp>
              <p:nvSpPr>
                <p:cNvPr id="115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5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59" name="Oval 115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 name="Group 448"/>
              <p:cNvGrpSpPr>
                <a:grpSpLocks/>
              </p:cNvGrpSpPr>
              <p:nvPr/>
            </p:nvGrpSpPr>
            <p:grpSpPr bwMode="auto">
              <a:xfrm rot="10800000">
                <a:off x="452176" y="4154257"/>
                <a:ext cx="207436" cy="480402"/>
                <a:chOff x="2039907" y="4515548"/>
                <a:chExt cx="207436" cy="480402"/>
              </a:xfrm>
            </p:grpSpPr>
            <p:sp>
              <p:nvSpPr>
                <p:cNvPr id="115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5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56" name="Oval 115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 name="Group 485"/>
            <p:cNvGrpSpPr>
              <a:grpSpLocks/>
            </p:cNvGrpSpPr>
            <p:nvPr/>
          </p:nvGrpSpPr>
          <p:grpSpPr bwMode="auto">
            <a:xfrm>
              <a:off x="939700" y="5451560"/>
              <a:ext cx="239714" cy="720725"/>
              <a:chOff x="418925" y="3913188"/>
              <a:chExt cx="240687" cy="721471"/>
            </a:xfrm>
          </p:grpSpPr>
          <p:grpSp>
            <p:nvGrpSpPr>
              <p:cNvPr id="9" name="Group 486"/>
              <p:cNvGrpSpPr>
                <a:grpSpLocks/>
              </p:cNvGrpSpPr>
              <p:nvPr/>
            </p:nvGrpSpPr>
            <p:grpSpPr bwMode="auto">
              <a:xfrm>
                <a:off x="418925" y="3913188"/>
                <a:ext cx="207436" cy="480402"/>
                <a:chOff x="2039907" y="4515548"/>
                <a:chExt cx="207436" cy="480402"/>
              </a:xfrm>
            </p:grpSpPr>
            <p:sp>
              <p:nvSpPr>
                <p:cNvPr id="114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5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51" name="Oval 115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0" name="Group 487"/>
              <p:cNvGrpSpPr>
                <a:grpSpLocks/>
              </p:cNvGrpSpPr>
              <p:nvPr/>
            </p:nvGrpSpPr>
            <p:grpSpPr bwMode="auto">
              <a:xfrm rot="10800000">
                <a:off x="452176" y="4154257"/>
                <a:ext cx="207436" cy="480402"/>
                <a:chOff x="2039907" y="4515548"/>
                <a:chExt cx="207436" cy="480402"/>
              </a:xfrm>
            </p:grpSpPr>
            <p:sp>
              <p:nvSpPr>
                <p:cNvPr id="114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4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48" name="Oval 114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1" name="Group 494"/>
            <p:cNvGrpSpPr>
              <a:grpSpLocks/>
            </p:cNvGrpSpPr>
            <p:nvPr/>
          </p:nvGrpSpPr>
          <p:grpSpPr bwMode="auto">
            <a:xfrm>
              <a:off x="1168193" y="5451560"/>
              <a:ext cx="241298" cy="720725"/>
              <a:chOff x="418925" y="3913188"/>
              <a:chExt cx="240687" cy="721471"/>
            </a:xfrm>
          </p:grpSpPr>
          <p:grpSp>
            <p:nvGrpSpPr>
              <p:cNvPr id="12" name="Group 495"/>
              <p:cNvGrpSpPr>
                <a:grpSpLocks/>
              </p:cNvGrpSpPr>
              <p:nvPr/>
            </p:nvGrpSpPr>
            <p:grpSpPr bwMode="auto">
              <a:xfrm>
                <a:off x="418925" y="3913188"/>
                <a:ext cx="207436" cy="480402"/>
                <a:chOff x="2039907" y="4515548"/>
                <a:chExt cx="207436" cy="480402"/>
              </a:xfrm>
            </p:grpSpPr>
            <p:sp>
              <p:nvSpPr>
                <p:cNvPr id="114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4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43" name="Oval 114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3" name="Group 496"/>
              <p:cNvGrpSpPr>
                <a:grpSpLocks/>
              </p:cNvGrpSpPr>
              <p:nvPr/>
            </p:nvGrpSpPr>
            <p:grpSpPr bwMode="auto">
              <a:xfrm rot="10800000">
                <a:off x="452176" y="4154257"/>
                <a:ext cx="207436" cy="480402"/>
                <a:chOff x="2039907" y="4515548"/>
                <a:chExt cx="207436" cy="480402"/>
              </a:xfrm>
            </p:grpSpPr>
            <p:sp>
              <p:nvSpPr>
                <p:cNvPr id="113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3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40" name="Oval 113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4" name="Group 503"/>
            <p:cNvGrpSpPr>
              <a:grpSpLocks/>
            </p:cNvGrpSpPr>
            <p:nvPr/>
          </p:nvGrpSpPr>
          <p:grpSpPr bwMode="auto">
            <a:xfrm>
              <a:off x="1398278" y="5451560"/>
              <a:ext cx="241298" cy="720725"/>
              <a:chOff x="418925" y="3913188"/>
              <a:chExt cx="240687" cy="721471"/>
            </a:xfrm>
          </p:grpSpPr>
          <p:grpSp>
            <p:nvGrpSpPr>
              <p:cNvPr id="15" name="Group 504"/>
              <p:cNvGrpSpPr>
                <a:grpSpLocks/>
              </p:cNvGrpSpPr>
              <p:nvPr/>
            </p:nvGrpSpPr>
            <p:grpSpPr bwMode="auto">
              <a:xfrm>
                <a:off x="418925" y="3913188"/>
                <a:ext cx="207436" cy="480402"/>
                <a:chOff x="2039907" y="4515548"/>
                <a:chExt cx="207436" cy="480402"/>
              </a:xfrm>
            </p:grpSpPr>
            <p:sp>
              <p:nvSpPr>
                <p:cNvPr id="113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3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35" name="Oval 113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6" name="Group 505"/>
              <p:cNvGrpSpPr>
                <a:grpSpLocks/>
              </p:cNvGrpSpPr>
              <p:nvPr/>
            </p:nvGrpSpPr>
            <p:grpSpPr bwMode="auto">
              <a:xfrm rot="10800000">
                <a:off x="452176" y="4154257"/>
                <a:ext cx="207436" cy="480402"/>
                <a:chOff x="2039907" y="4515548"/>
                <a:chExt cx="207436" cy="480402"/>
              </a:xfrm>
            </p:grpSpPr>
            <p:sp>
              <p:nvSpPr>
                <p:cNvPr id="113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3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32" name="Oval 113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7" name="Group 512"/>
            <p:cNvGrpSpPr>
              <a:grpSpLocks/>
            </p:cNvGrpSpPr>
            <p:nvPr/>
          </p:nvGrpSpPr>
          <p:grpSpPr bwMode="auto">
            <a:xfrm>
              <a:off x="1628368" y="5451560"/>
              <a:ext cx="239714" cy="720725"/>
              <a:chOff x="418925" y="3913188"/>
              <a:chExt cx="240687" cy="721471"/>
            </a:xfrm>
          </p:grpSpPr>
          <p:grpSp>
            <p:nvGrpSpPr>
              <p:cNvPr id="18" name="Group 513"/>
              <p:cNvGrpSpPr>
                <a:grpSpLocks/>
              </p:cNvGrpSpPr>
              <p:nvPr/>
            </p:nvGrpSpPr>
            <p:grpSpPr bwMode="auto">
              <a:xfrm>
                <a:off x="418925" y="3913188"/>
                <a:ext cx="207436" cy="480402"/>
                <a:chOff x="2039907" y="4515548"/>
                <a:chExt cx="207436" cy="480402"/>
              </a:xfrm>
            </p:grpSpPr>
            <p:sp>
              <p:nvSpPr>
                <p:cNvPr id="112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2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27" name="Oval 112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9" name="Group 514"/>
              <p:cNvGrpSpPr>
                <a:grpSpLocks/>
              </p:cNvGrpSpPr>
              <p:nvPr/>
            </p:nvGrpSpPr>
            <p:grpSpPr bwMode="auto">
              <a:xfrm rot="10800000">
                <a:off x="452176" y="4154257"/>
                <a:ext cx="207436" cy="480402"/>
                <a:chOff x="2039907" y="4515548"/>
                <a:chExt cx="207436" cy="480402"/>
              </a:xfrm>
            </p:grpSpPr>
            <p:sp>
              <p:nvSpPr>
                <p:cNvPr id="112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2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24" name="Oval 112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0" name="Group 521"/>
            <p:cNvGrpSpPr>
              <a:grpSpLocks/>
            </p:cNvGrpSpPr>
            <p:nvPr/>
          </p:nvGrpSpPr>
          <p:grpSpPr bwMode="auto">
            <a:xfrm>
              <a:off x="1856861" y="5451560"/>
              <a:ext cx="241298" cy="720725"/>
              <a:chOff x="418925" y="3913188"/>
              <a:chExt cx="240687" cy="721471"/>
            </a:xfrm>
          </p:grpSpPr>
          <p:grpSp>
            <p:nvGrpSpPr>
              <p:cNvPr id="21" name="Group 522"/>
              <p:cNvGrpSpPr>
                <a:grpSpLocks/>
              </p:cNvGrpSpPr>
              <p:nvPr/>
            </p:nvGrpSpPr>
            <p:grpSpPr bwMode="auto">
              <a:xfrm>
                <a:off x="418925" y="3913188"/>
                <a:ext cx="207436" cy="480402"/>
                <a:chOff x="2039907" y="4515548"/>
                <a:chExt cx="207436" cy="480402"/>
              </a:xfrm>
            </p:grpSpPr>
            <p:sp>
              <p:nvSpPr>
                <p:cNvPr id="111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1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19" name="Oval 111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2" name="Group 523"/>
              <p:cNvGrpSpPr>
                <a:grpSpLocks/>
              </p:cNvGrpSpPr>
              <p:nvPr/>
            </p:nvGrpSpPr>
            <p:grpSpPr bwMode="auto">
              <a:xfrm rot="10800000">
                <a:off x="452176" y="4154257"/>
                <a:ext cx="207436" cy="480402"/>
                <a:chOff x="2039907" y="4515548"/>
                <a:chExt cx="207436" cy="480402"/>
              </a:xfrm>
            </p:grpSpPr>
            <p:sp>
              <p:nvSpPr>
                <p:cNvPr id="111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1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16" name="Oval 111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3" name="Group 530"/>
            <p:cNvGrpSpPr>
              <a:grpSpLocks/>
            </p:cNvGrpSpPr>
            <p:nvPr/>
          </p:nvGrpSpPr>
          <p:grpSpPr bwMode="auto">
            <a:xfrm>
              <a:off x="2086952" y="5451560"/>
              <a:ext cx="239714" cy="720725"/>
              <a:chOff x="418925" y="3913188"/>
              <a:chExt cx="240687" cy="721471"/>
            </a:xfrm>
          </p:grpSpPr>
          <p:grpSp>
            <p:nvGrpSpPr>
              <p:cNvPr id="24" name="Group 531"/>
              <p:cNvGrpSpPr>
                <a:grpSpLocks/>
              </p:cNvGrpSpPr>
              <p:nvPr/>
            </p:nvGrpSpPr>
            <p:grpSpPr bwMode="auto">
              <a:xfrm>
                <a:off x="418925" y="3913188"/>
                <a:ext cx="207436" cy="480402"/>
                <a:chOff x="2039907" y="4515548"/>
                <a:chExt cx="207436" cy="480402"/>
              </a:xfrm>
            </p:grpSpPr>
            <p:sp>
              <p:nvSpPr>
                <p:cNvPr id="110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1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11" name="Oval 111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5" name="Group 532"/>
              <p:cNvGrpSpPr>
                <a:grpSpLocks/>
              </p:cNvGrpSpPr>
              <p:nvPr/>
            </p:nvGrpSpPr>
            <p:grpSpPr bwMode="auto">
              <a:xfrm rot="10800000">
                <a:off x="452176" y="4154257"/>
                <a:ext cx="207436" cy="480402"/>
                <a:chOff x="2039907" y="4515548"/>
                <a:chExt cx="207436" cy="480402"/>
              </a:xfrm>
            </p:grpSpPr>
            <p:sp>
              <p:nvSpPr>
                <p:cNvPr id="110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0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08" name="Oval 110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6" name="Group 539"/>
            <p:cNvGrpSpPr>
              <a:grpSpLocks/>
            </p:cNvGrpSpPr>
            <p:nvPr/>
          </p:nvGrpSpPr>
          <p:grpSpPr bwMode="auto">
            <a:xfrm>
              <a:off x="2315443" y="5451560"/>
              <a:ext cx="241298" cy="720725"/>
              <a:chOff x="418925" y="3913188"/>
              <a:chExt cx="240687" cy="721471"/>
            </a:xfrm>
          </p:grpSpPr>
          <p:grpSp>
            <p:nvGrpSpPr>
              <p:cNvPr id="27" name="Group 540"/>
              <p:cNvGrpSpPr>
                <a:grpSpLocks/>
              </p:cNvGrpSpPr>
              <p:nvPr/>
            </p:nvGrpSpPr>
            <p:grpSpPr bwMode="auto">
              <a:xfrm>
                <a:off x="418925" y="3913188"/>
                <a:ext cx="207436" cy="480402"/>
                <a:chOff x="2039907" y="4515548"/>
                <a:chExt cx="207436" cy="480402"/>
              </a:xfrm>
            </p:grpSpPr>
            <p:sp>
              <p:nvSpPr>
                <p:cNvPr id="110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0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03" name="Oval 110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8" name="Group 541"/>
              <p:cNvGrpSpPr>
                <a:grpSpLocks/>
              </p:cNvGrpSpPr>
              <p:nvPr/>
            </p:nvGrpSpPr>
            <p:grpSpPr bwMode="auto">
              <a:xfrm rot="10800000">
                <a:off x="452176" y="4154257"/>
                <a:ext cx="207436" cy="480402"/>
                <a:chOff x="2039907" y="4515548"/>
                <a:chExt cx="207436" cy="480402"/>
              </a:xfrm>
            </p:grpSpPr>
            <p:sp>
              <p:nvSpPr>
                <p:cNvPr id="109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9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00" name="Oval 109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9" name="Group 548"/>
            <p:cNvGrpSpPr>
              <a:grpSpLocks/>
            </p:cNvGrpSpPr>
            <p:nvPr/>
          </p:nvGrpSpPr>
          <p:grpSpPr bwMode="auto">
            <a:xfrm>
              <a:off x="2545528" y="5451560"/>
              <a:ext cx="241298" cy="720725"/>
              <a:chOff x="418925" y="3913188"/>
              <a:chExt cx="240687" cy="721471"/>
            </a:xfrm>
          </p:grpSpPr>
          <p:grpSp>
            <p:nvGrpSpPr>
              <p:cNvPr id="30" name="Group 549"/>
              <p:cNvGrpSpPr>
                <a:grpSpLocks/>
              </p:cNvGrpSpPr>
              <p:nvPr/>
            </p:nvGrpSpPr>
            <p:grpSpPr bwMode="auto">
              <a:xfrm>
                <a:off x="418925" y="3913188"/>
                <a:ext cx="207436" cy="480402"/>
                <a:chOff x="2039907" y="4515548"/>
                <a:chExt cx="207436" cy="480402"/>
              </a:xfrm>
            </p:grpSpPr>
            <p:sp>
              <p:nvSpPr>
                <p:cNvPr id="109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9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95" name="Oval 109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1" name="Group 550"/>
              <p:cNvGrpSpPr>
                <a:grpSpLocks/>
              </p:cNvGrpSpPr>
              <p:nvPr/>
            </p:nvGrpSpPr>
            <p:grpSpPr bwMode="auto">
              <a:xfrm rot="10800000">
                <a:off x="452176" y="4154257"/>
                <a:ext cx="207436" cy="480402"/>
                <a:chOff x="2039907" y="4515548"/>
                <a:chExt cx="207436" cy="480402"/>
              </a:xfrm>
            </p:grpSpPr>
            <p:sp>
              <p:nvSpPr>
                <p:cNvPr id="109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9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92" name="Oval 109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00" name="Group 557"/>
            <p:cNvGrpSpPr>
              <a:grpSpLocks/>
            </p:cNvGrpSpPr>
            <p:nvPr/>
          </p:nvGrpSpPr>
          <p:grpSpPr bwMode="auto">
            <a:xfrm>
              <a:off x="2775613" y="5451560"/>
              <a:ext cx="241298" cy="720725"/>
              <a:chOff x="418925" y="3913188"/>
              <a:chExt cx="240687" cy="721471"/>
            </a:xfrm>
          </p:grpSpPr>
          <p:grpSp>
            <p:nvGrpSpPr>
              <p:cNvPr id="409601" name="Group 558"/>
              <p:cNvGrpSpPr>
                <a:grpSpLocks/>
              </p:cNvGrpSpPr>
              <p:nvPr/>
            </p:nvGrpSpPr>
            <p:grpSpPr bwMode="auto">
              <a:xfrm>
                <a:off x="418925" y="3913188"/>
                <a:ext cx="207436" cy="480402"/>
                <a:chOff x="2039907" y="4515548"/>
                <a:chExt cx="207436" cy="480402"/>
              </a:xfrm>
            </p:grpSpPr>
            <p:sp>
              <p:nvSpPr>
                <p:cNvPr id="108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8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87" name="Oval 108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02" name="Group 559"/>
              <p:cNvGrpSpPr>
                <a:grpSpLocks/>
              </p:cNvGrpSpPr>
              <p:nvPr/>
            </p:nvGrpSpPr>
            <p:grpSpPr bwMode="auto">
              <a:xfrm rot="10800000">
                <a:off x="452176" y="4154257"/>
                <a:ext cx="207436" cy="480402"/>
                <a:chOff x="2039907" y="4515548"/>
                <a:chExt cx="207436" cy="480402"/>
              </a:xfrm>
            </p:grpSpPr>
            <p:sp>
              <p:nvSpPr>
                <p:cNvPr id="108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8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84" name="Oval 108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03" name="Group 566"/>
            <p:cNvGrpSpPr>
              <a:grpSpLocks/>
            </p:cNvGrpSpPr>
            <p:nvPr/>
          </p:nvGrpSpPr>
          <p:grpSpPr bwMode="auto">
            <a:xfrm>
              <a:off x="3005698" y="5451560"/>
              <a:ext cx="241298" cy="720725"/>
              <a:chOff x="418925" y="3913188"/>
              <a:chExt cx="240687" cy="721471"/>
            </a:xfrm>
          </p:grpSpPr>
          <p:grpSp>
            <p:nvGrpSpPr>
              <p:cNvPr id="409604" name="Group 567"/>
              <p:cNvGrpSpPr>
                <a:grpSpLocks/>
              </p:cNvGrpSpPr>
              <p:nvPr/>
            </p:nvGrpSpPr>
            <p:grpSpPr bwMode="auto">
              <a:xfrm>
                <a:off x="418925" y="3913188"/>
                <a:ext cx="207436" cy="480402"/>
                <a:chOff x="2039907" y="4515548"/>
                <a:chExt cx="207436" cy="480402"/>
              </a:xfrm>
            </p:grpSpPr>
            <p:sp>
              <p:nvSpPr>
                <p:cNvPr id="107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7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79" name="Oval 107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05" name="Group 568"/>
              <p:cNvGrpSpPr>
                <a:grpSpLocks/>
              </p:cNvGrpSpPr>
              <p:nvPr/>
            </p:nvGrpSpPr>
            <p:grpSpPr bwMode="auto">
              <a:xfrm rot="10800000">
                <a:off x="452176" y="4154257"/>
                <a:ext cx="207436" cy="480402"/>
                <a:chOff x="2039907" y="4515548"/>
                <a:chExt cx="207436" cy="480402"/>
              </a:xfrm>
            </p:grpSpPr>
            <p:sp>
              <p:nvSpPr>
                <p:cNvPr id="107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7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76" name="Oval 107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06" name="Group 575"/>
            <p:cNvGrpSpPr>
              <a:grpSpLocks/>
            </p:cNvGrpSpPr>
            <p:nvPr/>
          </p:nvGrpSpPr>
          <p:grpSpPr bwMode="auto">
            <a:xfrm>
              <a:off x="3235788" y="5451560"/>
              <a:ext cx="239714" cy="720725"/>
              <a:chOff x="418925" y="3913188"/>
              <a:chExt cx="240687" cy="721471"/>
            </a:xfrm>
          </p:grpSpPr>
          <p:grpSp>
            <p:nvGrpSpPr>
              <p:cNvPr id="409607" name="Group 576"/>
              <p:cNvGrpSpPr>
                <a:grpSpLocks/>
              </p:cNvGrpSpPr>
              <p:nvPr/>
            </p:nvGrpSpPr>
            <p:grpSpPr bwMode="auto">
              <a:xfrm>
                <a:off x="418925" y="3913188"/>
                <a:ext cx="207436" cy="480402"/>
                <a:chOff x="2039907" y="4515548"/>
                <a:chExt cx="207436" cy="480402"/>
              </a:xfrm>
            </p:grpSpPr>
            <p:sp>
              <p:nvSpPr>
                <p:cNvPr id="106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7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71" name="Oval 107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08" name="Group 577"/>
              <p:cNvGrpSpPr>
                <a:grpSpLocks/>
              </p:cNvGrpSpPr>
              <p:nvPr/>
            </p:nvGrpSpPr>
            <p:grpSpPr bwMode="auto">
              <a:xfrm rot="10800000">
                <a:off x="452176" y="4154257"/>
                <a:ext cx="207436" cy="480402"/>
                <a:chOff x="2039907" y="4515548"/>
                <a:chExt cx="207436" cy="480402"/>
              </a:xfrm>
            </p:grpSpPr>
            <p:sp>
              <p:nvSpPr>
                <p:cNvPr id="106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6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68" name="Oval 106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09" name="Group 584"/>
            <p:cNvGrpSpPr>
              <a:grpSpLocks/>
            </p:cNvGrpSpPr>
            <p:nvPr/>
          </p:nvGrpSpPr>
          <p:grpSpPr bwMode="auto">
            <a:xfrm>
              <a:off x="3464281" y="5451560"/>
              <a:ext cx="241298" cy="720725"/>
              <a:chOff x="418925" y="3913188"/>
              <a:chExt cx="240687" cy="721471"/>
            </a:xfrm>
          </p:grpSpPr>
          <p:grpSp>
            <p:nvGrpSpPr>
              <p:cNvPr id="409610" name="Group 585"/>
              <p:cNvGrpSpPr>
                <a:grpSpLocks/>
              </p:cNvGrpSpPr>
              <p:nvPr/>
            </p:nvGrpSpPr>
            <p:grpSpPr bwMode="auto">
              <a:xfrm>
                <a:off x="418925" y="3913188"/>
                <a:ext cx="207436" cy="480402"/>
                <a:chOff x="2039907" y="4515548"/>
                <a:chExt cx="207436" cy="480402"/>
              </a:xfrm>
            </p:grpSpPr>
            <p:sp>
              <p:nvSpPr>
                <p:cNvPr id="106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6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63" name="Oval 106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11" name="Group 586"/>
              <p:cNvGrpSpPr>
                <a:grpSpLocks/>
              </p:cNvGrpSpPr>
              <p:nvPr/>
            </p:nvGrpSpPr>
            <p:grpSpPr bwMode="auto">
              <a:xfrm rot="10800000">
                <a:off x="452176" y="4154257"/>
                <a:ext cx="207436" cy="480402"/>
                <a:chOff x="2039907" y="4515548"/>
                <a:chExt cx="207436" cy="480402"/>
              </a:xfrm>
            </p:grpSpPr>
            <p:sp>
              <p:nvSpPr>
                <p:cNvPr id="105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5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60" name="Oval 105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12" name="Group 593"/>
            <p:cNvGrpSpPr>
              <a:grpSpLocks/>
            </p:cNvGrpSpPr>
            <p:nvPr/>
          </p:nvGrpSpPr>
          <p:grpSpPr bwMode="auto">
            <a:xfrm>
              <a:off x="3694372" y="5451560"/>
              <a:ext cx="239714" cy="720725"/>
              <a:chOff x="418925" y="3913188"/>
              <a:chExt cx="240687" cy="721471"/>
            </a:xfrm>
          </p:grpSpPr>
          <p:grpSp>
            <p:nvGrpSpPr>
              <p:cNvPr id="409613" name="Group 594"/>
              <p:cNvGrpSpPr>
                <a:grpSpLocks/>
              </p:cNvGrpSpPr>
              <p:nvPr/>
            </p:nvGrpSpPr>
            <p:grpSpPr bwMode="auto">
              <a:xfrm>
                <a:off x="418925" y="3913188"/>
                <a:ext cx="207436" cy="480402"/>
                <a:chOff x="2039907" y="4515548"/>
                <a:chExt cx="207436" cy="480402"/>
              </a:xfrm>
            </p:grpSpPr>
            <p:sp>
              <p:nvSpPr>
                <p:cNvPr id="105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5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55" name="Oval 105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14" name="Group 595"/>
              <p:cNvGrpSpPr>
                <a:grpSpLocks/>
              </p:cNvGrpSpPr>
              <p:nvPr/>
            </p:nvGrpSpPr>
            <p:grpSpPr bwMode="auto">
              <a:xfrm rot="10800000">
                <a:off x="452176" y="4154257"/>
                <a:ext cx="207436" cy="480402"/>
                <a:chOff x="2039907" y="4515548"/>
                <a:chExt cx="207436" cy="480402"/>
              </a:xfrm>
            </p:grpSpPr>
            <p:sp>
              <p:nvSpPr>
                <p:cNvPr id="105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5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52" name="Oval 105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15" name="Group 602"/>
            <p:cNvGrpSpPr>
              <a:grpSpLocks/>
            </p:cNvGrpSpPr>
            <p:nvPr/>
          </p:nvGrpSpPr>
          <p:grpSpPr bwMode="auto">
            <a:xfrm>
              <a:off x="3922863" y="5451560"/>
              <a:ext cx="241298" cy="720725"/>
              <a:chOff x="418925" y="3913188"/>
              <a:chExt cx="240687" cy="721471"/>
            </a:xfrm>
          </p:grpSpPr>
          <p:grpSp>
            <p:nvGrpSpPr>
              <p:cNvPr id="409616" name="Group 603"/>
              <p:cNvGrpSpPr>
                <a:grpSpLocks/>
              </p:cNvGrpSpPr>
              <p:nvPr/>
            </p:nvGrpSpPr>
            <p:grpSpPr bwMode="auto">
              <a:xfrm>
                <a:off x="418925" y="3913188"/>
                <a:ext cx="207436" cy="480402"/>
                <a:chOff x="2039907" y="4515548"/>
                <a:chExt cx="207436" cy="480402"/>
              </a:xfrm>
            </p:grpSpPr>
            <p:sp>
              <p:nvSpPr>
                <p:cNvPr id="104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4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47" name="Oval 104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17" name="Group 604"/>
              <p:cNvGrpSpPr>
                <a:grpSpLocks/>
              </p:cNvGrpSpPr>
              <p:nvPr/>
            </p:nvGrpSpPr>
            <p:grpSpPr bwMode="auto">
              <a:xfrm rot="10800000">
                <a:off x="452176" y="4154257"/>
                <a:ext cx="207436" cy="480402"/>
                <a:chOff x="2039907" y="4515548"/>
                <a:chExt cx="207436" cy="480402"/>
              </a:xfrm>
            </p:grpSpPr>
            <p:sp>
              <p:nvSpPr>
                <p:cNvPr id="104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4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44" name="Oval 104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18" name="Group 611"/>
            <p:cNvGrpSpPr>
              <a:grpSpLocks/>
            </p:cNvGrpSpPr>
            <p:nvPr/>
          </p:nvGrpSpPr>
          <p:grpSpPr bwMode="auto">
            <a:xfrm>
              <a:off x="4152948" y="5451560"/>
              <a:ext cx="241298" cy="720725"/>
              <a:chOff x="418925" y="3913188"/>
              <a:chExt cx="240687" cy="721471"/>
            </a:xfrm>
          </p:grpSpPr>
          <p:grpSp>
            <p:nvGrpSpPr>
              <p:cNvPr id="409619" name="Group 612"/>
              <p:cNvGrpSpPr>
                <a:grpSpLocks/>
              </p:cNvGrpSpPr>
              <p:nvPr/>
            </p:nvGrpSpPr>
            <p:grpSpPr bwMode="auto">
              <a:xfrm>
                <a:off x="418925" y="3913188"/>
                <a:ext cx="207436" cy="480402"/>
                <a:chOff x="2039907" y="4515548"/>
                <a:chExt cx="207436" cy="480402"/>
              </a:xfrm>
            </p:grpSpPr>
            <p:sp>
              <p:nvSpPr>
                <p:cNvPr id="103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3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39" name="Oval 103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21" name="Group 613"/>
              <p:cNvGrpSpPr>
                <a:grpSpLocks/>
              </p:cNvGrpSpPr>
              <p:nvPr/>
            </p:nvGrpSpPr>
            <p:grpSpPr bwMode="auto">
              <a:xfrm rot="10800000">
                <a:off x="452176" y="4154257"/>
                <a:ext cx="207436" cy="480402"/>
                <a:chOff x="2039907" y="4515548"/>
                <a:chExt cx="207436" cy="480402"/>
              </a:xfrm>
            </p:grpSpPr>
            <p:sp>
              <p:nvSpPr>
                <p:cNvPr id="103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3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36" name="Oval 103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22" name="Group 620"/>
            <p:cNvGrpSpPr>
              <a:grpSpLocks/>
            </p:cNvGrpSpPr>
            <p:nvPr/>
          </p:nvGrpSpPr>
          <p:grpSpPr bwMode="auto">
            <a:xfrm>
              <a:off x="4383039" y="5451560"/>
              <a:ext cx="239714" cy="720725"/>
              <a:chOff x="418925" y="3913188"/>
              <a:chExt cx="240687" cy="721471"/>
            </a:xfrm>
          </p:grpSpPr>
          <p:grpSp>
            <p:nvGrpSpPr>
              <p:cNvPr id="409623" name="Group 621"/>
              <p:cNvGrpSpPr>
                <a:grpSpLocks/>
              </p:cNvGrpSpPr>
              <p:nvPr/>
            </p:nvGrpSpPr>
            <p:grpSpPr bwMode="auto">
              <a:xfrm>
                <a:off x="418925" y="3913188"/>
                <a:ext cx="207436" cy="480402"/>
                <a:chOff x="2039907" y="4515548"/>
                <a:chExt cx="207436" cy="480402"/>
              </a:xfrm>
            </p:grpSpPr>
            <p:sp>
              <p:nvSpPr>
                <p:cNvPr id="102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3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31" name="Oval 103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24" name="Group 622"/>
              <p:cNvGrpSpPr>
                <a:grpSpLocks/>
              </p:cNvGrpSpPr>
              <p:nvPr/>
            </p:nvGrpSpPr>
            <p:grpSpPr bwMode="auto">
              <a:xfrm rot="10800000">
                <a:off x="452176" y="4154257"/>
                <a:ext cx="207436" cy="480402"/>
                <a:chOff x="2039907" y="4515548"/>
                <a:chExt cx="207436" cy="480402"/>
              </a:xfrm>
            </p:grpSpPr>
            <p:sp>
              <p:nvSpPr>
                <p:cNvPr id="102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2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28" name="Oval 102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25" name="Group 629"/>
            <p:cNvGrpSpPr>
              <a:grpSpLocks/>
            </p:cNvGrpSpPr>
            <p:nvPr/>
          </p:nvGrpSpPr>
          <p:grpSpPr bwMode="auto">
            <a:xfrm>
              <a:off x="4611530" y="5451560"/>
              <a:ext cx="241298" cy="720725"/>
              <a:chOff x="418925" y="3913188"/>
              <a:chExt cx="240687" cy="721471"/>
            </a:xfrm>
          </p:grpSpPr>
          <p:grpSp>
            <p:nvGrpSpPr>
              <p:cNvPr id="409626" name="Group 630"/>
              <p:cNvGrpSpPr>
                <a:grpSpLocks/>
              </p:cNvGrpSpPr>
              <p:nvPr/>
            </p:nvGrpSpPr>
            <p:grpSpPr bwMode="auto">
              <a:xfrm>
                <a:off x="418925" y="3913188"/>
                <a:ext cx="207436" cy="480402"/>
                <a:chOff x="2039907" y="4515548"/>
                <a:chExt cx="207436" cy="480402"/>
              </a:xfrm>
            </p:grpSpPr>
            <p:sp>
              <p:nvSpPr>
                <p:cNvPr id="102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2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23" name="Oval 102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27" name="Group 631"/>
              <p:cNvGrpSpPr>
                <a:grpSpLocks/>
              </p:cNvGrpSpPr>
              <p:nvPr/>
            </p:nvGrpSpPr>
            <p:grpSpPr bwMode="auto">
              <a:xfrm rot="10800000">
                <a:off x="452176" y="4154257"/>
                <a:ext cx="207436" cy="480402"/>
                <a:chOff x="2039907" y="4515548"/>
                <a:chExt cx="207436" cy="480402"/>
              </a:xfrm>
            </p:grpSpPr>
            <p:sp>
              <p:nvSpPr>
                <p:cNvPr id="101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1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19" name="Oval 101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28" name="Group 638"/>
            <p:cNvGrpSpPr>
              <a:grpSpLocks/>
            </p:cNvGrpSpPr>
            <p:nvPr/>
          </p:nvGrpSpPr>
          <p:grpSpPr bwMode="auto">
            <a:xfrm>
              <a:off x="4841620" y="5451560"/>
              <a:ext cx="239714" cy="720725"/>
              <a:chOff x="418925" y="3913188"/>
              <a:chExt cx="240687" cy="721471"/>
            </a:xfrm>
          </p:grpSpPr>
          <p:grpSp>
            <p:nvGrpSpPr>
              <p:cNvPr id="409629" name="Group 639"/>
              <p:cNvGrpSpPr>
                <a:grpSpLocks/>
              </p:cNvGrpSpPr>
              <p:nvPr/>
            </p:nvGrpSpPr>
            <p:grpSpPr bwMode="auto">
              <a:xfrm>
                <a:off x="418925" y="3913188"/>
                <a:ext cx="207436" cy="480402"/>
                <a:chOff x="2039907" y="4515548"/>
                <a:chExt cx="207436" cy="480402"/>
              </a:xfrm>
            </p:grpSpPr>
            <p:sp>
              <p:nvSpPr>
                <p:cNvPr id="101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1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14" name="Oval 101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30" name="Group 640"/>
              <p:cNvGrpSpPr>
                <a:grpSpLocks/>
              </p:cNvGrpSpPr>
              <p:nvPr/>
            </p:nvGrpSpPr>
            <p:grpSpPr bwMode="auto">
              <a:xfrm rot="10800000">
                <a:off x="452176" y="4154257"/>
                <a:ext cx="207436" cy="480402"/>
                <a:chOff x="2039907" y="4515548"/>
                <a:chExt cx="207436" cy="480402"/>
              </a:xfrm>
            </p:grpSpPr>
            <p:sp>
              <p:nvSpPr>
                <p:cNvPr id="100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1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11" name="Oval 101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31" name="Group 647"/>
            <p:cNvGrpSpPr>
              <a:grpSpLocks/>
            </p:cNvGrpSpPr>
            <p:nvPr/>
          </p:nvGrpSpPr>
          <p:grpSpPr bwMode="auto">
            <a:xfrm>
              <a:off x="5070113" y="5451560"/>
              <a:ext cx="241298" cy="720725"/>
              <a:chOff x="418925" y="3913188"/>
              <a:chExt cx="240687" cy="721471"/>
            </a:xfrm>
          </p:grpSpPr>
          <p:grpSp>
            <p:nvGrpSpPr>
              <p:cNvPr id="288" name="Group 648"/>
              <p:cNvGrpSpPr>
                <a:grpSpLocks/>
              </p:cNvGrpSpPr>
              <p:nvPr/>
            </p:nvGrpSpPr>
            <p:grpSpPr bwMode="auto">
              <a:xfrm>
                <a:off x="418925" y="3913188"/>
                <a:ext cx="207436" cy="480402"/>
                <a:chOff x="2039907" y="4515548"/>
                <a:chExt cx="207436" cy="480402"/>
              </a:xfrm>
            </p:grpSpPr>
            <p:sp>
              <p:nvSpPr>
                <p:cNvPr id="100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0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06" name="Oval 100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89" name="Group 649"/>
              <p:cNvGrpSpPr>
                <a:grpSpLocks/>
              </p:cNvGrpSpPr>
              <p:nvPr/>
            </p:nvGrpSpPr>
            <p:grpSpPr bwMode="auto">
              <a:xfrm rot="10800000">
                <a:off x="452176" y="4154257"/>
                <a:ext cx="207436" cy="480402"/>
                <a:chOff x="2039907" y="4515548"/>
                <a:chExt cx="207436" cy="480402"/>
              </a:xfrm>
            </p:grpSpPr>
            <p:sp>
              <p:nvSpPr>
                <p:cNvPr id="100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0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03" name="Oval 100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90" name="Group 656"/>
            <p:cNvGrpSpPr>
              <a:grpSpLocks/>
            </p:cNvGrpSpPr>
            <p:nvPr/>
          </p:nvGrpSpPr>
          <p:grpSpPr bwMode="auto">
            <a:xfrm>
              <a:off x="5300198" y="5451560"/>
              <a:ext cx="241298" cy="720725"/>
              <a:chOff x="418925" y="3913188"/>
              <a:chExt cx="240687" cy="721471"/>
            </a:xfrm>
          </p:grpSpPr>
          <p:grpSp>
            <p:nvGrpSpPr>
              <p:cNvPr id="291" name="Group 657"/>
              <p:cNvGrpSpPr>
                <a:grpSpLocks/>
              </p:cNvGrpSpPr>
              <p:nvPr/>
            </p:nvGrpSpPr>
            <p:grpSpPr bwMode="auto">
              <a:xfrm>
                <a:off x="418925" y="3913188"/>
                <a:ext cx="207436" cy="480402"/>
                <a:chOff x="2039907" y="4515548"/>
                <a:chExt cx="207436" cy="480402"/>
              </a:xfrm>
            </p:grpSpPr>
            <p:sp>
              <p:nvSpPr>
                <p:cNvPr id="99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9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98" name="Oval 99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92" name="Group 658"/>
              <p:cNvGrpSpPr>
                <a:grpSpLocks/>
              </p:cNvGrpSpPr>
              <p:nvPr/>
            </p:nvGrpSpPr>
            <p:grpSpPr bwMode="auto">
              <a:xfrm rot="10800000">
                <a:off x="452176" y="4154257"/>
                <a:ext cx="207436" cy="480402"/>
                <a:chOff x="2039907" y="4515548"/>
                <a:chExt cx="207436" cy="480402"/>
              </a:xfrm>
            </p:grpSpPr>
            <p:sp>
              <p:nvSpPr>
                <p:cNvPr id="99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9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95" name="Oval 99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93" name="Group 665"/>
            <p:cNvGrpSpPr>
              <a:grpSpLocks/>
            </p:cNvGrpSpPr>
            <p:nvPr/>
          </p:nvGrpSpPr>
          <p:grpSpPr bwMode="auto">
            <a:xfrm>
              <a:off x="5530288" y="5451560"/>
              <a:ext cx="239714" cy="720725"/>
              <a:chOff x="418925" y="3913188"/>
              <a:chExt cx="240687" cy="721471"/>
            </a:xfrm>
          </p:grpSpPr>
          <p:grpSp>
            <p:nvGrpSpPr>
              <p:cNvPr id="294" name="Group 666"/>
              <p:cNvGrpSpPr>
                <a:grpSpLocks/>
              </p:cNvGrpSpPr>
              <p:nvPr/>
            </p:nvGrpSpPr>
            <p:grpSpPr bwMode="auto">
              <a:xfrm>
                <a:off x="418925" y="3913188"/>
                <a:ext cx="207436" cy="480402"/>
                <a:chOff x="2039907" y="4515548"/>
                <a:chExt cx="207436" cy="480402"/>
              </a:xfrm>
            </p:grpSpPr>
            <p:sp>
              <p:nvSpPr>
                <p:cNvPr id="98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8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90" name="Oval 98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95" name="Group 667"/>
              <p:cNvGrpSpPr>
                <a:grpSpLocks/>
              </p:cNvGrpSpPr>
              <p:nvPr/>
            </p:nvGrpSpPr>
            <p:grpSpPr bwMode="auto">
              <a:xfrm rot="10800000">
                <a:off x="452176" y="4154257"/>
                <a:ext cx="207436" cy="480402"/>
                <a:chOff x="2039907" y="4515548"/>
                <a:chExt cx="207436" cy="480402"/>
              </a:xfrm>
            </p:grpSpPr>
            <p:sp>
              <p:nvSpPr>
                <p:cNvPr id="98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8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87" name="Oval 98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96" name="Group 674"/>
            <p:cNvGrpSpPr>
              <a:grpSpLocks/>
            </p:cNvGrpSpPr>
            <p:nvPr/>
          </p:nvGrpSpPr>
          <p:grpSpPr bwMode="auto">
            <a:xfrm>
              <a:off x="5758781" y="5451560"/>
              <a:ext cx="241298" cy="720725"/>
              <a:chOff x="418925" y="3913188"/>
              <a:chExt cx="240687" cy="721471"/>
            </a:xfrm>
          </p:grpSpPr>
          <p:grpSp>
            <p:nvGrpSpPr>
              <p:cNvPr id="297" name="Group 675"/>
              <p:cNvGrpSpPr>
                <a:grpSpLocks/>
              </p:cNvGrpSpPr>
              <p:nvPr/>
            </p:nvGrpSpPr>
            <p:grpSpPr bwMode="auto">
              <a:xfrm>
                <a:off x="418925" y="3913188"/>
                <a:ext cx="207436" cy="480402"/>
                <a:chOff x="2039907" y="4515548"/>
                <a:chExt cx="207436" cy="480402"/>
              </a:xfrm>
            </p:grpSpPr>
            <p:sp>
              <p:nvSpPr>
                <p:cNvPr id="98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8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82" name="Oval 98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98" name="Group 676"/>
              <p:cNvGrpSpPr>
                <a:grpSpLocks/>
              </p:cNvGrpSpPr>
              <p:nvPr/>
            </p:nvGrpSpPr>
            <p:grpSpPr bwMode="auto">
              <a:xfrm rot="10800000">
                <a:off x="452176" y="4154257"/>
                <a:ext cx="207436" cy="480402"/>
                <a:chOff x="2039907" y="4515548"/>
                <a:chExt cx="207436" cy="480402"/>
              </a:xfrm>
            </p:grpSpPr>
            <p:sp>
              <p:nvSpPr>
                <p:cNvPr id="97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7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79" name="Oval 97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99" name="Group 683"/>
            <p:cNvGrpSpPr>
              <a:grpSpLocks/>
            </p:cNvGrpSpPr>
            <p:nvPr/>
          </p:nvGrpSpPr>
          <p:grpSpPr bwMode="auto">
            <a:xfrm>
              <a:off x="5988872" y="5451560"/>
              <a:ext cx="239714" cy="720725"/>
              <a:chOff x="418925" y="3913188"/>
              <a:chExt cx="240687" cy="721471"/>
            </a:xfrm>
          </p:grpSpPr>
          <p:grpSp>
            <p:nvGrpSpPr>
              <p:cNvPr id="300" name="Group 684"/>
              <p:cNvGrpSpPr>
                <a:grpSpLocks/>
              </p:cNvGrpSpPr>
              <p:nvPr/>
            </p:nvGrpSpPr>
            <p:grpSpPr bwMode="auto">
              <a:xfrm>
                <a:off x="418925" y="3913188"/>
                <a:ext cx="207436" cy="480402"/>
                <a:chOff x="2039907" y="4515548"/>
                <a:chExt cx="207436" cy="480402"/>
              </a:xfrm>
            </p:grpSpPr>
            <p:sp>
              <p:nvSpPr>
                <p:cNvPr id="97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7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74" name="Oval 97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01" name="Group 685"/>
              <p:cNvGrpSpPr>
                <a:grpSpLocks/>
              </p:cNvGrpSpPr>
              <p:nvPr/>
            </p:nvGrpSpPr>
            <p:grpSpPr bwMode="auto">
              <a:xfrm rot="10800000">
                <a:off x="452176" y="4154257"/>
                <a:ext cx="207436" cy="480402"/>
                <a:chOff x="2039907" y="4515548"/>
                <a:chExt cx="207436" cy="480402"/>
              </a:xfrm>
            </p:grpSpPr>
            <p:sp>
              <p:nvSpPr>
                <p:cNvPr id="96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7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71" name="Oval 97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03" name="Group 692"/>
            <p:cNvGrpSpPr>
              <a:grpSpLocks/>
            </p:cNvGrpSpPr>
            <p:nvPr/>
          </p:nvGrpSpPr>
          <p:grpSpPr bwMode="auto">
            <a:xfrm>
              <a:off x="6217363" y="5451560"/>
              <a:ext cx="241298" cy="720725"/>
              <a:chOff x="418925" y="3913188"/>
              <a:chExt cx="240687" cy="721471"/>
            </a:xfrm>
          </p:grpSpPr>
          <p:grpSp>
            <p:nvGrpSpPr>
              <p:cNvPr id="305" name="Group 693"/>
              <p:cNvGrpSpPr>
                <a:grpSpLocks/>
              </p:cNvGrpSpPr>
              <p:nvPr/>
            </p:nvGrpSpPr>
            <p:grpSpPr bwMode="auto">
              <a:xfrm>
                <a:off x="418925" y="3913188"/>
                <a:ext cx="207436" cy="480402"/>
                <a:chOff x="2039907" y="4515548"/>
                <a:chExt cx="207436" cy="480402"/>
              </a:xfrm>
            </p:grpSpPr>
            <p:sp>
              <p:nvSpPr>
                <p:cNvPr id="96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6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66" name="Oval 96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06" name="Group 694"/>
              <p:cNvGrpSpPr>
                <a:grpSpLocks/>
              </p:cNvGrpSpPr>
              <p:nvPr/>
            </p:nvGrpSpPr>
            <p:grpSpPr bwMode="auto">
              <a:xfrm rot="10800000">
                <a:off x="452176" y="4154257"/>
                <a:ext cx="207436" cy="480402"/>
                <a:chOff x="2039907" y="4515548"/>
                <a:chExt cx="207436" cy="480402"/>
              </a:xfrm>
            </p:grpSpPr>
            <p:sp>
              <p:nvSpPr>
                <p:cNvPr id="96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6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63" name="Oval 96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07" name="Group 701"/>
            <p:cNvGrpSpPr>
              <a:grpSpLocks/>
            </p:cNvGrpSpPr>
            <p:nvPr/>
          </p:nvGrpSpPr>
          <p:grpSpPr bwMode="auto">
            <a:xfrm>
              <a:off x="6447448" y="5451560"/>
              <a:ext cx="241298" cy="720725"/>
              <a:chOff x="418925" y="3913188"/>
              <a:chExt cx="240687" cy="721471"/>
            </a:xfrm>
          </p:grpSpPr>
          <p:grpSp>
            <p:nvGrpSpPr>
              <p:cNvPr id="308" name="Group 702"/>
              <p:cNvGrpSpPr>
                <a:grpSpLocks/>
              </p:cNvGrpSpPr>
              <p:nvPr/>
            </p:nvGrpSpPr>
            <p:grpSpPr bwMode="auto">
              <a:xfrm>
                <a:off x="418925" y="3913188"/>
                <a:ext cx="207436" cy="480402"/>
                <a:chOff x="2039907" y="4515548"/>
                <a:chExt cx="207436" cy="480402"/>
              </a:xfrm>
            </p:grpSpPr>
            <p:sp>
              <p:nvSpPr>
                <p:cNvPr id="95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5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58" name="Oval 95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46" name="Group 703"/>
              <p:cNvGrpSpPr>
                <a:grpSpLocks/>
              </p:cNvGrpSpPr>
              <p:nvPr/>
            </p:nvGrpSpPr>
            <p:grpSpPr bwMode="auto">
              <a:xfrm rot="10800000">
                <a:off x="452176" y="4154257"/>
                <a:ext cx="207436" cy="480402"/>
                <a:chOff x="2039907" y="4515548"/>
                <a:chExt cx="207436" cy="480402"/>
              </a:xfrm>
            </p:grpSpPr>
            <p:sp>
              <p:nvSpPr>
                <p:cNvPr id="95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5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55" name="Oval 95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47" name="Group 710"/>
            <p:cNvGrpSpPr>
              <a:grpSpLocks/>
            </p:cNvGrpSpPr>
            <p:nvPr/>
          </p:nvGrpSpPr>
          <p:grpSpPr bwMode="auto">
            <a:xfrm>
              <a:off x="6677539" y="5451560"/>
              <a:ext cx="239714" cy="720725"/>
              <a:chOff x="418925" y="3913188"/>
              <a:chExt cx="240687" cy="721471"/>
            </a:xfrm>
          </p:grpSpPr>
          <p:grpSp>
            <p:nvGrpSpPr>
              <p:cNvPr id="348" name="Group 711"/>
              <p:cNvGrpSpPr>
                <a:grpSpLocks/>
              </p:cNvGrpSpPr>
              <p:nvPr/>
            </p:nvGrpSpPr>
            <p:grpSpPr bwMode="auto">
              <a:xfrm>
                <a:off x="418925" y="3913188"/>
                <a:ext cx="207436" cy="480402"/>
                <a:chOff x="2039907" y="4515548"/>
                <a:chExt cx="207436" cy="480402"/>
              </a:xfrm>
            </p:grpSpPr>
            <p:sp>
              <p:nvSpPr>
                <p:cNvPr id="94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4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50" name="Oval 94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49" name="Group 712"/>
              <p:cNvGrpSpPr>
                <a:grpSpLocks/>
              </p:cNvGrpSpPr>
              <p:nvPr/>
            </p:nvGrpSpPr>
            <p:grpSpPr bwMode="auto">
              <a:xfrm rot="10800000">
                <a:off x="452176" y="4154257"/>
                <a:ext cx="207436" cy="480402"/>
                <a:chOff x="2039907" y="4515548"/>
                <a:chExt cx="207436" cy="480402"/>
              </a:xfrm>
            </p:grpSpPr>
            <p:sp>
              <p:nvSpPr>
                <p:cNvPr id="94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4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47" name="Oval 94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51" name="Group 719"/>
            <p:cNvGrpSpPr>
              <a:grpSpLocks/>
            </p:cNvGrpSpPr>
            <p:nvPr/>
          </p:nvGrpSpPr>
          <p:grpSpPr bwMode="auto">
            <a:xfrm>
              <a:off x="6906030" y="5451560"/>
              <a:ext cx="241298" cy="720725"/>
              <a:chOff x="418925" y="3913188"/>
              <a:chExt cx="240687" cy="721471"/>
            </a:xfrm>
          </p:grpSpPr>
          <p:grpSp>
            <p:nvGrpSpPr>
              <p:cNvPr id="352" name="Group 720"/>
              <p:cNvGrpSpPr>
                <a:grpSpLocks/>
              </p:cNvGrpSpPr>
              <p:nvPr/>
            </p:nvGrpSpPr>
            <p:grpSpPr bwMode="auto">
              <a:xfrm>
                <a:off x="418925" y="3913188"/>
                <a:ext cx="207436" cy="480402"/>
                <a:chOff x="2039907" y="4515548"/>
                <a:chExt cx="207436" cy="480402"/>
              </a:xfrm>
            </p:grpSpPr>
            <p:sp>
              <p:nvSpPr>
                <p:cNvPr id="94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4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42" name="Oval 94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53" name="Group 721"/>
              <p:cNvGrpSpPr>
                <a:grpSpLocks/>
              </p:cNvGrpSpPr>
              <p:nvPr/>
            </p:nvGrpSpPr>
            <p:grpSpPr bwMode="auto">
              <a:xfrm rot="10800000">
                <a:off x="452176" y="4154257"/>
                <a:ext cx="207436" cy="480402"/>
                <a:chOff x="2039907" y="4515548"/>
                <a:chExt cx="207436" cy="480402"/>
              </a:xfrm>
            </p:grpSpPr>
            <p:sp>
              <p:nvSpPr>
                <p:cNvPr id="93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3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39" name="Oval 93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54" name="Group 728"/>
            <p:cNvGrpSpPr>
              <a:grpSpLocks/>
            </p:cNvGrpSpPr>
            <p:nvPr/>
          </p:nvGrpSpPr>
          <p:grpSpPr bwMode="auto">
            <a:xfrm>
              <a:off x="7136120" y="5451560"/>
              <a:ext cx="239714" cy="720725"/>
              <a:chOff x="418925" y="3913188"/>
              <a:chExt cx="240687" cy="721471"/>
            </a:xfrm>
          </p:grpSpPr>
          <p:grpSp>
            <p:nvGrpSpPr>
              <p:cNvPr id="355" name="Group 729"/>
              <p:cNvGrpSpPr>
                <a:grpSpLocks/>
              </p:cNvGrpSpPr>
              <p:nvPr/>
            </p:nvGrpSpPr>
            <p:grpSpPr bwMode="auto">
              <a:xfrm>
                <a:off x="418925" y="3913188"/>
                <a:ext cx="207436" cy="480402"/>
                <a:chOff x="2039907" y="4515548"/>
                <a:chExt cx="207436" cy="480402"/>
              </a:xfrm>
            </p:grpSpPr>
            <p:sp>
              <p:nvSpPr>
                <p:cNvPr id="93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3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34" name="Oval 93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56" name="Group 730"/>
              <p:cNvGrpSpPr>
                <a:grpSpLocks/>
              </p:cNvGrpSpPr>
              <p:nvPr/>
            </p:nvGrpSpPr>
            <p:grpSpPr bwMode="auto">
              <a:xfrm rot="10800000">
                <a:off x="452176" y="4154257"/>
                <a:ext cx="207436" cy="480402"/>
                <a:chOff x="2039907" y="4515548"/>
                <a:chExt cx="207436" cy="480402"/>
              </a:xfrm>
            </p:grpSpPr>
            <p:sp>
              <p:nvSpPr>
                <p:cNvPr id="92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3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31" name="Oval 93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57" name="Group 737"/>
            <p:cNvGrpSpPr>
              <a:grpSpLocks/>
            </p:cNvGrpSpPr>
            <p:nvPr/>
          </p:nvGrpSpPr>
          <p:grpSpPr bwMode="auto">
            <a:xfrm>
              <a:off x="7364613" y="5451560"/>
              <a:ext cx="241298" cy="720725"/>
              <a:chOff x="418925" y="3913188"/>
              <a:chExt cx="240687" cy="721471"/>
            </a:xfrm>
          </p:grpSpPr>
          <p:grpSp>
            <p:nvGrpSpPr>
              <p:cNvPr id="387" name="Group 738"/>
              <p:cNvGrpSpPr>
                <a:grpSpLocks/>
              </p:cNvGrpSpPr>
              <p:nvPr/>
            </p:nvGrpSpPr>
            <p:grpSpPr bwMode="auto">
              <a:xfrm>
                <a:off x="418925" y="3913188"/>
                <a:ext cx="207436" cy="480402"/>
                <a:chOff x="2039907" y="4515548"/>
                <a:chExt cx="207436" cy="480402"/>
              </a:xfrm>
            </p:grpSpPr>
            <p:sp>
              <p:nvSpPr>
                <p:cNvPr id="92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2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26" name="Oval 92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88" name="Group 739"/>
              <p:cNvGrpSpPr>
                <a:grpSpLocks/>
              </p:cNvGrpSpPr>
              <p:nvPr/>
            </p:nvGrpSpPr>
            <p:grpSpPr bwMode="auto">
              <a:xfrm rot="10800000">
                <a:off x="452176" y="4154257"/>
                <a:ext cx="207436" cy="480402"/>
                <a:chOff x="2039907" y="4515548"/>
                <a:chExt cx="207436" cy="480402"/>
              </a:xfrm>
            </p:grpSpPr>
            <p:sp>
              <p:nvSpPr>
                <p:cNvPr id="92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2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23" name="Oval 92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89" name="Group 746"/>
            <p:cNvGrpSpPr>
              <a:grpSpLocks/>
            </p:cNvGrpSpPr>
            <p:nvPr/>
          </p:nvGrpSpPr>
          <p:grpSpPr bwMode="auto">
            <a:xfrm>
              <a:off x="7594698" y="5451560"/>
              <a:ext cx="241298" cy="720725"/>
              <a:chOff x="418925" y="3913188"/>
              <a:chExt cx="240687" cy="721471"/>
            </a:xfrm>
          </p:grpSpPr>
          <p:grpSp>
            <p:nvGrpSpPr>
              <p:cNvPr id="390" name="Group 747"/>
              <p:cNvGrpSpPr>
                <a:grpSpLocks/>
              </p:cNvGrpSpPr>
              <p:nvPr/>
            </p:nvGrpSpPr>
            <p:grpSpPr bwMode="auto">
              <a:xfrm>
                <a:off x="418925" y="3913188"/>
                <a:ext cx="207436" cy="480402"/>
                <a:chOff x="2039907" y="4515548"/>
                <a:chExt cx="207436" cy="480402"/>
              </a:xfrm>
            </p:grpSpPr>
            <p:sp>
              <p:nvSpPr>
                <p:cNvPr id="91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1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18" name="Oval 91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91" name="Group 748"/>
              <p:cNvGrpSpPr>
                <a:grpSpLocks/>
              </p:cNvGrpSpPr>
              <p:nvPr/>
            </p:nvGrpSpPr>
            <p:grpSpPr bwMode="auto">
              <a:xfrm rot="10800000">
                <a:off x="452176" y="4154257"/>
                <a:ext cx="207436" cy="480402"/>
                <a:chOff x="2039907" y="4515548"/>
                <a:chExt cx="207436" cy="480402"/>
              </a:xfrm>
            </p:grpSpPr>
            <p:sp>
              <p:nvSpPr>
                <p:cNvPr id="913" name="Freeform 91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1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15" name="Oval 91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92" name="Group 755"/>
            <p:cNvGrpSpPr>
              <a:grpSpLocks/>
            </p:cNvGrpSpPr>
            <p:nvPr/>
          </p:nvGrpSpPr>
          <p:grpSpPr bwMode="auto">
            <a:xfrm>
              <a:off x="7824785" y="5451560"/>
              <a:ext cx="241298" cy="720725"/>
              <a:chOff x="418925" y="3913188"/>
              <a:chExt cx="240687" cy="721471"/>
            </a:xfrm>
          </p:grpSpPr>
          <p:grpSp>
            <p:nvGrpSpPr>
              <p:cNvPr id="393" name="Group 756"/>
              <p:cNvGrpSpPr>
                <a:grpSpLocks/>
              </p:cNvGrpSpPr>
              <p:nvPr/>
            </p:nvGrpSpPr>
            <p:grpSpPr bwMode="auto">
              <a:xfrm>
                <a:off x="418925" y="3913188"/>
                <a:ext cx="207436" cy="480402"/>
                <a:chOff x="2039907" y="4515548"/>
                <a:chExt cx="207436" cy="480402"/>
              </a:xfrm>
            </p:grpSpPr>
            <p:sp>
              <p:nvSpPr>
                <p:cNvPr id="90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0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10" name="Oval 90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94" name="Group 757"/>
              <p:cNvGrpSpPr>
                <a:grpSpLocks/>
              </p:cNvGrpSpPr>
              <p:nvPr/>
            </p:nvGrpSpPr>
            <p:grpSpPr bwMode="auto">
              <a:xfrm rot="10800000">
                <a:off x="452176" y="4154257"/>
                <a:ext cx="207436" cy="480402"/>
                <a:chOff x="2039907" y="4515548"/>
                <a:chExt cx="207436" cy="480402"/>
              </a:xfrm>
            </p:grpSpPr>
            <p:sp>
              <p:nvSpPr>
                <p:cNvPr id="90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0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07" name="Oval 90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grpSp>
        <p:nvGrpSpPr>
          <p:cNvPr id="395" name="Group 298"/>
          <p:cNvGrpSpPr>
            <a:grpSpLocks/>
          </p:cNvGrpSpPr>
          <p:nvPr/>
        </p:nvGrpSpPr>
        <p:grpSpPr bwMode="auto">
          <a:xfrm>
            <a:off x="1507667" y="4532842"/>
            <a:ext cx="6164263" cy="604838"/>
            <a:chOff x="709613" y="5451562"/>
            <a:chExt cx="7356475" cy="720725"/>
          </a:xfrm>
          <a:scene3d>
            <a:camera prst="orthographicFront"/>
            <a:lightRig rig="threePt" dir="t">
              <a:rot lat="0" lon="0" rev="2400000"/>
            </a:lightRig>
          </a:scene3d>
        </p:grpSpPr>
        <p:grpSp>
          <p:nvGrpSpPr>
            <p:cNvPr id="396" name="Group 484"/>
            <p:cNvGrpSpPr>
              <a:grpSpLocks/>
            </p:cNvGrpSpPr>
            <p:nvPr/>
          </p:nvGrpSpPr>
          <p:grpSpPr bwMode="auto">
            <a:xfrm>
              <a:off x="709613" y="5451562"/>
              <a:ext cx="241300" cy="720725"/>
              <a:chOff x="418925" y="3913188"/>
              <a:chExt cx="240687" cy="721471"/>
            </a:xfrm>
          </p:grpSpPr>
          <p:grpSp>
            <p:nvGrpSpPr>
              <p:cNvPr id="397" name="Group 447"/>
              <p:cNvGrpSpPr>
                <a:grpSpLocks/>
              </p:cNvGrpSpPr>
              <p:nvPr/>
            </p:nvGrpSpPr>
            <p:grpSpPr bwMode="auto">
              <a:xfrm>
                <a:off x="418925" y="3913188"/>
                <a:ext cx="207436" cy="480402"/>
                <a:chOff x="2039907" y="4515548"/>
                <a:chExt cx="207436" cy="480402"/>
              </a:xfrm>
            </p:grpSpPr>
            <p:sp>
              <p:nvSpPr>
                <p:cNvPr id="1272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4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40" name="Oval 43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98" name="Group 448"/>
              <p:cNvGrpSpPr>
                <a:grpSpLocks/>
              </p:cNvGrpSpPr>
              <p:nvPr/>
            </p:nvGrpSpPr>
            <p:grpSpPr bwMode="auto">
              <a:xfrm rot="10800000">
                <a:off x="452176" y="4154257"/>
                <a:ext cx="207436" cy="480402"/>
                <a:chOff x="2039907" y="4515548"/>
                <a:chExt cx="207436" cy="480402"/>
              </a:xfrm>
            </p:grpSpPr>
            <p:sp>
              <p:nvSpPr>
                <p:cNvPr id="45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5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52" name="Oval 45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99" name="Group 485"/>
            <p:cNvGrpSpPr>
              <a:grpSpLocks/>
            </p:cNvGrpSpPr>
            <p:nvPr/>
          </p:nvGrpSpPr>
          <p:grpSpPr bwMode="auto">
            <a:xfrm>
              <a:off x="939698" y="5451562"/>
              <a:ext cx="239713" cy="720725"/>
              <a:chOff x="418925" y="3913188"/>
              <a:chExt cx="240687" cy="721471"/>
            </a:xfrm>
          </p:grpSpPr>
          <p:grpSp>
            <p:nvGrpSpPr>
              <p:cNvPr id="400" name="Group 486"/>
              <p:cNvGrpSpPr>
                <a:grpSpLocks/>
              </p:cNvGrpSpPr>
              <p:nvPr/>
            </p:nvGrpSpPr>
            <p:grpSpPr bwMode="auto">
              <a:xfrm>
                <a:off x="418925" y="3913188"/>
                <a:ext cx="207436" cy="480402"/>
                <a:chOff x="2039907" y="4515548"/>
                <a:chExt cx="207436" cy="480402"/>
              </a:xfrm>
            </p:grpSpPr>
            <p:sp>
              <p:nvSpPr>
                <p:cNvPr id="49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9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94" name="Oval 49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1" name="Group 487"/>
              <p:cNvGrpSpPr>
                <a:grpSpLocks/>
              </p:cNvGrpSpPr>
              <p:nvPr/>
            </p:nvGrpSpPr>
            <p:grpSpPr bwMode="auto">
              <a:xfrm rot="10800000">
                <a:off x="452176" y="4154257"/>
                <a:ext cx="207436" cy="480402"/>
                <a:chOff x="2039907" y="4515548"/>
                <a:chExt cx="207436" cy="480402"/>
              </a:xfrm>
            </p:grpSpPr>
            <p:sp>
              <p:nvSpPr>
                <p:cNvPr id="48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9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91" name="Oval 49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2" name="Group 494"/>
            <p:cNvGrpSpPr>
              <a:grpSpLocks/>
            </p:cNvGrpSpPr>
            <p:nvPr/>
          </p:nvGrpSpPr>
          <p:grpSpPr bwMode="auto">
            <a:xfrm>
              <a:off x="1168196" y="5451562"/>
              <a:ext cx="241300" cy="720725"/>
              <a:chOff x="418925" y="3913188"/>
              <a:chExt cx="240687" cy="721471"/>
            </a:xfrm>
          </p:grpSpPr>
          <p:grpSp>
            <p:nvGrpSpPr>
              <p:cNvPr id="403" name="Group 495"/>
              <p:cNvGrpSpPr>
                <a:grpSpLocks/>
              </p:cNvGrpSpPr>
              <p:nvPr/>
            </p:nvGrpSpPr>
            <p:grpSpPr bwMode="auto">
              <a:xfrm>
                <a:off x="418925" y="3913188"/>
                <a:ext cx="207436" cy="480402"/>
                <a:chOff x="2039907" y="4515548"/>
                <a:chExt cx="207436" cy="480402"/>
              </a:xfrm>
            </p:grpSpPr>
            <p:sp>
              <p:nvSpPr>
                <p:cNvPr id="50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0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03" name="Oval 50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4" name="Group 496"/>
              <p:cNvGrpSpPr>
                <a:grpSpLocks/>
              </p:cNvGrpSpPr>
              <p:nvPr/>
            </p:nvGrpSpPr>
            <p:grpSpPr bwMode="auto">
              <a:xfrm rot="10800000">
                <a:off x="452176" y="4154257"/>
                <a:ext cx="207436" cy="480402"/>
                <a:chOff x="2039907" y="4515548"/>
                <a:chExt cx="207436" cy="480402"/>
              </a:xfrm>
            </p:grpSpPr>
            <p:sp>
              <p:nvSpPr>
                <p:cNvPr id="49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9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00" name="Oval 49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5" name="Group 503"/>
            <p:cNvGrpSpPr>
              <a:grpSpLocks/>
            </p:cNvGrpSpPr>
            <p:nvPr/>
          </p:nvGrpSpPr>
          <p:grpSpPr bwMode="auto">
            <a:xfrm>
              <a:off x="1398281" y="5451562"/>
              <a:ext cx="241300" cy="720725"/>
              <a:chOff x="418925" y="3913188"/>
              <a:chExt cx="240687" cy="721471"/>
            </a:xfrm>
          </p:grpSpPr>
          <p:grpSp>
            <p:nvGrpSpPr>
              <p:cNvPr id="406" name="Group 504"/>
              <p:cNvGrpSpPr>
                <a:grpSpLocks/>
              </p:cNvGrpSpPr>
              <p:nvPr/>
            </p:nvGrpSpPr>
            <p:grpSpPr bwMode="auto">
              <a:xfrm>
                <a:off x="418925" y="3913188"/>
                <a:ext cx="207436" cy="480402"/>
                <a:chOff x="2039907" y="4515548"/>
                <a:chExt cx="207436" cy="480402"/>
              </a:xfrm>
            </p:grpSpPr>
            <p:sp>
              <p:nvSpPr>
                <p:cNvPr id="51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1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12" name="Oval 51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7" name="Group 505"/>
              <p:cNvGrpSpPr>
                <a:grpSpLocks/>
              </p:cNvGrpSpPr>
              <p:nvPr/>
            </p:nvGrpSpPr>
            <p:grpSpPr bwMode="auto">
              <a:xfrm rot="10800000">
                <a:off x="452176" y="4154257"/>
                <a:ext cx="207436" cy="480402"/>
                <a:chOff x="2039907" y="4515548"/>
                <a:chExt cx="207436" cy="480402"/>
              </a:xfrm>
            </p:grpSpPr>
            <p:sp>
              <p:nvSpPr>
                <p:cNvPr id="50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0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09" name="Oval 50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8" name="Group 512"/>
            <p:cNvGrpSpPr>
              <a:grpSpLocks/>
            </p:cNvGrpSpPr>
            <p:nvPr/>
          </p:nvGrpSpPr>
          <p:grpSpPr bwMode="auto">
            <a:xfrm>
              <a:off x="1628366" y="5451562"/>
              <a:ext cx="239713" cy="720725"/>
              <a:chOff x="418925" y="3913188"/>
              <a:chExt cx="240687" cy="721471"/>
            </a:xfrm>
          </p:grpSpPr>
          <p:grpSp>
            <p:nvGrpSpPr>
              <p:cNvPr id="409" name="Group 513"/>
              <p:cNvGrpSpPr>
                <a:grpSpLocks/>
              </p:cNvGrpSpPr>
              <p:nvPr/>
            </p:nvGrpSpPr>
            <p:grpSpPr bwMode="auto">
              <a:xfrm>
                <a:off x="418925" y="3913188"/>
                <a:ext cx="207436" cy="480402"/>
                <a:chOff x="2039907" y="4515548"/>
                <a:chExt cx="207436" cy="480402"/>
              </a:xfrm>
            </p:grpSpPr>
            <p:sp>
              <p:nvSpPr>
                <p:cNvPr id="51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2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21" name="Oval 52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10" name="Group 514"/>
              <p:cNvGrpSpPr>
                <a:grpSpLocks/>
              </p:cNvGrpSpPr>
              <p:nvPr/>
            </p:nvGrpSpPr>
            <p:grpSpPr bwMode="auto">
              <a:xfrm rot="10800000">
                <a:off x="452176" y="4154257"/>
                <a:ext cx="207436" cy="480402"/>
                <a:chOff x="2039907" y="4515548"/>
                <a:chExt cx="207436" cy="480402"/>
              </a:xfrm>
            </p:grpSpPr>
            <p:sp>
              <p:nvSpPr>
                <p:cNvPr id="51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1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18" name="Oval 51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11" name="Group 521"/>
            <p:cNvGrpSpPr>
              <a:grpSpLocks/>
            </p:cNvGrpSpPr>
            <p:nvPr/>
          </p:nvGrpSpPr>
          <p:grpSpPr bwMode="auto">
            <a:xfrm>
              <a:off x="1856864" y="5451562"/>
              <a:ext cx="241300" cy="720725"/>
              <a:chOff x="418925" y="3913188"/>
              <a:chExt cx="240687" cy="721471"/>
            </a:xfrm>
          </p:grpSpPr>
          <p:grpSp>
            <p:nvGrpSpPr>
              <p:cNvPr id="412" name="Group 522"/>
              <p:cNvGrpSpPr>
                <a:grpSpLocks/>
              </p:cNvGrpSpPr>
              <p:nvPr/>
            </p:nvGrpSpPr>
            <p:grpSpPr bwMode="auto">
              <a:xfrm>
                <a:off x="418925" y="3913188"/>
                <a:ext cx="207436" cy="480402"/>
                <a:chOff x="2039907" y="4515548"/>
                <a:chExt cx="207436" cy="480402"/>
              </a:xfrm>
            </p:grpSpPr>
            <p:sp>
              <p:nvSpPr>
                <p:cNvPr id="52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2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30" name="Oval 52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13" name="Group 523"/>
              <p:cNvGrpSpPr>
                <a:grpSpLocks/>
              </p:cNvGrpSpPr>
              <p:nvPr/>
            </p:nvGrpSpPr>
            <p:grpSpPr bwMode="auto">
              <a:xfrm rot="10800000">
                <a:off x="452176" y="4154257"/>
                <a:ext cx="207436" cy="480402"/>
                <a:chOff x="2039907" y="4515548"/>
                <a:chExt cx="207436" cy="480402"/>
              </a:xfrm>
            </p:grpSpPr>
            <p:sp>
              <p:nvSpPr>
                <p:cNvPr id="52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2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27" name="Oval 52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14" name="Group 530"/>
            <p:cNvGrpSpPr>
              <a:grpSpLocks/>
            </p:cNvGrpSpPr>
            <p:nvPr/>
          </p:nvGrpSpPr>
          <p:grpSpPr bwMode="auto">
            <a:xfrm>
              <a:off x="2086949" y="5451562"/>
              <a:ext cx="239712" cy="720725"/>
              <a:chOff x="418925" y="3913188"/>
              <a:chExt cx="240687" cy="721471"/>
            </a:xfrm>
          </p:grpSpPr>
          <p:grpSp>
            <p:nvGrpSpPr>
              <p:cNvPr id="415" name="Group 531"/>
              <p:cNvGrpSpPr>
                <a:grpSpLocks/>
              </p:cNvGrpSpPr>
              <p:nvPr/>
            </p:nvGrpSpPr>
            <p:grpSpPr bwMode="auto">
              <a:xfrm>
                <a:off x="418925" y="3913188"/>
                <a:ext cx="207436" cy="480402"/>
                <a:chOff x="2039907" y="4515548"/>
                <a:chExt cx="207436" cy="480402"/>
              </a:xfrm>
            </p:grpSpPr>
            <p:sp>
              <p:nvSpPr>
                <p:cNvPr id="53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3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39" name="Oval 53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16" name="Group 532"/>
              <p:cNvGrpSpPr>
                <a:grpSpLocks/>
              </p:cNvGrpSpPr>
              <p:nvPr/>
            </p:nvGrpSpPr>
            <p:grpSpPr bwMode="auto">
              <a:xfrm rot="10800000">
                <a:off x="452176" y="4154257"/>
                <a:ext cx="207436" cy="480402"/>
                <a:chOff x="2039907" y="4515548"/>
                <a:chExt cx="207436" cy="480402"/>
              </a:xfrm>
            </p:grpSpPr>
            <p:sp>
              <p:nvSpPr>
                <p:cNvPr id="53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3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36" name="Oval 53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17" name="Group 539"/>
            <p:cNvGrpSpPr>
              <a:grpSpLocks/>
            </p:cNvGrpSpPr>
            <p:nvPr/>
          </p:nvGrpSpPr>
          <p:grpSpPr bwMode="auto">
            <a:xfrm>
              <a:off x="2315446" y="5451562"/>
              <a:ext cx="241300" cy="720725"/>
              <a:chOff x="418925" y="3913188"/>
              <a:chExt cx="240687" cy="721471"/>
            </a:xfrm>
          </p:grpSpPr>
          <p:grpSp>
            <p:nvGrpSpPr>
              <p:cNvPr id="418" name="Group 540"/>
              <p:cNvGrpSpPr>
                <a:grpSpLocks/>
              </p:cNvGrpSpPr>
              <p:nvPr/>
            </p:nvGrpSpPr>
            <p:grpSpPr bwMode="auto">
              <a:xfrm>
                <a:off x="418925" y="3913188"/>
                <a:ext cx="207436" cy="480402"/>
                <a:chOff x="2039907" y="4515548"/>
                <a:chExt cx="207436" cy="480402"/>
              </a:xfrm>
            </p:grpSpPr>
            <p:sp>
              <p:nvSpPr>
                <p:cNvPr id="54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4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48" name="Oval 54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19" name="Group 541"/>
              <p:cNvGrpSpPr>
                <a:grpSpLocks/>
              </p:cNvGrpSpPr>
              <p:nvPr/>
            </p:nvGrpSpPr>
            <p:grpSpPr bwMode="auto">
              <a:xfrm rot="10800000">
                <a:off x="452176" y="4154257"/>
                <a:ext cx="207436" cy="480402"/>
                <a:chOff x="2039907" y="4515548"/>
                <a:chExt cx="207436" cy="480402"/>
              </a:xfrm>
            </p:grpSpPr>
            <p:sp>
              <p:nvSpPr>
                <p:cNvPr id="54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4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45" name="Oval 54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20" name="Group 548"/>
            <p:cNvGrpSpPr>
              <a:grpSpLocks/>
            </p:cNvGrpSpPr>
            <p:nvPr/>
          </p:nvGrpSpPr>
          <p:grpSpPr bwMode="auto">
            <a:xfrm>
              <a:off x="2545531" y="5451562"/>
              <a:ext cx="241300" cy="720725"/>
              <a:chOff x="418925" y="3913188"/>
              <a:chExt cx="240687" cy="721471"/>
            </a:xfrm>
          </p:grpSpPr>
          <p:grpSp>
            <p:nvGrpSpPr>
              <p:cNvPr id="421" name="Group 549"/>
              <p:cNvGrpSpPr>
                <a:grpSpLocks/>
              </p:cNvGrpSpPr>
              <p:nvPr/>
            </p:nvGrpSpPr>
            <p:grpSpPr bwMode="auto">
              <a:xfrm>
                <a:off x="418925" y="3913188"/>
                <a:ext cx="207436" cy="480402"/>
                <a:chOff x="2039907" y="4515548"/>
                <a:chExt cx="207436" cy="480402"/>
              </a:xfrm>
            </p:grpSpPr>
            <p:sp>
              <p:nvSpPr>
                <p:cNvPr id="55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5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57" name="Oval 55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28" name="Group 550"/>
              <p:cNvGrpSpPr>
                <a:grpSpLocks/>
              </p:cNvGrpSpPr>
              <p:nvPr/>
            </p:nvGrpSpPr>
            <p:grpSpPr bwMode="auto">
              <a:xfrm rot="10800000">
                <a:off x="452176" y="4154257"/>
                <a:ext cx="207436" cy="480402"/>
                <a:chOff x="2039907" y="4515548"/>
                <a:chExt cx="207436" cy="480402"/>
              </a:xfrm>
            </p:grpSpPr>
            <p:sp>
              <p:nvSpPr>
                <p:cNvPr id="55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5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54" name="Oval 55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29" name="Group 557"/>
            <p:cNvGrpSpPr>
              <a:grpSpLocks/>
            </p:cNvGrpSpPr>
            <p:nvPr/>
          </p:nvGrpSpPr>
          <p:grpSpPr bwMode="auto">
            <a:xfrm>
              <a:off x="2775616" y="5451562"/>
              <a:ext cx="241300" cy="720725"/>
              <a:chOff x="418925" y="3913188"/>
              <a:chExt cx="240687" cy="721471"/>
            </a:xfrm>
          </p:grpSpPr>
          <p:grpSp>
            <p:nvGrpSpPr>
              <p:cNvPr id="430" name="Group 558"/>
              <p:cNvGrpSpPr>
                <a:grpSpLocks/>
              </p:cNvGrpSpPr>
              <p:nvPr/>
            </p:nvGrpSpPr>
            <p:grpSpPr bwMode="auto">
              <a:xfrm>
                <a:off x="418925" y="3913188"/>
                <a:ext cx="207436" cy="480402"/>
                <a:chOff x="2039907" y="4515548"/>
                <a:chExt cx="207436" cy="480402"/>
              </a:xfrm>
            </p:grpSpPr>
            <p:sp>
              <p:nvSpPr>
                <p:cNvPr id="56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6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66" name="Oval 56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31" name="Group 559"/>
              <p:cNvGrpSpPr>
                <a:grpSpLocks/>
              </p:cNvGrpSpPr>
              <p:nvPr/>
            </p:nvGrpSpPr>
            <p:grpSpPr bwMode="auto">
              <a:xfrm rot="10800000">
                <a:off x="452176" y="4154257"/>
                <a:ext cx="207436" cy="480402"/>
                <a:chOff x="2039907" y="4515548"/>
                <a:chExt cx="207436" cy="480402"/>
              </a:xfrm>
            </p:grpSpPr>
            <p:sp>
              <p:nvSpPr>
                <p:cNvPr id="56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6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63" name="Oval 56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32" name="Group 566"/>
            <p:cNvGrpSpPr>
              <a:grpSpLocks/>
            </p:cNvGrpSpPr>
            <p:nvPr/>
          </p:nvGrpSpPr>
          <p:grpSpPr bwMode="auto">
            <a:xfrm>
              <a:off x="3005701" y="5451562"/>
              <a:ext cx="241300" cy="720725"/>
              <a:chOff x="418925" y="3913188"/>
              <a:chExt cx="240687" cy="721471"/>
            </a:xfrm>
          </p:grpSpPr>
          <p:grpSp>
            <p:nvGrpSpPr>
              <p:cNvPr id="439" name="Group 567"/>
              <p:cNvGrpSpPr>
                <a:grpSpLocks/>
              </p:cNvGrpSpPr>
              <p:nvPr/>
            </p:nvGrpSpPr>
            <p:grpSpPr bwMode="auto">
              <a:xfrm>
                <a:off x="418925" y="3913188"/>
                <a:ext cx="207436" cy="480402"/>
                <a:chOff x="2039907" y="4515548"/>
                <a:chExt cx="207436" cy="480402"/>
              </a:xfrm>
            </p:grpSpPr>
            <p:sp>
              <p:nvSpPr>
                <p:cNvPr id="57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7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75" name="Oval 57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41" name="Group 568"/>
              <p:cNvGrpSpPr>
                <a:grpSpLocks/>
              </p:cNvGrpSpPr>
              <p:nvPr/>
            </p:nvGrpSpPr>
            <p:grpSpPr bwMode="auto">
              <a:xfrm rot="10800000">
                <a:off x="452176" y="4154257"/>
                <a:ext cx="207436" cy="480402"/>
                <a:chOff x="2039907" y="4515548"/>
                <a:chExt cx="207436" cy="480402"/>
              </a:xfrm>
            </p:grpSpPr>
            <p:sp>
              <p:nvSpPr>
                <p:cNvPr id="57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7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72" name="Oval 57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49" name="Group 575"/>
            <p:cNvGrpSpPr>
              <a:grpSpLocks/>
            </p:cNvGrpSpPr>
            <p:nvPr/>
          </p:nvGrpSpPr>
          <p:grpSpPr bwMode="auto">
            <a:xfrm>
              <a:off x="3235786" y="5451562"/>
              <a:ext cx="239713" cy="720725"/>
              <a:chOff x="418925" y="3913188"/>
              <a:chExt cx="240687" cy="721471"/>
            </a:xfrm>
          </p:grpSpPr>
          <p:grpSp>
            <p:nvGrpSpPr>
              <p:cNvPr id="453" name="Group 576"/>
              <p:cNvGrpSpPr>
                <a:grpSpLocks/>
              </p:cNvGrpSpPr>
              <p:nvPr/>
            </p:nvGrpSpPr>
            <p:grpSpPr bwMode="auto">
              <a:xfrm>
                <a:off x="418925" y="3913188"/>
                <a:ext cx="207436" cy="480402"/>
                <a:chOff x="2039907" y="4515548"/>
                <a:chExt cx="207436" cy="480402"/>
              </a:xfrm>
            </p:grpSpPr>
            <p:sp>
              <p:nvSpPr>
                <p:cNvPr id="58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8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84" name="Oval 58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60" name="Group 577"/>
              <p:cNvGrpSpPr>
                <a:grpSpLocks/>
              </p:cNvGrpSpPr>
              <p:nvPr/>
            </p:nvGrpSpPr>
            <p:grpSpPr bwMode="auto">
              <a:xfrm rot="10800000">
                <a:off x="452176" y="4154257"/>
                <a:ext cx="207436" cy="480402"/>
                <a:chOff x="2039907" y="4515548"/>
                <a:chExt cx="207436" cy="480402"/>
              </a:xfrm>
            </p:grpSpPr>
            <p:sp>
              <p:nvSpPr>
                <p:cNvPr id="57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8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81" name="Oval 58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61" name="Group 584"/>
            <p:cNvGrpSpPr>
              <a:grpSpLocks/>
            </p:cNvGrpSpPr>
            <p:nvPr/>
          </p:nvGrpSpPr>
          <p:grpSpPr bwMode="auto">
            <a:xfrm>
              <a:off x="3464284" y="5451562"/>
              <a:ext cx="241300" cy="720725"/>
              <a:chOff x="418925" y="3913188"/>
              <a:chExt cx="240687" cy="721471"/>
            </a:xfrm>
          </p:grpSpPr>
          <p:grpSp>
            <p:nvGrpSpPr>
              <p:cNvPr id="468" name="Group 585"/>
              <p:cNvGrpSpPr>
                <a:grpSpLocks/>
              </p:cNvGrpSpPr>
              <p:nvPr/>
            </p:nvGrpSpPr>
            <p:grpSpPr bwMode="auto">
              <a:xfrm>
                <a:off x="418925" y="3913188"/>
                <a:ext cx="207436" cy="480402"/>
                <a:chOff x="2039907" y="4515548"/>
                <a:chExt cx="207436" cy="480402"/>
              </a:xfrm>
            </p:grpSpPr>
            <p:sp>
              <p:nvSpPr>
                <p:cNvPr id="59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9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93" name="Oval 59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69" name="Group 586"/>
              <p:cNvGrpSpPr>
                <a:grpSpLocks/>
              </p:cNvGrpSpPr>
              <p:nvPr/>
            </p:nvGrpSpPr>
            <p:grpSpPr bwMode="auto">
              <a:xfrm rot="10800000">
                <a:off x="452176" y="4154257"/>
                <a:ext cx="207436" cy="480402"/>
                <a:chOff x="2039907" y="4515548"/>
                <a:chExt cx="207436" cy="480402"/>
              </a:xfrm>
            </p:grpSpPr>
            <p:sp>
              <p:nvSpPr>
                <p:cNvPr id="58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8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90" name="Oval 58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76" name="Group 593"/>
            <p:cNvGrpSpPr>
              <a:grpSpLocks/>
            </p:cNvGrpSpPr>
            <p:nvPr/>
          </p:nvGrpSpPr>
          <p:grpSpPr bwMode="auto">
            <a:xfrm>
              <a:off x="3694369" y="5451562"/>
              <a:ext cx="239712" cy="720725"/>
              <a:chOff x="418925" y="3913188"/>
              <a:chExt cx="240687" cy="721471"/>
            </a:xfrm>
          </p:grpSpPr>
          <p:grpSp>
            <p:nvGrpSpPr>
              <p:cNvPr id="477" name="Group 594"/>
              <p:cNvGrpSpPr>
                <a:grpSpLocks/>
              </p:cNvGrpSpPr>
              <p:nvPr/>
            </p:nvGrpSpPr>
            <p:grpSpPr bwMode="auto">
              <a:xfrm>
                <a:off x="418925" y="3913188"/>
                <a:ext cx="207436" cy="480402"/>
                <a:chOff x="2039907" y="4515548"/>
                <a:chExt cx="207436" cy="480402"/>
              </a:xfrm>
            </p:grpSpPr>
            <p:sp>
              <p:nvSpPr>
                <p:cNvPr id="60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0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02" name="Oval 60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84" name="Group 595"/>
              <p:cNvGrpSpPr>
                <a:grpSpLocks/>
              </p:cNvGrpSpPr>
              <p:nvPr/>
            </p:nvGrpSpPr>
            <p:grpSpPr bwMode="auto">
              <a:xfrm rot="10800000">
                <a:off x="452176" y="4154257"/>
                <a:ext cx="207436" cy="480402"/>
                <a:chOff x="2039907" y="4515548"/>
                <a:chExt cx="207436" cy="480402"/>
              </a:xfrm>
            </p:grpSpPr>
            <p:sp>
              <p:nvSpPr>
                <p:cNvPr id="59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9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99" name="Oval 59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85" name="Group 602"/>
            <p:cNvGrpSpPr>
              <a:grpSpLocks/>
            </p:cNvGrpSpPr>
            <p:nvPr/>
          </p:nvGrpSpPr>
          <p:grpSpPr bwMode="auto">
            <a:xfrm>
              <a:off x="3922866" y="5451562"/>
              <a:ext cx="241300" cy="720725"/>
              <a:chOff x="418925" y="3913188"/>
              <a:chExt cx="240687" cy="721471"/>
            </a:xfrm>
          </p:grpSpPr>
          <p:grpSp>
            <p:nvGrpSpPr>
              <p:cNvPr id="504" name="Group 603"/>
              <p:cNvGrpSpPr>
                <a:grpSpLocks/>
              </p:cNvGrpSpPr>
              <p:nvPr/>
            </p:nvGrpSpPr>
            <p:grpSpPr bwMode="auto">
              <a:xfrm>
                <a:off x="418925" y="3913188"/>
                <a:ext cx="207436" cy="480402"/>
                <a:chOff x="2039907" y="4515548"/>
                <a:chExt cx="207436" cy="480402"/>
              </a:xfrm>
            </p:grpSpPr>
            <p:sp>
              <p:nvSpPr>
                <p:cNvPr id="60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1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11" name="Oval 61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505" name="Group 604"/>
              <p:cNvGrpSpPr>
                <a:grpSpLocks/>
              </p:cNvGrpSpPr>
              <p:nvPr/>
            </p:nvGrpSpPr>
            <p:grpSpPr bwMode="auto">
              <a:xfrm rot="10800000">
                <a:off x="452176" y="4154257"/>
                <a:ext cx="207436" cy="480402"/>
                <a:chOff x="2039907" y="4515548"/>
                <a:chExt cx="207436" cy="480402"/>
              </a:xfrm>
            </p:grpSpPr>
            <p:sp>
              <p:nvSpPr>
                <p:cNvPr id="60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0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08" name="Oval 60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524" name="Group 611"/>
            <p:cNvGrpSpPr>
              <a:grpSpLocks/>
            </p:cNvGrpSpPr>
            <p:nvPr/>
          </p:nvGrpSpPr>
          <p:grpSpPr bwMode="auto">
            <a:xfrm>
              <a:off x="4152951" y="5451562"/>
              <a:ext cx="241300" cy="720725"/>
              <a:chOff x="418925" y="3913188"/>
              <a:chExt cx="240687" cy="721471"/>
            </a:xfrm>
          </p:grpSpPr>
          <p:grpSp>
            <p:nvGrpSpPr>
              <p:cNvPr id="531" name="Group 612"/>
              <p:cNvGrpSpPr>
                <a:grpSpLocks/>
              </p:cNvGrpSpPr>
              <p:nvPr/>
            </p:nvGrpSpPr>
            <p:grpSpPr bwMode="auto">
              <a:xfrm>
                <a:off x="418925" y="3913188"/>
                <a:ext cx="207436" cy="480402"/>
                <a:chOff x="2039907" y="4515548"/>
                <a:chExt cx="207436" cy="480402"/>
              </a:xfrm>
            </p:grpSpPr>
            <p:sp>
              <p:nvSpPr>
                <p:cNvPr id="61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1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20" name="Oval 61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550" name="Group 613"/>
              <p:cNvGrpSpPr>
                <a:grpSpLocks/>
              </p:cNvGrpSpPr>
              <p:nvPr/>
            </p:nvGrpSpPr>
            <p:grpSpPr bwMode="auto">
              <a:xfrm rot="10800000">
                <a:off x="452176" y="4154257"/>
                <a:ext cx="207436" cy="480402"/>
                <a:chOff x="2039907" y="4515548"/>
                <a:chExt cx="207436" cy="480402"/>
              </a:xfrm>
            </p:grpSpPr>
            <p:sp>
              <p:nvSpPr>
                <p:cNvPr id="61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1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17" name="Oval 61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551" name="Group 620"/>
            <p:cNvGrpSpPr>
              <a:grpSpLocks/>
            </p:cNvGrpSpPr>
            <p:nvPr/>
          </p:nvGrpSpPr>
          <p:grpSpPr bwMode="auto">
            <a:xfrm>
              <a:off x="4383036" y="5451562"/>
              <a:ext cx="239712" cy="720725"/>
              <a:chOff x="418925" y="3913188"/>
              <a:chExt cx="240687" cy="721471"/>
            </a:xfrm>
          </p:grpSpPr>
          <p:grpSp>
            <p:nvGrpSpPr>
              <p:cNvPr id="576" name="Group 621"/>
              <p:cNvGrpSpPr>
                <a:grpSpLocks/>
              </p:cNvGrpSpPr>
              <p:nvPr/>
            </p:nvGrpSpPr>
            <p:grpSpPr bwMode="auto">
              <a:xfrm>
                <a:off x="418925" y="3913188"/>
                <a:ext cx="207436" cy="480402"/>
                <a:chOff x="2039907" y="4515548"/>
                <a:chExt cx="207436" cy="480402"/>
              </a:xfrm>
            </p:grpSpPr>
            <p:sp>
              <p:nvSpPr>
                <p:cNvPr id="62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2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29" name="Oval 62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577" name="Group 622"/>
              <p:cNvGrpSpPr>
                <a:grpSpLocks/>
              </p:cNvGrpSpPr>
              <p:nvPr/>
            </p:nvGrpSpPr>
            <p:grpSpPr bwMode="auto">
              <a:xfrm rot="10800000">
                <a:off x="452176" y="4154257"/>
                <a:ext cx="207436" cy="480402"/>
                <a:chOff x="2039907" y="4515548"/>
                <a:chExt cx="207436" cy="480402"/>
              </a:xfrm>
            </p:grpSpPr>
            <p:sp>
              <p:nvSpPr>
                <p:cNvPr id="62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2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26" name="Oval 62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596" name="Group 629"/>
            <p:cNvGrpSpPr>
              <a:grpSpLocks/>
            </p:cNvGrpSpPr>
            <p:nvPr/>
          </p:nvGrpSpPr>
          <p:grpSpPr bwMode="auto">
            <a:xfrm>
              <a:off x="4611533" y="5451562"/>
              <a:ext cx="241300" cy="720725"/>
              <a:chOff x="418925" y="3913188"/>
              <a:chExt cx="240687" cy="721471"/>
            </a:xfrm>
          </p:grpSpPr>
          <p:grpSp>
            <p:nvGrpSpPr>
              <p:cNvPr id="603" name="Group 630"/>
              <p:cNvGrpSpPr>
                <a:grpSpLocks/>
              </p:cNvGrpSpPr>
              <p:nvPr/>
            </p:nvGrpSpPr>
            <p:grpSpPr bwMode="auto">
              <a:xfrm>
                <a:off x="418925" y="3913188"/>
                <a:ext cx="207436" cy="480402"/>
                <a:chOff x="2039907" y="4515548"/>
                <a:chExt cx="207436" cy="480402"/>
              </a:xfrm>
            </p:grpSpPr>
            <p:sp>
              <p:nvSpPr>
                <p:cNvPr id="63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3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38" name="Oval 63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168" name="Group 631"/>
              <p:cNvGrpSpPr>
                <a:grpSpLocks/>
              </p:cNvGrpSpPr>
              <p:nvPr/>
            </p:nvGrpSpPr>
            <p:grpSpPr bwMode="auto">
              <a:xfrm rot="10800000">
                <a:off x="452176" y="4154257"/>
                <a:ext cx="207436" cy="480402"/>
                <a:chOff x="2039907" y="4515548"/>
                <a:chExt cx="207436" cy="480402"/>
              </a:xfrm>
            </p:grpSpPr>
            <p:sp>
              <p:nvSpPr>
                <p:cNvPr id="63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3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35" name="Oval 63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7169" name="Group 638"/>
            <p:cNvGrpSpPr>
              <a:grpSpLocks/>
            </p:cNvGrpSpPr>
            <p:nvPr/>
          </p:nvGrpSpPr>
          <p:grpSpPr bwMode="auto">
            <a:xfrm>
              <a:off x="4841618" y="5451562"/>
              <a:ext cx="239713" cy="720725"/>
              <a:chOff x="418925" y="3913188"/>
              <a:chExt cx="240687" cy="721471"/>
            </a:xfrm>
          </p:grpSpPr>
          <p:grpSp>
            <p:nvGrpSpPr>
              <p:cNvPr id="7171" name="Group 639"/>
              <p:cNvGrpSpPr>
                <a:grpSpLocks/>
              </p:cNvGrpSpPr>
              <p:nvPr/>
            </p:nvGrpSpPr>
            <p:grpSpPr bwMode="auto">
              <a:xfrm>
                <a:off x="418925" y="3913188"/>
                <a:ext cx="207436" cy="480402"/>
                <a:chOff x="2039907" y="4515548"/>
                <a:chExt cx="207436" cy="480402"/>
              </a:xfrm>
            </p:grpSpPr>
            <p:sp>
              <p:nvSpPr>
                <p:cNvPr id="64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4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47" name="Oval 64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172" name="Group 640"/>
              <p:cNvGrpSpPr>
                <a:grpSpLocks/>
              </p:cNvGrpSpPr>
              <p:nvPr/>
            </p:nvGrpSpPr>
            <p:grpSpPr bwMode="auto">
              <a:xfrm rot="10800000">
                <a:off x="452176" y="4154257"/>
                <a:ext cx="207436" cy="480402"/>
                <a:chOff x="2039907" y="4515548"/>
                <a:chExt cx="207436" cy="480402"/>
              </a:xfrm>
            </p:grpSpPr>
            <p:sp>
              <p:nvSpPr>
                <p:cNvPr id="64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4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44" name="Oval 64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7173" name="Group 647"/>
            <p:cNvGrpSpPr>
              <a:grpSpLocks/>
            </p:cNvGrpSpPr>
            <p:nvPr/>
          </p:nvGrpSpPr>
          <p:grpSpPr bwMode="auto">
            <a:xfrm>
              <a:off x="5070116" y="5451562"/>
              <a:ext cx="241300" cy="720725"/>
              <a:chOff x="418925" y="3913188"/>
              <a:chExt cx="240687" cy="721471"/>
            </a:xfrm>
          </p:grpSpPr>
          <p:grpSp>
            <p:nvGrpSpPr>
              <p:cNvPr id="7174" name="Group 648"/>
              <p:cNvGrpSpPr>
                <a:grpSpLocks/>
              </p:cNvGrpSpPr>
              <p:nvPr/>
            </p:nvGrpSpPr>
            <p:grpSpPr bwMode="auto">
              <a:xfrm>
                <a:off x="418925" y="3913188"/>
                <a:ext cx="207436" cy="480402"/>
                <a:chOff x="2039907" y="4515548"/>
                <a:chExt cx="207436" cy="480402"/>
              </a:xfrm>
            </p:grpSpPr>
            <p:sp>
              <p:nvSpPr>
                <p:cNvPr id="65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5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56" name="Oval 65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175" name="Group 649"/>
              <p:cNvGrpSpPr>
                <a:grpSpLocks/>
              </p:cNvGrpSpPr>
              <p:nvPr/>
            </p:nvGrpSpPr>
            <p:grpSpPr bwMode="auto">
              <a:xfrm rot="10800000">
                <a:off x="452176" y="4154257"/>
                <a:ext cx="207436" cy="480402"/>
                <a:chOff x="2039907" y="4515548"/>
                <a:chExt cx="207436" cy="480402"/>
              </a:xfrm>
            </p:grpSpPr>
            <p:sp>
              <p:nvSpPr>
                <p:cNvPr id="65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5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53" name="Oval 65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7176" name="Group 656"/>
            <p:cNvGrpSpPr>
              <a:grpSpLocks/>
            </p:cNvGrpSpPr>
            <p:nvPr/>
          </p:nvGrpSpPr>
          <p:grpSpPr bwMode="auto">
            <a:xfrm>
              <a:off x="5300201" y="5451562"/>
              <a:ext cx="241300" cy="720725"/>
              <a:chOff x="418925" y="3913188"/>
              <a:chExt cx="240687" cy="721471"/>
            </a:xfrm>
          </p:grpSpPr>
          <p:grpSp>
            <p:nvGrpSpPr>
              <p:cNvPr id="7177" name="Group 657"/>
              <p:cNvGrpSpPr>
                <a:grpSpLocks/>
              </p:cNvGrpSpPr>
              <p:nvPr/>
            </p:nvGrpSpPr>
            <p:grpSpPr bwMode="auto">
              <a:xfrm>
                <a:off x="418925" y="3913188"/>
                <a:ext cx="207436" cy="480402"/>
                <a:chOff x="2039907" y="4515548"/>
                <a:chExt cx="207436" cy="480402"/>
              </a:xfrm>
            </p:grpSpPr>
            <p:sp>
              <p:nvSpPr>
                <p:cNvPr id="66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6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65" name="Oval 66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178" name="Group 658"/>
              <p:cNvGrpSpPr>
                <a:grpSpLocks/>
              </p:cNvGrpSpPr>
              <p:nvPr/>
            </p:nvGrpSpPr>
            <p:grpSpPr bwMode="auto">
              <a:xfrm rot="10800000">
                <a:off x="452176" y="4154257"/>
                <a:ext cx="207436" cy="480402"/>
                <a:chOff x="2039907" y="4515548"/>
                <a:chExt cx="207436" cy="480402"/>
              </a:xfrm>
            </p:grpSpPr>
            <p:sp>
              <p:nvSpPr>
                <p:cNvPr id="66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6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62" name="Oval 66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7179" name="Group 665"/>
            <p:cNvGrpSpPr>
              <a:grpSpLocks/>
            </p:cNvGrpSpPr>
            <p:nvPr/>
          </p:nvGrpSpPr>
          <p:grpSpPr bwMode="auto">
            <a:xfrm>
              <a:off x="5530286" y="5451562"/>
              <a:ext cx="239713" cy="720725"/>
              <a:chOff x="418925" y="3913188"/>
              <a:chExt cx="240687" cy="721471"/>
            </a:xfrm>
          </p:grpSpPr>
          <p:grpSp>
            <p:nvGrpSpPr>
              <p:cNvPr id="7180" name="Group 666"/>
              <p:cNvGrpSpPr>
                <a:grpSpLocks/>
              </p:cNvGrpSpPr>
              <p:nvPr/>
            </p:nvGrpSpPr>
            <p:grpSpPr bwMode="auto">
              <a:xfrm>
                <a:off x="418925" y="3913188"/>
                <a:ext cx="207436" cy="480402"/>
                <a:chOff x="2039907" y="4515548"/>
                <a:chExt cx="207436" cy="480402"/>
              </a:xfrm>
            </p:grpSpPr>
            <p:sp>
              <p:nvSpPr>
                <p:cNvPr id="67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7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74" name="Oval 67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181" name="Group 667"/>
              <p:cNvGrpSpPr>
                <a:grpSpLocks/>
              </p:cNvGrpSpPr>
              <p:nvPr/>
            </p:nvGrpSpPr>
            <p:grpSpPr bwMode="auto">
              <a:xfrm rot="10800000">
                <a:off x="452176" y="4154257"/>
                <a:ext cx="207436" cy="480402"/>
                <a:chOff x="2039907" y="4515548"/>
                <a:chExt cx="207436" cy="480402"/>
              </a:xfrm>
            </p:grpSpPr>
            <p:sp>
              <p:nvSpPr>
                <p:cNvPr id="66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7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71" name="Oval 67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7182" name="Group 674"/>
            <p:cNvGrpSpPr>
              <a:grpSpLocks/>
            </p:cNvGrpSpPr>
            <p:nvPr/>
          </p:nvGrpSpPr>
          <p:grpSpPr bwMode="auto">
            <a:xfrm>
              <a:off x="5758784" y="5451562"/>
              <a:ext cx="241300" cy="720725"/>
              <a:chOff x="418925" y="3913188"/>
              <a:chExt cx="240687" cy="721471"/>
            </a:xfrm>
          </p:grpSpPr>
          <p:grpSp>
            <p:nvGrpSpPr>
              <p:cNvPr id="7183" name="Group 675"/>
              <p:cNvGrpSpPr>
                <a:grpSpLocks/>
              </p:cNvGrpSpPr>
              <p:nvPr/>
            </p:nvGrpSpPr>
            <p:grpSpPr bwMode="auto">
              <a:xfrm>
                <a:off x="418925" y="3913188"/>
                <a:ext cx="207436" cy="480402"/>
                <a:chOff x="2039907" y="4515548"/>
                <a:chExt cx="207436" cy="480402"/>
              </a:xfrm>
            </p:grpSpPr>
            <p:sp>
              <p:nvSpPr>
                <p:cNvPr id="68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8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83" name="Oval 68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184" name="Group 676"/>
              <p:cNvGrpSpPr>
                <a:grpSpLocks/>
              </p:cNvGrpSpPr>
              <p:nvPr/>
            </p:nvGrpSpPr>
            <p:grpSpPr bwMode="auto">
              <a:xfrm rot="10800000">
                <a:off x="452176" y="4154257"/>
                <a:ext cx="207436" cy="480402"/>
                <a:chOff x="2039907" y="4515548"/>
                <a:chExt cx="207436" cy="480402"/>
              </a:xfrm>
            </p:grpSpPr>
            <p:sp>
              <p:nvSpPr>
                <p:cNvPr id="67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7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80" name="Oval 67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7185" name="Group 683"/>
            <p:cNvGrpSpPr>
              <a:grpSpLocks/>
            </p:cNvGrpSpPr>
            <p:nvPr/>
          </p:nvGrpSpPr>
          <p:grpSpPr bwMode="auto">
            <a:xfrm>
              <a:off x="5988869" y="5451562"/>
              <a:ext cx="239712" cy="720725"/>
              <a:chOff x="418925" y="3913188"/>
              <a:chExt cx="240687" cy="721471"/>
            </a:xfrm>
          </p:grpSpPr>
          <p:grpSp>
            <p:nvGrpSpPr>
              <p:cNvPr id="7186" name="Group 684"/>
              <p:cNvGrpSpPr>
                <a:grpSpLocks/>
              </p:cNvGrpSpPr>
              <p:nvPr/>
            </p:nvGrpSpPr>
            <p:grpSpPr bwMode="auto">
              <a:xfrm>
                <a:off x="418925" y="3913188"/>
                <a:ext cx="207436" cy="480402"/>
                <a:chOff x="2039907" y="4515548"/>
                <a:chExt cx="207436" cy="480402"/>
              </a:xfrm>
            </p:grpSpPr>
            <p:sp>
              <p:nvSpPr>
                <p:cNvPr id="69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9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92" name="Oval 69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187" name="Group 685"/>
              <p:cNvGrpSpPr>
                <a:grpSpLocks/>
              </p:cNvGrpSpPr>
              <p:nvPr/>
            </p:nvGrpSpPr>
            <p:grpSpPr bwMode="auto">
              <a:xfrm rot="10800000">
                <a:off x="452176" y="4154257"/>
                <a:ext cx="207436" cy="480402"/>
                <a:chOff x="2039907" y="4515548"/>
                <a:chExt cx="207436" cy="480402"/>
              </a:xfrm>
            </p:grpSpPr>
            <p:sp>
              <p:nvSpPr>
                <p:cNvPr id="68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8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89" name="Oval 68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7188" name="Group 692"/>
            <p:cNvGrpSpPr>
              <a:grpSpLocks/>
            </p:cNvGrpSpPr>
            <p:nvPr/>
          </p:nvGrpSpPr>
          <p:grpSpPr bwMode="auto">
            <a:xfrm>
              <a:off x="6217366" y="5451562"/>
              <a:ext cx="241300" cy="720725"/>
              <a:chOff x="418925" y="3913188"/>
              <a:chExt cx="240687" cy="721471"/>
            </a:xfrm>
          </p:grpSpPr>
          <p:grpSp>
            <p:nvGrpSpPr>
              <p:cNvPr id="7189" name="Group 693"/>
              <p:cNvGrpSpPr>
                <a:grpSpLocks/>
              </p:cNvGrpSpPr>
              <p:nvPr/>
            </p:nvGrpSpPr>
            <p:grpSpPr bwMode="auto">
              <a:xfrm>
                <a:off x="418925" y="3913188"/>
                <a:ext cx="207436" cy="480402"/>
                <a:chOff x="2039907" y="4515548"/>
                <a:chExt cx="207436" cy="480402"/>
              </a:xfrm>
            </p:grpSpPr>
            <p:sp>
              <p:nvSpPr>
                <p:cNvPr id="69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0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01" name="Oval 70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190" name="Group 694"/>
              <p:cNvGrpSpPr>
                <a:grpSpLocks/>
              </p:cNvGrpSpPr>
              <p:nvPr/>
            </p:nvGrpSpPr>
            <p:grpSpPr bwMode="auto">
              <a:xfrm rot="10800000">
                <a:off x="452176" y="4154257"/>
                <a:ext cx="207436" cy="480402"/>
                <a:chOff x="2039907" y="4515548"/>
                <a:chExt cx="207436" cy="480402"/>
              </a:xfrm>
            </p:grpSpPr>
            <p:sp>
              <p:nvSpPr>
                <p:cNvPr id="69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9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98" name="Oval 69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7191" name="Group 701"/>
            <p:cNvGrpSpPr>
              <a:grpSpLocks/>
            </p:cNvGrpSpPr>
            <p:nvPr/>
          </p:nvGrpSpPr>
          <p:grpSpPr bwMode="auto">
            <a:xfrm>
              <a:off x="6447451" y="5451562"/>
              <a:ext cx="241300" cy="720725"/>
              <a:chOff x="418925" y="3913188"/>
              <a:chExt cx="240687" cy="721471"/>
            </a:xfrm>
          </p:grpSpPr>
          <p:grpSp>
            <p:nvGrpSpPr>
              <p:cNvPr id="7192" name="Group 702"/>
              <p:cNvGrpSpPr>
                <a:grpSpLocks/>
              </p:cNvGrpSpPr>
              <p:nvPr/>
            </p:nvGrpSpPr>
            <p:grpSpPr bwMode="auto">
              <a:xfrm>
                <a:off x="418925" y="3913188"/>
                <a:ext cx="207436" cy="480402"/>
                <a:chOff x="2039907" y="4515548"/>
                <a:chExt cx="207436" cy="480402"/>
              </a:xfrm>
            </p:grpSpPr>
            <p:sp>
              <p:nvSpPr>
                <p:cNvPr id="70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0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10" name="Oval 70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193" name="Group 703"/>
              <p:cNvGrpSpPr>
                <a:grpSpLocks/>
              </p:cNvGrpSpPr>
              <p:nvPr/>
            </p:nvGrpSpPr>
            <p:grpSpPr bwMode="auto">
              <a:xfrm rot="10800000">
                <a:off x="452176" y="4154257"/>
                <a:ext cx="207436" cy="480402"/>
                <a:chOff x="2039907" y="4515548"/>
                <a:chExt cx="207436" cy="480402"/>
              </a:xfrm>
            </p:grpSpPr>
            <p:sp>
              <p:nvSpPr>
                <p:cNvPr id="70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0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07" name="Oval 70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7194" name="Group 710"/>
            <p:cNvGrpSpPr>
              <a:grpSpLocks/>
            </p:cNvGrpSpPr>
            <p:nvPr/>
          </p:nvGrpSpPr>
          <p:grpSpPr bwMode="auto">
            <a:xfrm>
              <a:off x="6677536" y="5451562"/>
              <a:ext cx="239712" cy="720725"/>
              <a:chOff x="418925" y="3913188"/>
              <a:chExt cx="240687" cy="721471"/>
            </a:xfrm>
          </p:grpSpPr>
          <p:grpSp>
            <p:nvGrpSpPr>
              <p:cNvPr id="7195" name="Group 711"/>
              <p:cNvGrpSpPr>
                <a:grpSpLocks/>
              </p:cNvGrpSpPr>
              <p:nvPr/>
            </p:nvGrpSpPr>
            <p:grpSpPr bwMode="auto">
              <a:xfrm>
                <a:off x="418925" y="3913188"/>
                <a:ext cx="207436" cy="480402"/>
                <a:chOff x="2039907" y="4515548"/>
                <a:chExt cx="207436" cy="480402"/>
              </a:xfrm>
            </p:grpSpPr>
            <p:sp>
              <p:nvSpPr>
                <p:cNvPr id="71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1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19" name="Oval 71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196" name="Group 712"/>
              <p:cNvGrpSpPr>
                <a:grpSpLocks/>
              </p:cNvGrpSpPr>
              <p:nvPr/>
            </p:nvGrpSpPr>
            <p:grpSpPr bwMode="auto">
              <a:xfrm rot="10800000">
                <a:off x="452176" y="4154257"/>
                <a:ext cx="207436" cy="480402"/>
                <a:chOff x="2039907" y="4515548"/>
                <a:chExt cx="207436" cy="480402"/>
              </a:xfrm>
            </p:grpSpPr>
            <p:sp>
              <p:nvSpPr>
                <p:cNvPr id="71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1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16" name="Oval 71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7197" name="Group 719"/>
            <p:cNvGrpSpPr>
              <a:grpSpLocks/>
            </p:cNvGrpSpPr>
            <p:nvPr/>
          </p:nvGrpSpPr>
          <p:grpSpPr bwMode="auto">
            <a:xfrm>
              <a:off x="6906033" y="5451562"/>
              <a:ext cx="241300" cy="720725"/>
              <a:chOff x="418925" y="3913188"/>
              <a:chExt cx="240687" cy="721471"/>
            </a:xfrm>
          </p:grpSpPr>
          <p:grpSp>
            <p:nvGrpSpPr>
              <p:cNvPr id="7198" name="Group 720"/>
              <p:cNvGrpSpPr>
                <a:grpSpLocks/>
              </p:cNvGrpSpPr>
              <p:nvPr/>
            </p:nvGrpSpPr>
            <p:grpSpPr bwMode="auto">
              <a:xfrm>
                <a:off x="418925" y="3913188"/>
                <a:ext cx="207436" cy="480402"/>
                <a:chOff x="2039907" y="4515548"/>
                <a:chExt cx="207436" cy="480402"/>
              </a:xfrm>
            </p:grpSpPr>
            <p:sp>
              <p:nvSpPr>
                <p:cNvPr id="72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2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28" name="Oval 72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199" name="Group 721"/>
              <p:cNvGrpSpPr>
                <a:grpSpLocks/>
              </p:cNvGrpSpPr>
              <p:nvPr/>
            </p:nvGrpSpPr>
            <p:grpSpPr bwMode="auto">
              <a:xfrm rot="10800000">
                <a:off x="452176" y="4154257"/>
                <a:ext cx="207436" cy="480402"/>
                <a:chOff x="2039907" y="4515548"/>
                <a:chExt cx="207436" cy="480402"/>
              </a:xfrm>
            </p:grpSpPr>
            <p:sp>
              <p:nvSpPr>
                <p:cNvPr id="72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2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25" name="Oval 72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622" name="Group 728"/>
            <p:cNvGrpSpPr>
              <a:grpSpLocks/>
            </p:cNvGrpSpPr>
            <p:nvPr/>
          </p:nvGrpSpPr>
          <p:grpSpPr bwMode="auto">
            <a:xfrm>
              <a:off x="7136118" y="5451562"/>
              <a:ext cx="239713" cy="720725"/>
              <a:chOff x="418925" y="3913188"/>
              <a:chExt cx="240687" cy="721471"/>
            </a:xfrm>
          </p:grpSpPr>
          <p:grpSp>
            <p:nvGrpSpPr>
              <p:cNvPr id="623" name="Group 729"/>
              <p:cNvGrpSpPr>
                <a:grpSpLocks/>
              </p:cNvGrpSpPr>
              <p:nvPr/>
            </p:nvGrpSpPr>
            <p:grpSpPr bwMode="auto">
              <a:xfrm>
                <a:off x="418925" y="3913188"/>
                <a:ext cx="207436" cy="480402"/>
                <a:chOff x="2039907" y="4515548"/>
                <a:chExt cx="207436" cy="480402"/>
              </a:xfrm>
            </p:grpSpPr>
            <p:sp>
              <p:nvSpPr>
                <p:cNvPr id="73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3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37" name="Oval 73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648" name="Group 730"/>
              <p:cNvGrpSpPr>
                <a:grpSpLocks/>
              </p:cNvGrpSpPr>
              <p:nvPr/>
            </p:nvGrpSpPr>
            <p:grpSpPr bwMode="auto">
              <a:xfrm rot="10800000">
                <a:off x="452176" y="4154257"/>
                <a:ext cx="207436" cy="480402"/>
                <a:chOff x="2039907" y="4515548"/>
                <a:chExt cx="207436" cy="480402"/>
              </a:xfrm>
            </p:grpSpPr>
            <p:sp>
              <p:nvSpPr>
                <p:cNvPr id="73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3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34" name="Oval 73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649" name="Group 737"/>
            <p:cNvGrpSpPr>
              <a:grpSpLocks/>
            </p:cNvGrpSpPr>
            <p:nvPr/>
          </p:nvGrpSpPr>
          <p:grpSpPr bwMode="auto">
            <a:xfrm>
              <a:off x="7364616" y="5451562"/>
              <a:ext cx="241300" cy="720725"/>
              <a:chOff x="418925" y="3913188"/>
              <a:chExt cx="240687" cy="721471"/>
            </a:xfrm>
          </p:grpSpPr>
          <p:grpSp>
            <p:nvGrpSpPr>
              <p:cNvPr id="668" name="Group 738"/>
              <p:cNvGrpSpPr>
                <a:grpSpLocks/>
              </p:cNvGrpSpPr>
              <p:nvPr/>
            </p:nvGrpSpPr>
            <p:grpSpPr bwMode="auto">
              <a:xfrm>
                <a:off x="418925" y="3913188"/>
                <a:ext cx="207436" cy="480402"/>
                <a:chOff x="2039907" y="4515548"/>
                <a:chExt cx="207436" cy="480402"/>
              </a:xfrm>
            </p:grpSpPr>
            <p:sp>
              <p:nvSpPr>
                <p:cNvPr id="74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4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46" name="Oval 74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675" name="Group 739"/>
              <p:cNvGrpSpPr>
                <a:grpSpLocks/>
              </p:cNvGrpSpPr>
              <p:nvPr/>
            </p:nvGrpSpPr>
            <p:grpSpPr bwMode="auto">
              <a:xfrm rot="10800000">
                <a:off x="452176" y="4154257"/>
                <a:ext cx="207436" cy="480402"/>
                <a:chOff x="2039907" y="4515548"/>
                <a:chExt cx="207436" cy="480402"/>
              </a:xfrm>
            </p:grpSpPr>
            <p:sp>
              <p:nvSpPr>
                <p:cNvPr id="74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4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43" name="Oval 74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694" name="Group 746"/>
            <p:cNvGrpSpPr>
              <a:grpSpLocks/>
            </p:cNvGrpSpPr>
            <p:nvPr/>
          </p:nvGrpSpPr>
          <p:grpSpPr bwMode="auto">
            <a:xfrm>
              <a:off x="7594701" y="5451562"/>
              <a:ext cx="241300" cy="720725"/>
              <a:chOff x="418925" y="3913188"/>
              <a:chExt cx="240687" cy="721471"/>
            </a:xfrm>
          </p:grpSpPr>
          <p:grpSp>
            <p:nvGrpSpPr>
              <p:cNvPr id="695" name="Group 747"/>
              <p:cNvGrpSpPr>
                <a:grpSpLocks/>
              </p:cNvGrpSpPr>
              <p:nvPr/>
            </p:nvGrpSpPr>
            <p:grpSpPr bwMode="auto">
              <a:xfrm>
                <a:off x="418925" y="3913188"/>
                <a:ext cx="207436" cy="480402"/>
                <a:chOff x="2039907" y="4515548"/>
                <a:chExt cx="207436" cy="480402"/>
              </a:xfrm>
            </p:grpSpPr>
            <p:sp>
              <p:nvSpPr>
                <p:cNvPr id="75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5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55" name="Oval 75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20" name="Group 748"/>
              <p:cNvGrpSpPr>
                <a:grpSpLocks/>
              </p:cNvGrpSpPr>
              <p:nvPr/>
            </p:nvGrpSpPr>
            <p:grpSpPr bwMode="auto">
              <a:xfrm rot="10800000">
                <a:off x="452176" y="4154257"/>
                <a:ext cx="207436" cy="480402"/>
                <a:chOff x="2039907" y="4515548"/>
                <a:chExt cx="207436" cy="480402"/>
              </a:xfrm>
            </p:grpSpPr>
            <p:sp>
              <p:nvSpPr>
                <p:cNvPr id="75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5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52" name="Oval 75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721" name="Group 755"/>
            <p:cNvGrpSpPr>
              <a:grpSpLocks/>
            </p:cNvGrpSpPr>
            <p:nvPr/>
          </p:nvGrpSpPr>
          <p:grpSpPr bwMode="auto">
            <a:xfrm>
              <a:off x="7824788" y="5451562"/>
              <a:ext cx="241300" cy="720725"/>
              <a:chOff x="418925" y="3913188"/>
              <a:chExt cx="240687" cy="721471"/>
            </a:xfrm>
          </p:grpSpPr>
          <p:grpSp>
            <p:nvGrpSpPr>
              <p:cNvPr id="740" name="Group 756"/>
              <p:cNvGrpSpPr>
                <a:grpSpLocks/>
              </p:cNvGrpSpPr>
              <p:nvPr/>
            </p:nvGrpSpPr>
            <p:grpSpPr bwMode="auto">
              <a:xfrm>
                <a:off x="418925" y="3913188"/>
                <a:ext cx="207436" cy="480402"/>
                <a:chOff x="2039907" y="4515548"/>
                <a:chExt cx="207436" cy="480402"/>
              </a:xfrm>
            </p:grpSpPr>
            <p:sp>
              <p:nvSpPr>
                <p:cNvPr id="76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6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64" name="Oval 76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47" name="Group 757"/>
              <p:cNvGrpSpPr>
                <a:grpSpLocks/>
              </p:cNvGrpSpPr>
              <p:nvPr/>
            </p:nvGrpSpPr>
            <p:grpSpPr bwMode="auto">
              <a:xfrm rot="10800000">
                <a:off x="452176" y="4154257"/>
                <a:ext cx="207436" cy="480402"/>
                <a:chOff x="2039907" y="4515548"/>
                <a:chExt cx="207436" cy="480402"/>
              </a:xfrm>
            </p:grpSpPr>
            <p:sp>
              <p:nvSpPr>
                <p:cNvPr id="75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6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61" name="Oval 76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grpSp>
        <p:nvGrpSpPr>
          <p:cNvPr id="766" name="Group 299"/>
          <p:cNvGrpSpPr>
            <a:grpSpLocks/>
          </p:cNvGrpSpPr>
          <p:nvPr/>
        </p:nvGrpSpPr>
        <p:grpSpPr bwMode="auto">
          <a:xfrm>
            <a:off x="5273217" y="3429530"/>
            <a:ext cx="1403350" cy="1939925"/>
            <a:chOff x="4343399" y="3783130"/>
            <a:chExt cx="1484974" cy="2050531"/>
          </a:xfrm>
          <a:solidFill>
            <a:srgbClr val="00A1FF"/>
          </a:solidFill>
        </p:grpSpPr>
        <p:sp>
          <p:nvSpPr>
            <p:cNvPr id="302" name="Oval 301"/>
            <p:cNvSpPr/>
            <p:nvPr/>
          </p:nvSpPr>
          <p:spPr bwMode="auto">
            <a:xfrm>
              <a:off x="4348685" y="554321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04" name="Oval 303"/>
            <p:cNvSpPr/>
            <p:nvPr/>
          </p:nvSpPr>
          <p:spPr bwMode="auto">
            <a:xfrm>
              <a:off x="4343399" y="564364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09" name="Oval 308"/>
            <p:cNvSpPr/>
            <p:nvPr/>
          </p:nvSpPr>
          <p:spPr bwMode="auto">
            <a:xfrm>
              <a:off x="4359256" y="541636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0" name="Oval 309"/>
            <p:cNvSpPr/>
            <p:nvPr/>
          </p:nvSpPr>
          <p:spPr bwMode="auto">
            <a:xfrm>
              <a:off x="4359256" y="528951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1" name="Oval 310"/>
            <p:cNvSpPr/>
            <p:nvPr/>
          </p:nvSpPr>
          <p:spPr bwMode="auto">
            <a:xfrm>
              <a:off x="4359256" y="519965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2" name="Oval 311"/>
            <p:cNvSpPr/>
            <p:nvPr/>
          </p:nvSpPr>
          <p:spPr bwMode="auto">
            <a:xfrm>
              <a:off x="4375112" y="509394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3" name="Oval 312"/>
            <p:cNvSpPr/>
            <p:nvPr/>
          </p:nvSpPr>
          <p:spPr bwMode="auto">
            <a:xfrm>
              <a:off x="4385683" y="498823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4" name="Oval 313"/>
            <p:cNvSpPr/>
            <p:nvPr/>
          </p:nvSpPr>
          <p:spPr bwMode="auto">
            <a:xfrm>
              <a:off x="4390969" y="488252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5" name="Oval 314"/>
            <p:cNvSpPr/>
            <p:nvPr/>
          </p:nvSpPr>
          <p:spPr bwMode="auto">
            <a:xfrm>
              <a:off x="4390969" y="476095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6" name="Oval 315"/>
            <p:cNvSpPr/>
            <p:nvPr/>
          </p:nvSpPr>
          <p:spPr bwMode="auto">
            <a:xfrm>
              <a:off x="4390969" y="466581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7" name="Oval 316"/>
            <p:cNvSpPr/>
            <p:nvPr/>
          </p:nvSpPr>
          <p:spPr bwMode="auto">
            <a:xfrm>
              <a:off x="4406826" y="456010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8" name="Oval 317"/>
            <p:cNvSpPr/>
            <p:nvPr/>
          </p:nvSpPr>
          <p:spPr bwMode="auto">
            <a:xfrm>
              <a:off x="4422682" y="446496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9" name="Oval 318"/>
            <p:cNvSpPr/>
            <p:nvPr/>
          </p:nvSpPr>
          <p:spPr bwMode="auto">
            <a:xfrm>
              <a:off x="4449110" y="436982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0" name="Oval 319"/>
            <p:cNvSpPr/>
            <p:nvPr/>
          </p:nvSpPr>
          <p:spPr bwMode="auto">
            <a:xfrm>
              <a:off x="4459681" y="425354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1" name="Oval 320"/>
            <p:cNvSpPr/>
            <p:nvPr/>
          </p:nvSpPr>
          <p:spPr bwMode="auto">
            <a:xfrm>
              <a:off x="4512537" y="417954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2" name="Oval 321"/>
            <p:cNvSpPr/>
            <p:nvPr/>
          </p:nvSpPr>
          <p:spPr bwMode="auto">
            <a:xfrm>
              <a:off x="4581249" y="420597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3" name="Oval 322"/>
            <p:cNvSpPr/>
            <p:nvPr/>
          </p:nvSpPr>
          <p:spPr bwMode="auto">
            <a:xfrm>
              <a:off x="4586534" y="431697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4" name="Oval 323"/>
            <p:cNvSpPr/>
            <p:nvPr/>
          </p:nvSpPr>
          <p:spPr bwMode="auto">
            <a:xfrm>
              <a:off x="4618248" y="437511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5" name="Oval 324"/>
            <p:cNvSpPr/>
            <p:nvPr/>
          </p:nvSpPr>
          <p:spPr bwMode="auto">
            <a:xfrm>
              <a:off x="4665818" y="448082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6" name="Oval 325"/>
            <p:cNvSpPr/>
            <p:nvPr/>
          </p:nvSpPr>
          <p:spPr bwMode="auto">
            <a:xfrm>
              <a:off x="4692245" y="456010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7" name="Oval 326"/>
            <p:cNvSpPr/>
            <p:nvPr/>
          </p:nvSpPr>
          <p:spPr bwMode="auto">
            <a:xfrm>
              <a:off x="4776814" y="462353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8" name="Oval 327"/>
            <p:cNvSpPr/>
            <p:nvPr/>
          </p:nvSpPr>
          <p:spPr bwMode="auto">
            <a:xfrm>
              <a:off x="4723959" y="467110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9" name="Oval 328"/>
            <p:cNvSpPr/>
            <p:nvPr/>
          </p:nvSpPr>
          <p:spPr bwMode="auto">
            <a:xfrm>
              <a:off x="4718674" y="47345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0" name="Oval 329"/>
            <p:cNvSpPr/>
            <p:nvPr/>
          </p:nvSpPr>
          <p:spPr bwMode="auto">
            <a:xfrm>
              <a:off x="4829670" y="473981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1" name="Oval 330"/>
            <p:cNvSpPr/>
            <p:nvPr/>
          </p:nvSpPr>
          <p:spPr bwMode="auto">
            <a:xfrm>
              <a:off x="4739816" y="483495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2" name="Oval 331"/>
            <p:cNvSpPr/>
            <p:nvPr/>
          </p:nvSpPr>
          <p:spPr bwMode="auto">
            <a:xfrm>
              <a:off x="4803242" y="493009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3" name="Oval 332"/>
            <p:cNvSpPr/>
            <p:nvPr/>
          </p:nvSpPr>
          <p:spPr bwMode="auto">
            <a:xfrm>
              <a:off x="4850812" y="50410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4" name="Oval 333"/>
            <p:cNvSpPr/>
            <p:nvPr/>
          </p:nvSpPr>
          <p:spPr bwMode="auto">
            <a:xfrm>
              <a:off x="4718674" y="50410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5" name="Oval 334"/>
            <p:cNvSpPr/>
            <p:nvPr/>
          </p:nvSpPr>
          <p:spPr bwMode="auto">
            <a:xfrm>
              <a:off x="4782100" y="516794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6" name="Oval 335"/>
            <p:cNvSpPr/>
            <p:nvPr/>
          </p:nvSpPr>
          <p:spPr bwMode="auto">
            <a:xfrm>
              <a:off x="4861383" y="522608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7" name="Oval 336"/>
            <p:cNvSpPr/>
            <p:nvPr/>
          </p:nvSpPr>
          <p:spPr bwMode="auto">
            <a:xfrm>
              <a:off x="4676389" y="526837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8" name="Oval 337"/>
            <p:cNvSpPr/>
            <p:nvPr/>
          </p:nvSpPr>
          <p:spPr bwMode="auto">
            <a:xfrm>
              <a:off x="4739816" y="537408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9" name="Oval 338"/>
            <p:cNvSpPr/>
            <p:nvPr/>
          </p:nvSpPr>
          <p:spPr bwMode="auto">
            <a:xfrm>
              <a:off x="4856098" y="530537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40" name="Oval 339"/>
            <p:cNvSpPr/>
            <p:nvPr/>
          </p:nvSpPr>
          <p:spPr bwMode="auto">
            <a:xfrm>
              <a:off x="4877240" y="542693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41" name="Oval 340"/>
            <p:cNvSpPr/>
            <p:nvPr/>
          </p:nvSpPr>
          <p:spPr bwMode="auto">
            <a:xfrm>
              <a:off x="4665818" y="54797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42" name="Oval 341"/>
            <p:cNvSpPr/>
            <p:nvPr/>
          </p:nvSpPr>
          <p:spPr bwMode="auto">
            <a:xfrm>
              <a:off x="4734530" y="557493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43" name="Oval 342"/>
            <p:cNvSpPr/>
            <p:nvPr/>
          </p:nvSpPr>
          <p:spPr bwMode="auto">
            <a:xfrm>
              <a:off x="4861383" y="550093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44" name="Oval 343"/>
            <p:cNvSpPr/>
            <p:nvPr/>
          </p:nvSpPr>
          <p:spPr bwMode="auto">
            <a:xfrm>
              <a:off x="4903667" y="561721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45" name="Oval 344"/>
            <p:cNvSpPr/>
            <p:nvPr/>
          </p:nvSpPr>
          <p:spPr bwMode="auto">
            <a:xfrm>
              <a:off x="4634104" y="56859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50" name="Oval 349"/>
            <p:cNvSpPr/>
            <p:nvPr/>
          </p:nvSpPr>
          <p:spPr bwMode="auto">
            <a:xfrm>
              <a:off x="4882524" y="569650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58" name="Oval 357"/>
            <p:cNvSpPr/>
            <p:nvPr/>
          </p:nvSpPr>
          <p:spPr bwMode="auto">
            <a:xfrm>
              <a:off x="4840240" y="452310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59" name="Oval 358"/>
            <p:cNvSpPr/>
            <p:nvPr/>
          </p:nvSpPr>
          <p:spPr bwMode="auto">
            <a:xfrm>
              <a:off x="4771528" y="441739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0" name="Oval 359"/>
            <p:cNvSpPr/>
            <p:nvPr/>
          </p:nvSpPr>
          <p:spPr bwMode="auto">
            <a:xfrm>
              <a:off x="4871953" y="430640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1" name="Oval 360"/>
            <p:cNvSpPr/>
            <p:nvPr/>
          </p:nvSpPr>
          <p:spPr bwMode="auto">
            <a:xfrm>
              <a:off x="4967093" y="434339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2" name="Oval 361"/>
            <p:cNvSpPr/>
            <p:nvPr/>
          </p:nvSpPr>
          <p:spPr bwMode="auto">
            <a:xfrm>
              <a:off x="4697530" y="415840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3" name="Oval 362"/>
            <p:cNvSpPr/>
            <p:nvPr/>
          </p:nvSpPr>
          <p:spPr bwMode="auto">
            <a:xfrm>
              <a:off x="4729243" y="410554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4" name="Oval 363"/>
            <p:cNvSpPr/>
            <p:nvPr/>
          </p:nvSpPr>
          <p:spPr bwMode="auto">
            <a:xfrm>
              <a:off x="4819097" y="421654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5" name="Oval 364"/>
            <p:cNvSpPr/>
            <p:nvPr/>
          </p:nvSpPr>
          <p:spPr bwMode="auto">
            <a:xfrm>
              <a:off x="4882524" y="411612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6" name="Oval 365"/>
            <p:cNvSpPr/>
            <p:nvPr/>
          </p:nvSpPr>
          <p:spPr bwMode="auto">
            <a:xfrm>
              <a:off x="4829669" y="401040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7" name="Oval 366"/>
            <p:cNvSpPr/>
            <p:nvPr/>
          </p:nvSpPr>
          <p:spPr bwMode="auto">
            <a:xfrm>
              <a:off x="4877239" y="398926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8" name="Oval 367"/>
            <p:cNvSpPr/>
            <p:nvPr/>
          </p:nvSpPr>
          <p:spPr bwMode="auto">
            <a:xfrm>
              <a:off x="4951236" y="409497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9" name="Oval 368"/>
            <p:cNvSpPr/>
            <p:nvPr/>
          </p:nvSpPr>
          <p:spPr bwMode="auto">
            <a:xfrm>
              <a:off x="5051662" y="398398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0" name="Oval 369"/>
            <p:cNvSpPr/>
            <p:nvPr/>
          </p:nvSpPr>
          <p:spPr bwMode="auto">
            <a:xfrm>
              <a:off x="4940665" y="390469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1" name="Oval 370"/>
            <p:cNvSpPr/>
            <p:nvPr/>
          </p:nvSpPr>
          <p:spPr bwMode="auto">
            <a:xfrm>
              <a:off x="4877239" y="37831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2" name="Oval 371"/>
            <p:cNvSpPr/>
            <p:nvPr/>
          </p:nvSpPr>
          <p:spPr bwMode="auto">
            <a:xfrm>
              <a:off x="5062233" y="380427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3" name="Oval 372"/>
            <p:cNvSpPr/>
            <p:nvPr/>
          </p:nvSpPr>
          <p:spPr bwMode="auto">
            <a:xfrm>
              <a:off x="5162658" y="404740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4" name="Oval 373"/>
            <p:cNvSpPr/>
            <p:nvPr/>
          </p:nvSpPr>
          <p:spPr bwMode="auto">
            <a:xfrm>
              <a:off x="5019948" y="386769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5" name="Oval 374"/>
            <p:cNvSpPr/>
            <p:nvPr/>
          </p:nvSpPr>
          <p:spPr bwMode="auto">
            <a:xfrm>
              <a:off x="5099231" y="410554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6" name="Oval 375"/>
            <p:cNvSpPr/>
            <p:nvPr/>
          </p:nvSpPr>
          <p:spPr bwMode="auto">
            <a:xfrm>
              <a:off x="5268369" y="398926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7" name="Oval 376"/>
            <p:cNvSpPr/>
            <p:nvPr/>
          </p:nvSpPr>
          <p:spPr bwMode="auto">
            <a:xfrm>
              <a:off x="5310653" y="408440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8" name="Oval 377"/>
            <p:cNvSpPr/>
            <p:nvPr/>
          </p:nvSpPr>
          <p:spPr bwMode="auto">
            <a:xfrm>
              <a:off x="5379365" y="404212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9" name="Oval 378"/>
            <p:cNvSpPr/>
            <p:nvPr/>
          </p:nvSpPr>
          <p:spPr bwMode="auto">
            <a:xfrm>
              <a:off x="5437506" y="397341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80" name="Oval 379"/>
            <p:cNvSpPr/>
            <p:nvPr/>
          </p:nvSpPr>
          <p:spPr bwMode="auto">
            <a:xfrm>
              <a:off x="5500933" y="407912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81" name="Oval 380"/>
            <p:cNvSpPr/>
            <p:nvPr/>
          </p:nvSpPr>
          <p:spPr bwMode="auto">
            <a:xfrm>
              <a:off x="5537932" y="404212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82" name="Oval 381"/>
            <p:cNvSpPr/>
            <p:nvPr/>
          </p:nvSpPr>
          <p:spPr bwMode="auto">
            <a:xfrm>
              <a:off x="5590787" y="398398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83" name="Oval 382"/>
            <p:cNvSpPr/>
            <p:nvPr/>
          </p:nvSpPr>
          <p:spPr bwMode="auto">
            <a:xfrm>
              <a:off x="5601358" y="390469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84" name="Oval 383"/>
            <p:cNvSpPr/>
            <p:nvPr/>
          </p:nvSpPr>
          <p:spPr bwMode="auto">
            <a:xfrm>
              <a:off x="5691213" y="380955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85" name="Oval 384"/>
            <p:cNvSpPr/>
            <p:nvPr/>
          </p:nvSpPr>
          <p:spPr bwMode="auto">
            <a:xfrm>
              <a:off x="5685927" y="392584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86" name="Oval 385"/>
            <p:cNvSpPr/>
            <p:nvPr/>
          </p:nvSpPr>
          <p:spPr bwMode="auto">
            <a:xfrm>
              <a:off x="5670070" y="40526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grpSp>
      <p:grpSp>
        <p:nvGrpSpPr>
          <p:cNvPr id="767" name="Group 299"/>
          <p:cNvGrpSpPr>
            <a:grpSpLocks/>
          </p:cNvGrpSpPr>
          <p:nvPr/>
        </p:nvGrpSpPr>
        <p:grpSpPr bwMode="auto">
          <a:xfrm flipH="1">
            <a:off x="2437942" y="3429530"/>
            <a:ext cx="1404938" cy="1939925"/>
            <a:chOff x="4343399" y="3783130"/>
            <a:chExt cx="1484974" cy="2050531"/>
          </a:xfrm>
          <a:solidFill>
            <a:srgbClr val="00A1FF"/>
          </a:solidFill>
        </p:grpSpPr>
        <p:sp>
          <p:nvSpPr>
            <p:cNvPr id="1161" name="Oval 1160"/>
            <p:cNvSpPr/>
            <p:nvPr/>
          </p:nvSpPr>
          <p:spPr bwMode="auto">
            <a:xfrm>
              <a:off x="4348685" y="554321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62" name="Oval 1161"/>
            <p:cNvSpPr/>
            <p:nvPr/>
          </p:nvSpPr>
          <p:spPr bwMode="auto">
            <a:xfrm>
              <a:off x="4343399" y="564364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63" name="Oval 1162"/>
            <p:cNvSpPr/>
            <p:nvPr/>
          </p:nvSpPr>
          <p:spPr bwMode="auto">
            <a:xfrm>
              <a:off x="4359256" y="541636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64" name="Oval 1163"/>
            <p:cNvSpPr/>
            <p:nvPr/>
          </p:nvSpPr>
          <p:spPr bwMode="auto">
            <a:xfrm>
              <a:off x="4359256" y="528951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65" name="Oval 1164"/>
            <p:cNvSpPr/>
            <p:nvPr/>
          </p:nvSpPr>
          <p:spPr bwMode="auto">
            <a:xfrm>
              <a:off x="4359256" y="519965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66" name="Oval 1165"/>
            <p:cNvSpPr/>
            <p:nvPr/>
          </p:nvSpPr>
          <p:spPr bwMode="auto">
            <a:xfrm>
              <a:off x="4375112" y="509394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67" name="Oval 1166"/>
            <p:cNvSpPr/>
            <p:nvPr/>
          </p:nvSpPr>
          <p:spPr bwMode="auto">
            <a:xfrm>
              <a:off x="4385683" y="498823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68" name="Oval 1167"/>
            <p:cNvSpPr/>
            <p:nvPr/>
          </p:nvSpPr>
          <p:spPr bwMode="auto">
            <a:xfrm>
              <a:off x="4390969" y="488252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69" name="Oval 1168"/>
            <p:cNvSpPr/>
            <p:nvPr/>
          </p:nvSpPr>
          <p:spPr bwMode="auto">
            <a:xfrm>
              <a:off x="4390969" y="476095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0" name="Oval 1169"/>
            <p:cNvSpPr/>
            <p:nvPr/>
          </p:nvSpPr>
          <p:spPr bwMode="auto">
            <a:xfrm>
              <a:off x="4390969" y="466581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1" name="Oval 1170"/>
            <p:cNvSpPr/>
            <p:nvPr/>
          </p:nvSpPr>
          <p:spPr bwMode="auto">
            <a:xfrm>
              <a:off x="4406826" y="456010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2" name="Oval 1171"/>
            <p:cNvSpPr/>
            <p:nvPr/>
          </p:nvSpPr>
          <p:spPr bwMode="auto">
            <a:xfrm>
              <a:off x="4422682" y="446496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3" name="Oval 1172"/>
            <p:cNvSpPr/>
            <p:nvPr/>
          </p:nvSpPr>
          <p:spPr bwMode="auto">
            <a:xfrm>
              <a:off x="4449110" y="436982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4" name="Oval 1173"/>
            <p:cNvSpPr/>
            <p:nvPr/>
          </p:nvSpPr>
          <p:spPr bwMode="auto">
            <a:xfrm>
              <a:off x="4459681" y="425354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5" name="Oval 1174"/>
            <p:cNvSpPr/>
            <p:nvPr/>
          </p:nvSpPr>
          <p:spPr bwMode="auto">
            <a:xfrm>
              <a:off x="4512537" y="417954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6" name="Oval 1175"/>
            <p:cNvSpPr/>
            <p:nvPr/>
          </p:nvSpPr>
          <p:spPr bwMode="auto">
            <a:xfrm>
              <a:off x="4581249" y="420597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7" name="Oval 1176"/>
            <p:cNvSpPr/>
            <p:nvPr/>
          </p:nvSpPr>
          <p:spPr bwMode="auto">
            <a:xfrm>
              <a:off x="4586534" y="431697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8" name="Oval 1177"/>
            <p:cNvSpPr/>
            <p:nvPr/>
          </p:nvSpPr>
          <p:spPr bwMode="auto">
            <a:xfrm>
              <a:off x="4618248" y="437511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9" name="Oval 1178"/>
            <p:cNvSpPr/>
            <p:nvPr/>
          </p:nvSpPr>
          <p:spPr bwMode="auto">
            <a:xfrm>
              <a:off x="4665818" y="448082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0" name="Oval 1179"/>
            <p:cNvSpPr/>
            <p:nvPr/>
          </p:nvSpPr>
          <p:spPr bwMode="auto">
            <a:xfrm>
              <a:off x="4692245" y="456010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1" name="Oval 1180"/>
            <p:cNvSpPr/>
            <p:nvPr/>
          </p:nvSpPr>
          <p:spPr bwMode="auto">
            <a:xfrm>
              <a:off x="4776814" y="462353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2" name="Oval 1181"/>
            <p:cNvSpPr/>
            <p:nvPr/>
          </p:nvSpPr>
          <p:spPr bwMode="auto">
            <a:xfrm>
              <a:off x="4723959" y="467110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3" name="Oval 1182"/>
            <p:cNvSpPr/>
            <p:nvPr/>
          </p:nvSpPr>
          <p:spPr bwMode="auto">
            <a:xfrm>
              <a:off x="4718674" y="47345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4" name="Oval 1183"/>
            <p:cNvSpPr/>
            <p:nvPr/>
          </p:nvSpPr>
          <p:spPr bwMode="auto">
            <a:xfrm>
              <a:off x="4829670" y="473981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5" name="Oval 1184"/>
            <p:cNvSpPr/>
            <p:nvPr/>
          </p:nvSpPr>
          <p:spPr bwMode="auto">
            <a:xfrm>
              <a:off x="4739816" y="483495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6" name="Oval 1185"/>
            <p:cNvSpPr/>
            <p:nvPr/>
          </p:nvSpPr>
          <p:spPr bwMode="auto">
            <a:xfrm>
              <a:off x="4803242" y="493009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7" name="Oval 1186"/>
            <p:cNvSpPr/>
            <p:nvPr/>
          </p:nvSpPr>
          <p:spPr bwMode="auto">
            <a:xfrm>
              <a:off x="4850812" y="50410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8" name="Oval 1187"/>
            <p:cNvSpPr/>
            <p:nvPr/>
          </p:nvSpPr>
          <p:spPr bwMode="auto">
            <a:xfrm>
              <a:off x="4718674" y="50410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9" name="Oval 1188"/>
            <p:cNvSpPr/>
            <p:nvPr/>
          </p:nvSpPr>
          <p:spPr bwMode="auto">
            <a:xfrm>
              <a:off x="4782100" y="516794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0" name="Oval 1189"/>
            <p:cNvSpPr/>
            <p:nvPr/>
          </p:nvSpPr>
          <p:spPr bwMode="auto">
            <a:xfrm>
              <a:off x="4861383" y="522608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1" name="Oval 1190"/>
            <p:cNvSpPr/>
            <p:nvPr/>
          </p:nvSpPr>
          <p:spPr bwMode="auto">
            <a:xfrm>
              <a:off x="4676389" y="526837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2" name="Oval 1191"/>
            <p:cNvSpPr/>
            <p:nvPr/>
          </p:nvSpPr>
          <p:spPr bwMode="auto">
            <a:xfrm>
              <a:off x="4739816" y="537408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3" name="Oval 1192"/>
            <p:cNvSpPr/>
            <p:nvPr/>
          </p:nvSpPr>
          <p:spPr bwMode="auto">
            <a:xfrm>
              <a:off x="4856098" y="530537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4" name="Oval 1193"/>
            <p:cNvSpPr/>
            <p:nvPr/>
          </p:nvSpPr>
          <p:spPr bwMode="auto">
            <a:xfrm>
              <a:off x="4877240" y="542693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5" name="Oval 1194"/>
            <p:cNvSpPr/>
            <p:nvPr/>
          </p:nvSpPr>
          <p:spPr bwMode="auto">
            <a:xfrm>
              <a:off x="4665818" y="54797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6" name="Oval 1195"/>
            <p:cNvSpPr/>
            <p:nvPr/>
          </p:nvSpPr>
          <p:spPr bwMode="auto">
            <a:xfrm>
              <a:off x="4734530" y="557493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7" name="Oval 1196"/>
            <p:cNvSpPr/>
            <p:nvPr/>
          </p:nvSpPr>
          <p:spPr bwMode="auto">
            <a:xfrm>
              <a:off x="4861383" y="550093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8" name="Oval 1197"/>
            <p:cNvSpPr/>
            <p:nvPr/>
          </p:nvSpPr>
          <p:spPr bwMode="auto">
            <a:xfrm>
              <a:off x="4903667" y="561721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9" name="Oval 1198"/>
            <p:cNvSpPr/>
            <p:nvPr/>
          </p:nvSpPr>
          <p:spPr bwMode="auto">
            <a:xfrm>
              <a:off x="4634104" y="56859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0" name="Oval 1199"/>
            <p:cNvSpPr/>
            <p:nvPr/>
          </p:nvSpPr>
          <p:spPr bwMode="auto">
            <a:xfrm>
              <a:off x="4882524" y="569650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1" name="Oval 1200"/>
            <p:cNvSpPr/>
            <p:nvPr/>
          </p:nvSpPr>
          <p:spPr bwMode="auto">
            <a:xfrm>
              <a:off x="4840240" y="452310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2" name="Oval 1201"/>
            <p:cNvSpPr/>
            <p:nvPr/>
          </p:nvSpPr>
          <p:spPr bwMode="auto">
            <a:xfrm>
              <a:off x="4771528" y="441739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3" name="Oval 1202"/>
            <p:cNvSpPr/>
            <p:nvPr/>
          </p:nvSpPr>
          <p:spPr bwMode="auto">
            <a:xfrm>
              <a:off x="4871953" y="430640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4" name="Oval 1203"/>
            <p:cNvSpPr/>
            <p:nvPr/>
          </p:nvSpPr>
          <p:spPr bwMode="auto">
            <a:xfrm>
              <a:off x="4967093" y="434339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5" name="Oval 1204"/>
            <p:cNvSpPr/>
            <p:nvPr/>
          </p:nvSpPr>
          <p:spPr bwMode="auto">
            <a:xfrm>
              <a:off x="4697530" y="415840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6" name="Oval 1205"/>
            <p:cNvSpPr/>
            <p:nvPr/>
          </p:nvSpPr>
          <p:spPr bwMode="auto">
            <a:xfrm>
              <a:off x="4729243" y="410554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7" name="Oval 1206"/>
            <p:cNvSpPr/>
            <p:nvPr/>
          </p:nvSpPr>
          <p:spPr bwMode="auto">
            <a:xfrm>
              <a:off x="4819097" y="421654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8" name="Oval 1207"/>
            <p:cNvSpPr/>
            <p:nvPr/>
          </p:nvSpPr>
          <p:spPr bwMode="auto">
            <a:xfrm>
              <a:off x="4882524" y="411612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9" name="Oval 1208"/>
            <p:cNvSpPr/>
            <p:nvPr/>
          </p:nvSpPr>
          <p:spPr bwMode="auto">
            <a:xfrm>
              <a:off x="4829669" y="401040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0" name="Oval 1209"/>
            <p:cNvSpPr/>
            <p:nvPr/>
          </p:nvSpPr>
          <p:spPr bwMode="auto">
            <a:xfrm>
              <a:off x="4877239" y="398926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1" name="Oval 1210"/>
            <p:cNvSpPr/>
            <p:nvPr/>
          </p:nvSpPr>
          <p:spPr bwMode="auto">
            <a:xfrm>
              <a:off x="4951236" y="409497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2" name="Oval 1211"/>
            <p:cNvSpPr/>
            <p:nvPr/>
          </p:nvSpPr>
          <p:spPr bwMode="auto">
            <a:xfrm>
              <a:off x="5051662" y="398398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3" name="Oval 1212"/>
            <p:cNvSpPr/>
            <p:nvPr/>
          </p:nvSpPr>
          <p:spPr bwMode="auto">
            <a:xfrm>
              <a:off x="4940665" y="390469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4" name="Oval 1213"/>
            <p:cNvSpPr/>
            <p:nvPr/>
          </p:nvSpPr>
          <p:spPr bwMode="auto">
            <a:xfrm>
              <a:off x="4877239" y="37831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5" name="Oval 1214"/>
            <p:cNvSpPr/>
            <p:nvPr/>
          </p:nvSpPr>
          <p:spPr bwMode="auto">
            <a:xfrm>
              <a:off x="5062233" y="380427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6" name="Oval 1215"/>
            <p:cNvSpPr/>
            <p:nvPr/>
          </p:nvSpPr>
          <p:spPr bwMode="auto">
            <a:xfrm>
              <a:off x="5162658" y="404740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7" name="Oval 1216"/>
            <p:cNvSpPr/>
            <p:nvPr/>
          </p:nvSpPr>
          <p:spPr bwMode="auto">
            <a:xfrm>
              <a:off x="5019948" y="386769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8" name="Oval 1217"/>
            <p:cNvSpPr/>
            <p:nvPr/>
          </p:nvSpPr>
          <p:spPr bwMode="auto">
            <a:xfrm>
              <a:off x="5099231" y="410554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9" name="Oval 1218"/>
            <p:cNvSpPr/>
            <p:nvPr/>
          </p:nvSpPr>
          <p:spPr bwMode="auto">
            <a:xfrm>
              <a:off x="5268369" y="398926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0" name="Oval 1219"/>
            <p:cNvSpPr/>
            <p:nvPr/>
          </p:nvSpPr>
          <p:spPr bwMode="auto">
            <a:xfrm>
              <a:off x="5310653" y="408440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1" name="Oval 1220"/>
            <p:cNvSpPr/>
            <p:nvPr/>
          </p:nvSpPr>
          <p:spPr bwMode="auto">
            <a:xfrm>
              <a:off x="5379365" y="404212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2" name="Oval 1221"/>
            <p:cNvSpPr/>
            <p:nvPr/>
          </p:nvSpPr>
          <p:spPr bwMode="auto">
            <a:xfrm>
              <a:off x="5437506" y="397341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3" name="Oval 1222"/>
            <p:cNvSpPr/>
            <p:nvPr/>
          </p:nvSpPr>
          <p:spPr bwMode="auto">
            <a:xfrm>
              <a:off x="5500933" y="407912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4" name="Oval 1223"/>
            <p:cNvSpPr/>
            <p:nvPr/>
          </p:nvSpPr>
          <p:spPr bwMode="auto">
            <a:xfrm>
              <a:off x="5537932" y="404212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5" name="Oval 1224"/>
            <p:cNvSpPr/>
            <p:nvPr/>
          </p:nvSpPr>
          <p:spPr bwMode="auto">
            <a:xfrm>
              <a:off x="5590787" y="398398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6" name="Oval 1225"/>
            <p:cNvSpPr/>
            <p:nvPr/>
          </p:nvSpPr>
          <p:spPr bwMode="auto">
            <a:xfrm>
              <a:off x="5601358" y="390469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7" name="Oval 1226"/>
            <p:cNvSpPr/>
            <p:nvPr/>
          </p:nvSpPr>
          <p:spPr bwMode="auto">
            <a:xfrm>
              <a:off x="5691213" y="380955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8" name="Oval 1227"/>
            <p:cNvSpPr/>
            <p:nvPr/>
          </p:nvSpPr>
          <p:spPr bwMode="auto">
            <a:xfrm>
              <a:off x="5685927" y="392584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9" name="Oval 1228"/>
            <p:cNvSpPr/>
            <p:nvPr/>
          </p:nvSpPr>
          <p:spPr bwMode="auto">
            <a:xfrm>
              <a:off x="5670070" y="40526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grpSp>
      <p:grpSp>
        <p:nvGrpSpPr>
          <p:cNvPr id="774" name="Group 298"/>
          <p:cNvGrpSpPr>
            <a:grpSpLocks/>
          </p:cNvGrpSpPr>
          <p:nvPr/>
        </p:nvGrpSpPr>
        <p:grpSpPr bwMode="auto">
          <a:xfrm>
            <a:off x="1632243" y="4607455"/>
            <a:ext cx="6164263" cy="604837"/>
            <a:chOff x="709613" y="5451562"/>
            <a:chExt cx="7356475" cy="720725"/>
          </a:xfrm>
          <a:scene3d>
            <a:camera prst="orthographicFront"/>
            <a:lightRig rig="threePt" dir="t">
              <a:rot lat="0" lon="0" rev="2400000"/>
            </a:lightRig>
          </a:scene3d>
        </p:grpSpPr>
        <p:grpSp>
          <p:nvGrpSpPr>
            <p:cNvPr id="775" name="Group 484"/>
            <p:cNvGrpSpPr>
              <a:grpSpLocks/>
            </p:cNvGrpSpPr>
            <p:nvPr/>
          </p:nvGrpSpPr>
          <p:grpSpPr bwMode="auto">
            <a:xfrm>
              <a:off x="709610" y="5451561"/>
              <a:ext cx="241298" cy="720725"/>
              <a:chOff x="418925" y="3913188"/>
              <a:chExt cx="240687" cy="721471"/>
            </a:xfrm>
          </p:grpSpPr>
          <p:grpSp>
            <p:nvGrpSpPr>
              <p:cNvPr id="782" name="Group 447"/>
              <p:cNvGrpSpPr>
                <a:grpSpLocks/>
              </p:cNvGrpSpPr>
              <p:nvPr/>
            </p:nvGrpSpPr>
            <p:grpSpPr bwMode="auto">
              <a:xfrm>
                <a:off x="418925" y="3913188"/>
                <a:ext cx="207436" cy="480402"/>
                <a:chOff x="2039907" y="4515548"/>
                <a:chExt cx="207436" cy="480402"/>
              </a:xfrm>
            </p:grpSpPr>
            <p:sp>
              <p:nvSpPr>
                <p:cNvPr id="86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6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69" name="Oval 86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83" name="Group 448"/>
              <p:cNvGrpSpPr>
                <a:grpSpLocks/>
              </p:cNvGrpSpPr>
              <p:nvPr/>
            </p:nvGrpSpPr>
            <p:grpSpPr bwMode="auto">
              <a:xfrm rot="10800000">
                <a:off x="452176" y="4154257"/>
                <a:ext cx="207436" cy="480402"/>
                <a:chOff x="2039907" y="4515548"/>
                <a:chExt cx="207436" cy="480402"/>
              </a:xfrm>
            </p:grpSpPr>
            <p:sp>
              <p:nvSpPr>
                <p:cNvPr id="86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6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66" name="Oval 86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790" name="Group 485"/>
            <p:cNvGrpSpPr>
              <a:grpSpLocks/>
            </p:cNvGrpSpPr>
            <p:nvPr/>
          </p:nvGrpSpPr>
          <p:grpSpPr bwMode="auto">
            <a:xfrm>
              <a:off x="939700" y="5451561"/>
              <a:ext cx="239714" cy="720725"/>
              <a:chOff x="418925" y="3913188"/>
              <a:chExt cx="240687" cy="721471"/>
            </a:xfrm>
          </p:grpSpPr>
          <p:grpSp>
            <p:nvGrpSpPr>
              <p:cNvPr id="791" name="Group 486"/>
              <p:cNvGrpSpPr>
                <a:grpSpLocks/>
              </p:cNvGrpSpPr>
              <p:nvPr/>
            </p:nvGrpSpPr>
            <p:grpSpPr bwMode="auto">
              <a:xfrm>
                <a:off x="418925" y="3913188"/>
                <a:ext cx="207436" cy="480402"/>
                <a:chOff x="2039907" y="4515548"/>
                <a:chExt cx="207436" cy="480402"/>
              </a:xfrm>
            </p:grpSpPr>
            <p:sp>
              <p:nvSpPr>
                <p:cNvPr id="85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6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61" name="Oval 86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98" name="Group 487"/>
              <p:cNvGrpSpPr>
                <a:grpSpLocks/>
              </p:cNvGrpSpPr>
              <p:nvPr/>
            </p:nvGrpSpPr>
            <p:grpSpPr bwMode="auto">
              <a:xfrm rot="10800000">
                <a:off x="452176" y="4154257"/>
                <a:ext cx="207436" cy="480402"/>
                <a:chOff x="2039907" y="4515548"/>
                <a:chExt cx="207436" cy="480402"/>
              </a:xfrm>
            </p:grpSpPr>
            <p:sp>
              <p:nvSpPr>
                <p:cNvPr id="85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5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58" name="Oval 85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799" name="Group 494"/>
            <p:cNvGrpSpPr>
              <a:grpSpLocks/>
            </p:cNvGrpSpPr>
            <p:nvPr/>
          </p:nvGrpSpPr>
          <p:grpSpPr bwMode="auto">
            <a:xfrm>
              <a:off x="1168193" y="5451561"/>
              <a:ext cx="241298" cy="720725"/>
              <a:chOff x="418925" y="3913188"/>
              <a:chExt cx="240687" cy="721471"/>
            </a:xfrm>
          </p:grpSpPr>
          <p:grpSp>
            <p:nvGrpSpPr>
              <p:cNvPr id="11264" name="Group 495"/>
              <p:cNvGrpSpPr>
                <a:grpSpLocks/>
              </p:cNvGrpSpPr>
              <p:nvPr/>
            </p:nvGrpSpPr>
            <p:grpSpPr bwMode="auto">
              <a:xfrm>
                <a:off x="418925" y="3913188"/>
                <a:ext cx="207436" cy="480402"/>
                <a:chOff x="2039907" y="4515548"/>
                <a:chExt cx="207436" cy="480402"/>
              </a:xfrm>
            </p:grpSpPr>
            <p:sp>
              <p:nvSpPr>
                <p:cNvPr id="85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5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53" name="Oval 85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1265" name="Group 496"/>
              <p:cNvGrpSpPr>
                <a:grpSpLocks/>
              </p:cNvGrpSpPr>
              <p:nvPr/>
            </p:nvGrpSpPr>
            <p:grpSpPr bwMode="auto">
              <a:xfrm rot="10800000">
                <a:off x="452176" y="4154257"/>
                <a:ext cx="207436" cy="480402"/>
                <a:chOff x="2039907" y="4515548"/>
                <a:chExt cx="207436" cy="480402"/>
              </a:xfrm>
            </p:grpSpPr>
            <p:sp>
              <p:nvSpPr>
                <p:cNvPr id="84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4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50" name="Oval 84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1266" name="Group 503"/>
            <p:cNvGrpSpPr>
              <a:grpSpLocks/>
            </p:cNvGrpSpPr>
            <p:nvPr/>
          </p:nvGrpSpPr>
          <p:grpSpPr bwMode="auto">
            <a:xfrm>
              <a:off x="1398278" y="5451561"/>
              <a:ext cx="241298" cy="720725"/>
              <a:chOff x="418925" y="3913188"/>
              <a:chExt cx="240687" cy="721471"/>
            </a:xfrm>
          </p:grpSpPr>
          <p:grpSp>
            <p:nvGrpSpPr>
              <p:cNvPr id="11267" name="Group 504"/>
              <p:cNvGrpSpPr>
                <a:grpSpLocks/>
              </p:cNvGrpSpPr>
              <p:nvPr/>
            </p:nvGrpSpPr>
            <p:grpSpPr bwMode="auto">
              <a:xfrm>
                <a:off x="418925" y="3913188"/>
                <a:ext cx="207436" cy="480402"/>
                <a:chOff x="2039907" y="4515548"/>
                <a:chExt cx="207436" cy="480402"/>
              </a:xfrm>
            </p:grpSpPr>
            <p:sp>
              <p:nvSpPr>
                <p:cNvPr id="84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4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45" name="Oval 84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1268" name="Group 505"/>
              <p:cNvGrpSpPr>
                <a:grpSpLocks/>
              </p:cNvGrpSpPr>
              <p:nvPr/>
            </p:nvGrpSpPr>
            <p:grpSpPr bwMode="auto">
              <a:xfrm rot="10800000">
                <a:off x="452176" y="4154257"/>
                <a:ext cx="207436" cy="480402"/>
                <a:chOff x="2039907" y="4515548"/>
                <a:chExt cx="207436" cy="480402"/>
              </a:xfrm>
            </p:grpSpPr>
            <p:sp>
              <p:nvSpPr>
                <p:cNvPr id="84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4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42" name="Oval 84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1269" name="Group 512"/>
            <p:cNvGrpSpPr>
              <a:grpSpLocks/>
            </p:cNvGrpSpPr>
            <p:nvPr/>
          </p:nvGrpSpPr>
          <p:grpSpPr bwMode="auto">
            <a:xfrm>
              <a:off x="1628368" y="5451561"/>
              <a:ext cx="239714" cy="720725"/>
              <a:chOff x="418925" y="3913188"/>
              <a:chExt cx="240687" cy="721471"/>
            </a:xfrm>
          </p:grpSpPr>
          <p:grpSp>
            <p:nvGrpSpPr>
              <p:cNvPr id="11270" name="Group 513"/>
              <p:cNvGrpSpPr>
                <a:grpSpLocks/>
              </p:cNvGrpSpPr>
              <p:nvPr/>
            </p:nvGrpSpPr>
            <p:grpSpPr bwMode="auto">
              <a:xfrm>
                <a:off x="418925" y="3913188"/>
                <a:ext cx="207436" cy="480402"/>
                <a:chOff x="2039907" y="4515548"/>
                <a:chExt cx="207436" cy="480402"/>
              </a:xfrm>
            </p:grpSpPr>
            <p:sp>
              <p:nvSpPr>
                <p:cNvPr id="83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3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37" name="Oval 83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1271" name="Group 514"/>
              <p:cNvGrpSpPr>
                <a:grpSpLocks/>
              </p:cNvGrpSpPr>
              <p:nvPr/>
            </p:nvGrpSpPr>
            <p:grpSpPr bwMode="auto">
              <a:xfrm rot="10800000">
                <a:off x="452176" y="4154257"/>
                <a:ext cx="207436" cy="480402"/>
                <a:chOff x="2039907" y="4515548"/>
                <a:chExt cx="207436" cy="480402"/>
              </a:xfrm>
            </p:grpSpPr>
            <p:sp>
              <p:nvSpPr>
                <p:cNvPr id="83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3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34" name="Oval 83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1272" name="Group 521"/>
            <p:cNvGrpSpPr>
              <a:grpSpLocks/>
            </p:cNvGrpSpPr>
            <p:nvPr/>
          </p:nvGrpSpPr>
          <p:grpSpPr bwMode="auto">
            <a:xfrm>
              <a:off x="1856861" y="5451561"/>
              <a:ext cx="241298" cy="720725"/>
              <a:chOff x="418925" y="3913188"/>
              <a:chExt cx="240687" cy="721471"/>
            </a:xfrm>
          </p:grpSpPr>
          <p:grpSp>
            <p:nvGrpSpPr>
              <p:cNvPr id="11273" name="Group 522"/>
              <p:cNvGrpSpPr>
                <a:grpSpLocks/>
              </p:cNvGrpSpPr>
              <p:nvPr/>
            </p:nvGrpSpPr>
            <p:grpSpPr bwMode="auto">
              <a:xfrm>
                <a:off x="418925" y="3913188"/>
                <a:ext cx="207436" cy="480402"/>
                <a:chOff x="2039907" y="4515548"/>
                <a:chExt cx="207436" cy="480402"/>
              </a:xfrm>
            </p:grpSpPr>
            <p:sp>
              <p:nvSpPr>
                <p:cNvPr id="82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2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29" name="Oval 82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1274" name="Group 523"/>
              <p:cNvGrpSpPr>
                <a:grpSpLocks/>
              </p:cNvGrpSpPr>
              <p:nvPr/>
            </p:nvGrpSpPr>
            <p:grpSpPr bwMode="auto">
              <a:xfrm rot="10800000">
                <a:off x="452176" y="4154257"/>
                <a:ext cx="207436" cy="480402"/>
                <a:chOff x="2039907" y="4515548"/>
                <a:chExt cx="207436" cy="480402"/>
              </a:xfrm>
            </p:grpSpPr>
            <p:sp>
              <p:nvSpPr>
                <p:cNvPr id="82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2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26" name="Oval 82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1275" name="Group 530"/>
            <p:cNvGrpSpPr>
              <a:grpSpLocks/>
            </p:cNvGrpSpPr>
            <p:nvPr/>
          </p:nvGrpSpPr>
          <p:grpSpPr bwMode="auto">
            <a:xfrm>
              <a:off x="2086952" y="5451561"/>
              <a:ext cx="239714" cy="720725"/>
              <a:chOff x="418925" y="3913188"/>
              <a:chExt cx="240687" cy="721471"/>
            </a:xfrm>
          </p:grpSpPr>
          <p:grpSp>
            <p:nvGrpSpPr>
              <p:cNvPr id="11276" name="Group 531"/>
              <p:cNvGrpSpPr>
                <a:grpSpLocks/>
              </p:cNvGrpSpPr>
              <p:nvPr/>
            </p:nvGrpSpPr>
            <p:grpSpPr bwMode="auto">
              <a:xfrm>
                <a:off x="418925" y="3913188"/>
                <a:ext cx="207436" cy="480402"/>
                <a:chOff x="2039907" y="4515548"/>
                <a:chExt cx="207436" cy="480402"/>
              </a:xfrm>
            </p:grpSpPr>
            <p:sp>
              <p:nvSpPr>
                <p:cNvPr id="81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2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21" name="Oval 82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1279" name="Group 532"/>
              <p:cNvGrpSpPr>
                <a:grpSpLocks/>
              </p:cNvGrpSpPr>
              <p:nvPr/>
            </p:nvGrpSpPr>
            <p:grpSpPr bwMode="auto">
              <a:xfrm rot="10800000">
                <a:off x="452176" y="4154257"/>
                <a:ext cx="207436" cy="480402"/>
                <a:chOff x="2039907" y="4515548"/>
                <a:chExt cx="207436" cy="480402"/>
              </a:xfrm>
            </p:grpSpPr>
            <p:sp>
              <p:nvSpPr>
                <p:cNvPr id="81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1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18" name="Oval 81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1282" name="Group 539"/>
            <p:cNvGrpSpPr>
              <a:grpSpLocks/>
            </p:cNvGrpSpPr>
            <p:nvPr/>
          </p:nvGrpSpPr>
          <p:grpSpPr bwMode="auto">
            <a:xfrm>
              <a:off x="2315443" y="5451561"/>
              <a:ext cx="241298" cy="720725"/>
              <a:chOff x="418925" y="3913188"/>
              <a:chExt cx="240687" cy="721471"/>
            </a:xfrm>
          </p:grpSpPr>
          <p:grpSp>
            <p:nvGrpSpPr>
              <p:cNvPr id="11284" name="Group 540"/>
              <p:cNvGrpSpPr>
                <a:grpSpLocks/>
              </p:cNvGrpSpPr>
              <p:nvPr/>
            </p:nvGrpSpPr>
            <p:grpSpPr bwMode="auto">
              <a:xfrm>
                <a:off x="418925" y="3913188"/>
                <a:ext cx="207436" cy="480402"/>
                <a:chOff x="2039907" y="4515548"/>
                <a:chExt cx="207436" cy="480402"/>
              </a:xfrm>
            </p:grpSpPr>
            <p:sp>
              <p:nvSpPr>
                <p:cNvPr id="81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1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13" name="Oval 81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1286" name="Group 541"/>
              <p:cNvGrpSpPr>
                <a:grpSpLocks/>
              </p:cNvGrpSpPr>
              <p:nvPr/>
            </p:nvGrpSpPr>
            <p:grpSpPr bwMode="auto">
              <a:xfrm rot="10800000">
                <a:off x="452176" y="4154257"/>
                <a:ext cx="207436" cy="480402"/>
                <a:chOff x="2039907" y="4515548"/>
                <a:chExt cx="207436" cy="480402"/>
              </a:xfrm>
            </p:grpSpPr>
            <p:sp>
              <p:nvSpPr>
                <p:cNvPr id="80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0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10" name="Oval 80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1287" name="Group 548"/>
            <p:cNvGrpSpPr>
              <a:grpSpLocks/>
            </p:cNvGrpSpPr>
            <p:nvPr/>
          </p:nvGrpSpPr>
          <p:grpSpPr bwMode="auto">
            <a:xfrm>
              <a:off x="2545528" y="5451561"/>
              <a:ext cx="241298" cy="720725"/>
              <a:chOff x="418925" y="3913188"/>
              <a:chExt cx="240687" cy="721471"/>
            </a:xfrm>
          </p:grpSpPr>
          <p:grpSp>
            <p:nvGrpSpPr>
              <p:cNvPr id="11288" name="Group 549"/>
              <p:cNvGrpSpPr>
                <a:grpSpLocks/>
              </p:cNvGrpSpPr>
              <p:nvPr/>
            </p:nvGrpSpPr>
            <p:grpSpPr bwMode="auto">
              <a:xfrm>
                <a:off x="418925" y="3913188"/>
                <a:ext cx="207436" cy="480402"/>
                <a:chOff x="2039907" y="4515548"/>
                <a:chExt cx="207436" cy="480402"/>
              </a:xfrm>
            </p:grpSpPr>
            <p:sp>
              <p:nvSpPr>
                <p:cNvPr id="80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0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05" name="Oval 80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1289" name="Group 550"/>
              <p:cNvGrpSpPr>
                <a:grpSpLocks/>
              </p:cNvGrpSpPr>
              <p:nvPr/>
            </p:nvGrpSpPr>
            <p:grpSpPr bwMode="auto">
              <a:xfrm rot="10800000">
                <a:off x="452176" y="4154257"/>
                <a:ext cx="207436" cy="480402"/>
                <a:chOff x="2039907" y="4515548"/>
                <a:chExt cx="207436" cy="480402"/>
              </a:xfrm>
            </p:grpSpPr>
            <p:sp>
              <p:nvSpPr>
                <p:cNvPr id="80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0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02" name="Oval 80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1290" name="Group 557"/>
            <p:cNvGrpSpPr>
              <a:grpSpLocks/>
            </p:cNvGrpSpPr>
            <p:nvPr/>
          </p:nvGrpSpPr>
          <p:grpSpPr bwMode="auto">
            <a:xfrm>
              <a:off x="2775613" y="5451561"/>
              <a:ext cx="241298" cy="720725"/>
              <a:chOff x="418925" y="3913188"/>
              <a:chExt cx="240687" cy="721471"/>
            </a:xfrm>
          </p:grpSpPr>
          <p:grpSp>
            <p:nvGrpSpPr>
              <p:cNvPr id="11291" name="Group 558"/>
              <p:cNvGrpSpPr>
                <a:grpSpLocks/>
              </p:cNvGrpSpPr>
              <p:nvPr/>
            </p:nvGrpSpPr>
            <p:grpSpPr bwMode="auto">
              <a:xfrm>
                <a:off x="418925" y="3913188"/>
                <a:ext cx="207436" cy="480402"/>
                <a:chOff x="2039907" y="4515548"/>
                <a:chExt cx="207436" cy="480402"/>
              </a:xfrm>
            </p:grpSpPr>
            <p:sp>
              <p:nvSpPr>
                <p:cNvPr id="79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9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97" name="Oval 79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1292" name="Group 559"/>
              <p:cNvGrpSpPr>
                <a:grpSpLocks/>
              </p:cNvGrpSpPr>
              <p:nvPr/>
            </p:nvGrpSpPr>
            <p:grpSpPr bwMode="auto">
              <a:xfrm rot="10800000">
                <a:off x="452176" y="4154257"/>
                <a:ext cx="207436" cy="480402"/>
                <a:chOff x="2039907" y="4515548"/>
                <a:chExt cx="207436" cy="480402"/>
              </a:xfrm>
            </p:grpSpPr>
            <p:sp>
              <p:nvSpPr>
                <p:cNvPr id="79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9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94" name="Oval 79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1293" name="Group 566"/>
            <p:cNvGrpSpPr>
              <a:grpSpLocks/>
            </p:cNvGrpSpPr>
            <p:nvPr/>
          </p:nvGrpSpPr>
          <p:grpSpPr bwMode="auto">
            <a:xfrm>
              <a:off x="3005698" y="5451561"/>
              <a:ext cx="241298" cy="720725"/>
              <a:chOff x="418925" y="3913188"/>
              <a:chExt cx="240687" cy="721471"/>
            </a:xfrm>
          </p:grpSpPr>
          <p:grpSp>
            <p:nvGrpSpPr>
              <p:cNvPr id="11294" name="Group 567"/>
              <p:cNvGrpSpPr>
                <a:grpSpLocks/>
              </p:cNvGrpSpPr>
              <p:nvPr/>
            </p:nvGrpSpPr>
            <p:grpSpPr bwMode="auto">
              <a:xfrm>
                <a:off x="418925" y="3913188"/>
                <a:ext cx="207436" cy="480402"/>
                <a:chOff x="2039907" y="4515548"/>
                <a:chExt cx="207436" cy="480402"/>
              </a:xfrm>
            </p:grpSpPr>
            <p:sp>
              <p:nvSpPr>
                <p:cNvPr id="78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8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89" name="Oval 78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1295" name="Group 568"/>
              <p:cNvGrpSpPr>
                <a:grpSpLocks/>
              </p:cNvGrpSpPr>
              <p:nvPr/>
            </p:nvGrpSpPr>
            <p:grpSpPr bwMode="auto">
              <a:xfrm rot="10800000">
                <a:off x="452176" y="4154257"/>
                <a:ext cx="207436" cy="480402"/>
                <a:chOff x="2039907" y="4515548"/>
                <a:chExt cx="207436" cy="480402"/>
              </a:xfrm>
            </p:grpSpPr>
            <p:sp>
              <p:nvSpPr>
                <p:cNvPr id="78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8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86" name="Oval 78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06" name="Group 575"/>
            <p:cNvGrpSpPr>
              <a:grpSpLocks/>
            </p:cNvGrpSpPr>
            <p:nvPr/>
          </p:nvGrpSpPr>
          <p:grpSpPr bwMode="auto">
            <a:xfrm>
              <a:off x="3235788" y="5451561"/>
              <a:ext cx="239714" cy="720725"/>
              <a:chOff x="418925" y="3913188"/>
              <a:chExt cx="240687" cy="721471"/>
            </a:xfrm>
          </p:grpSpPr>
          <p:grpSp>
            <p:nvGrpSpPr>
              <p:cNvPr id="807" name="Group 576"/>
              <p:cNvGrpSpPr>
                <a:grpSpLocks/>
              </p:cNvGrpSpPr>
              <p:nvPr/>
            </p:nvGrpSpPr>
            <p:grpSpPr bwMode="auto">
              <a:xfrm>
                <a:off x="418925" y="3913188"/>
                <a:ext cx="207436" cy="480402"/>
                <a:chOff x="2039907" y="4515548"/>
                <a:chExt cx="207436" cy="480402"/>
              </a:xfrm>
            </p:grpSpPr>
            <p:sp>
              <p:nvSpPr>
                <p:cNvPr id="77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8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81" name="Oval 78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14" name="Group 577"/>
              <p:cNvGrpSpPr>
                <a:grpSpLocks/>
              </p:cNvGrpSpPr>
              <p:nvPr/>
            </p:nvGrpSpPr>
            <p:grpSpPr bwMode="auto">
              <a:xfrm rot="10800000">
                <a:off x="452176" y="4154257"/>
                <a:ext cx="207436" cy="480402"/>
                <a:chOff x="2039907" y="4515548"/>
                <a:chExt cx="207436" cy="480402"/>
              </a:xfrm>
            </p:grpSpPr>
            <p:sp>
              <p:nvSpPr>
                <p:cNvPr id="77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7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78" name="Oval 77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15" name="Group 584"/>
            <p:cNvGrpSpPr>
              <a:grpSpLocks/>
            </p:cNvGrpSpPr>
            <p:nvPr/>
          </p:nvGrpSpPr>
          <p:grpSpPr bwMode="auto">
            <a:xfrm>
              <a:off x="3464281" y="5451561"/>
              <a:ext cx="241298" cy="720725"/>
              <a:chOff x="418925" y="3913188"/>
              <a:chExt cx="240687" cy="721471"/>
            </a:xfrm>
          </p:grpSpPr>
          <p:grpSp>
            <p:nvGrpSpPr>
              <p:cNvPr id="822" name="Group 585"/>
              <p:cNvGrpSpPr>
                <a:grpSpLocks/>
              </p:cNvGrpSpPr>
              <p:nvPr/>
            </p:nvGrpSpPr>
            <p:grpSpPr bwMode="auto">
              <a:xfrm>
                <a:off x="418925" y="3913188"/>
                <a:ext cx="207436" cy="480402"/>
                <a:chOff x="2039907" y="4515548"/>
                <a:chExt cx="207436" cy="480402"/>
              </a:xfrm>
            </p:grpSpPr>
            <p:sp>
              <p:nvSpPr>
                <p:cNvPr id="77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7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73" name="Oval 77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23" name="Group 586"/>
              <p:cNvGrpSpPr>
                <a:grpSpLocks/>
              </p:cNvGrpSpPr>
              <p:nvPr/>
            </p:nvGrpSpPr>
            <p:grpSpPr bwMode="auto">
              <a:xfrm rot="10800000">
                <a:off x="452176" y="4154257"/>
                <a:ext cx="207436" cy="480402"/>
                <a:chOff x="2039907" y="4515548"/>
                <a:chExt cx="207436" cy="480402"/>
              </a:xfrm>
            </p:grpSpPr>
            <p:sp>
              <p:nvSpPr>
                <p:cNvPr id="76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6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70" name="Oval 76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30" name="Group 593"/>
            <p:cNvGrpSpPr>
              <a:grpSpLocks/>
            </p:cNvGrpSpPr>
            <p:nvPr/>
          </p:nvGrpSpPr>
          <p:grpSpPr bwMode="auto">
            <a:xfrm>
              <a:off x="3694372" y="5451561"/>
              <a:ext cx="239714" cy="720725"/>
              <a:chOff x="418925" y="3913188"/>
              <a:chExt cx="240687" cy="721471"/>
            </a:xfrm>
          </p:grpSpPr>
          <p:grpSp>
            <p:nvGrpSpPr>
              <p:cNvPr id="831" name="Group 594"/>
              <p:cNvGrpSpPr>
                <a:grpSpLocks/>
              </p:cNvGrpSpPr>
              <p:nvPr/>
            </p:nvGrpSpPr>
            <p:grpSpPr bwMode="auto">
              <a:xfrm>
                <a:off x="418925" y="3913188"/>
                <a:ext cx="207436" cy="480402"/>
                <a:chOff x="2039907" y="4515548"/>
                <a:chExt cx="207436" cy="480402"/>
              </a:xfrm>
            </p:grpSpPr>
            <p:sp>
              <p:nvSpPr>
                <p:cNvPr id="75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5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65" name="Oval 76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38" name="Group 595"/>
              <p:cNvGrpSpPr>
                <a:grpSpLocks/>
              </p:cNvGrpSpPr>
              <p:nvPr/>
            </p:nvGrpSpPr>
            <p:grpSpPr bwMode="auto">
              <a:xfrm rot="10800000">
                <a:off x="452176" y="4154257"/>
                <a:ext cx="207436" cy="480402"/>
                <a:chOff x="2039907" y="4515548"/>
                <a:chExt cx="207436" cy="480402"/>
              </a:xfrm>
            </p:grpSpPr>
            <p:sp>
              <p:nvSpPr>
                <p:cNvPr id="74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4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56" name="Oval 75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39" name="Group 602"/>
            <p:cNvGrpSpPr>
              <a:grpSpLocks/>
            </p:cNvGrpSpPr>
            <p:nvPr/>
          </p:nvGrpSpPr>
          <p:grpSpPr bwMode="auto">
            <a:xfrm>
              <a:off x="3922863" y="5451561"/>
              <a:ext cx="241298" cy="720725"/>
              <a:chOff x="418925" y="3913188"/>
              <a:chExt cx="240687" cy="721471"/>
            </a:xfrm>
          </p:grpSpPr>
          <p:grpSp>
            <p:nvGrpSpPr>
              <p:cNvPr id="846" name="Group 603"/>
              <p:cNvGrpSpPr>
                <a:grpSpLocks/>
              </p:cNvGrpSpPr>
              <p:nvPr/>
            </p:nvGrpSpPr>
            <p:grpSpPr bwMode="auto">
              <a:xfrm>
                <a:off x="418925" y="3913188"/>
                <a:ext cx="207436" cy="480402"/>
                <a:chOff x="2039907" y="4515548"/>
                <a:chExt cx="207436" cy="480402"/>
              </a:xfrm>
            </p:grpSpPr>
            <p:sp>
              <p:nvSpPr>
                <p:cNvPr id="73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3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39" name="Oval 73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47" name="Group 604"/>
              <p:cNvGrpSpPr>
                <a:grpSpLocks/>
              </p:cNvGrpSpPr>
              <p:nvPr/>
            </p:nvGrpSpPr>
            <p:grpSpPr bwMode="auto">
              <a:xfrm rot="10800000">
                <a:off x="452176" y="4154257"/>
                <a:ext cx="207436" cy="480402"/>
                <a:chOff x="2039907" y="4515548"/>
                <a:chExt cx="207436" cy="480402"/>
              </a:xfrm>
            </p:grpSpPr>
            <p:sp>
              <p:nvSpPr>
                <p:cNvPr id="72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2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30" name="Oval 72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54" name="Group 611"/>
            <p:cNvGrpSpPr>
              <a:grpSpLocks/>
            </p:cNvGrpSpPr>
            <p:nvPr/>
          </p:nvGrpSpPr>
          <p:grpSpPr bwMode="auto">
            <a:xfrm>
              <a:off x="4152948" y="5451561"/>
              <a:ext cx="241298" cy="720725"/>
              <a:chOff x="418925" y="3913188"/>
              <a:chExt cx="240687" cy="721471"/>
            </a:xfrm>
          </p:grpSpPr>
          <p:grpSp>
            <p:nvGrpSpPr>
              <p:cNvPr id="855" name="Group 612"/>
              <p:cNvGrpSpPr>
                <a:grpSpLocks/>
              </p:cNvGrpSpPr>
              <p:nvPr/>
            </p:nvGrpSpPr>
            <p:grpSpPr bwMode="auto">
              <a:xfrm>
                <a:off x="418925" y="3913188"/>
                <a:ext cx="207436" cy="480402"/>
                <a:chOff x="2039907" y="4515548"/>
                <a:chExt cx="207436" cy="480402"/>
              </a:xfrm>
            </p:grpSpPr>
            <p:sp>
              <p:nvSpPr>
                <p:cNvPr id="71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1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13" name="Oval 71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62" name="Group 613"/>
              <p:cNvGrpSpPr>
                <a:grpSpLocks/>
              </p:cNvGrpSpPr>
              <p:nvPr/>
            </p:nvGrpSpPr>
            <p:grpSpPr bwMode="auto">
              <a:xfrm rot="10800000">
                <a:off x="452176" y="4154257"/>
                <a:ext cx="207436" cy="480402"/>
                <a:chOff x="2039907" y="4515548"/>
                <a:chExt cx="207436" cy="480402"/>
              </a:xfrm>
            </p:grpSpPr>
            <p:sp>
              <p:nvSpPr>
                <p:cNvPr id="70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0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04" name="Oval 70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63" name="Group 620"/>
            <p:cNvGrpSpPr>
              <a:grpSpLocks/>
            </p:cNvGrpSpPr>
            <p:nvPr/>
          </p:nvGrpSpPr>
          <p:grpSpPr bwMode="auto">
            <a:xfrm>
              <a:off x="4383039" y="5451561"/>
              <a:ext cx="239714" cy="720725"/>
              <a:chOff x="418925" y="3913188"/>
              <a:chExt cx="240687" cy="721471"/>
            </a:xfrm>
          </p:grpSpPr>
          <p:grpSp>
            <p:nvGrpSpPr>
              <p:cNvPr id="870" name="Group 621"/>
              <p:cNvGrpSpPr>
                <a:grpSpLocks/>
              </p:cNvGrpSpPr>
              <p:nvPr/>
            </p:nvGrpSpPr>
            <p:grpSpPr bwMode="auto">
              <a:xfrm>
                <a:off x="418925" y="3913188"/>
                <a:ext cx="207436" cy="480402"/>
                <a:chOff x="2039907" y="4515548"/>
                <a:chExt cx="207436" cy="480402"/>
              </a:xfrm>
            </p:grpSpPr>
            <p:sp>
              <p:nvSpPr>
                <p:cNvPr id="68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8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93" name="Oval 69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71" name="Group 622"/>
              <p:cNvGrpSpPr>
                <a:grpSpLocks/>
              </p:cNvGrpSpPr>
              <p:nvPr/>
            </p:nvGrpSpPr>
            <p:grpSpPr bwMode="auto">
              <a:xfrm rot="10800000">
                <a:off x="452176" y="4154257"/>
                <a:ext cx="207436" cy="480402"/>
                <a:chOff x="2039907" y="4515548"/>
                <a:chExt cx="207436" cy="480402"/>
              </a:xfrm>
            </p:grpSpPr>
            <p:sp>
              <p:nvSpPr>
                <p:cNvPr id="67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7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84" name="Oval 68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72" name="Group 629"/>
            <p:cNvGrpSpPr>
              <a:grpSpLocks/>
            </p:cNvGrpSpPr>
            <p:nvPr/>
          </p:nvGrpSpPr>
          <p:grpSpPr bwMode="auto">
            <a:xfrm>
              <a:off x="4611530" y="5451561"/>
              <a:ext cx="241298" cy="720725"/>
              <a:chOff x="418925" y="3913188"/>
              <a:chExt cx="240687" cy="721471"/>
            </a:xfrm>
          </p:grpSpPr>
          <p:grpSp>
            <p:nvGrpSpPr>
              <p:cNvPr id="873" name="Group 630"/>
              <p:cNvGrpSpPr>
                <a:grpSpLocks/>
              </p:cNvGrpSpPr>
              <p:nvPr/>
            </p:nvGrpSpPr>
            <p:grpSpPr bwMode="auto">
              <a:xfrm>
                <a:off x="418925" y="3913188"/>
                <a:ext cx="207436" cy="480402"/>
                <a:chOff x="2039907" y="4515548"/>
                <a:chExt cx="207436" cy="480402"/>
              </a:xfrm>
            </p:grpSpPr>
            <p:sp>
              <p:nvSpPr>
                <p:cNvPr id="65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6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67" name="Oval 66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74" name="Group 631"/>
              <p:cNvGrpSpPr>
                <a:grpSpLocks/>
              </p:cNvGrpSpPr>
              <p:nvPr/>
            </p:nvGrpSpPr>
            <p:grpSpPr bwMode="auto">
              <a:xfrm rot="10800000">
                <a:off x="452176" y="4154257"/>
                <a:ext cx="207436" cy="480402"/>
                <a:chOff x="2039907" y="4515548"/>
                <a:chExt cx="207436" cy="480402"/>
              </a:xfrm>
            </p:grpSpPr>
            <p:sp>
              <p:nvSpPr>
                <p:cNvPr id="65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5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58" name="Oval 65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75" name="Group 638"/>
            <p:cNvGrpSpPr>
              <a:grpSpLocks/>
            </p:cNvGrpSpPr>
            <p:nvPr/>
          </p:nvGrpSpPr>
          <p:grpSpPr bwMode="auto">
            <a:xfrm>
              <a:off x="4841620" y="5451561"/>
              <a:ext cx="239714" cy="720725"/>
              <a:chOff x="418925" y="3913188"/>
              <a:chExt cx="240687" cy="721471"/>
            </a:xfrm>
          </p:grpSpPr>
          <p:grpSp>
            <p:nvGrpSpPr>
              <p:cNvPr id="876" name="Group 639"/>
              <p:cNvGrpSpPr>
                <a:grpSpLocks/>
              </p:cNvGrpSpPr>
              <p:nvPr/>
            </p:nvGrpSpPr>
            <p:grpSpPr bwMode="auto">
              <a:xfrm>
                <a:off x="418925" y="3913188"/>
                <a:ext cx="207436" cy="480402"/>
                <a:chOff x="2039907" y="4515548"/>
                <a:chExt cx="207436" cy="480402"/>
              </a:xfrm>
            </p:grpSpPr>
            <p:sp>
              <p:nvSpPr>
                <p:cNvPr id="63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4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41" name="Oval 64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77" name="Group 640"/>
              <p:cNvGrpSpPr>
                <a:grpSpLocks/>
              </p:cNvGrpSpPr>
              <p:nvPr/>
            </p:nvGrpSpPr>
            <p:grpSpPr bwMode="auto">
              <a:xfrm rot="10800000">
                <a:off x="452176" y="4154257"/>
                <a:ext cx="207436" cy="480402"/>
                <a:chOff x="2039907" y="4515548"/>
                <a:chExt cx="207436" cy="480402"/>
              </a:xfrm>
            </p:grpSpPr>
            <p:sp>
              <p:nvSpPr>
                <p:cNvPr id="63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3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32" name="Oval 63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78" name="Group 647"/>
            <p:cNvGrpSpPr>
              <a:grpSpLocks/>
            </p:cNvGrpSpPr>
            <p:nvPr/>
          </p:nvGrpSpPr>
          <p:grpSpPr bwMode="auto">
            <a:xfrm>
              <a:off x="5070113" y="5451561"/>
              <a:ext cx="241298" cy="720725"/>
              <a:chOff x="418925" y="3913188"/>
              <a:chExt cx="240687" cy="721471"/>
            </a:xfrm>
          </p:grpSpPr>
          <p:grpSp>
            <p:nvGrpSpPr>
              <p:cNvPr id="879" name="Group 648"/>
              <p:cNvGrpSpPr>
                <a:grpSpLocks/>
              </p:cNvGrpSpPr>
              <p:nvPr/>
            </p:nvGrpSpPr>
            <p:grpSpPr bwMode="auto">
              <a:xfrm>
                <a:off x="418925" y="3913188"/>
                <a:ext cx="207436" cy="480402"/>
                <a:chOff x="2039907" y="4515548"/>
                <a:chExt cx="207436" cy="480402"/>
              </a:xfrm>
            </p:grpSpPr>
            <p:sp>
              <p:nvSpPr>
                <p:cNvPr id="61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1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21" name="Oval 62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80" name="Group 649"/>
              <p:cNvGrpSpPr>
                <a:grpSpLocks/>
              </p:cNvGrpSpPr>
              <p:nvPr/>
            </p:nvGrpSpPr>
            <p:grpSpPr bwMode="auto">
              <a:xfrm rot="10800000">
                <a:off x="452176" y="4154257"/>
                <a:ext cx="207436" cy="480402"/>
                <a:chOff x="2039907" y="4515548"/>
                <a:chExt cx="207436" cy="480402"/>
              </a:xfrm>
            </p:grpSpPr>
            <p:sp>
              <p:nvSpPr>
                <p:cNvPr id="60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0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12" name="Oval 61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81" name="Group 656"/>
            <p:cNvGrpSpPr>
              <a:grpSpLocks/>
            </p:cNvGrpSpPr>
            <p:nvPr/>
          </p:nvGrpSpPr>
          <p:grpSpPr bwMode="auto">
            <a:xfrm>
              <a:off x="5300198" y="5451561"/>
              <a:ext cx="241298" cy="720725"/>
              <a:chOff x="418925" y="3913188"/>
              <a:chExt cx="240687" cy="721471"/>
            </a:xfrm>
          </p:grpSpPr>
          <p:grpSp>
            <p:nvGrpSpPr>
              <p:cNvPr id="882" name="Group 657"/>
              <p:cNvGrpSpPr>
                <a:grpSpLocks/>
              </p:cNvGrpSpPr>
              <p:nvPr/>
            </p:nvGrpSpPr>
            <p:grpSpPr bwMode="auto">
              <a:xfrm>
                <a:off x="418925" y="3913188"/>
                <a:ext cx="207436" cy="480402"/>
                <a:chOff x="2039907" y="4515548"/>
                <a:chExt cx="207436" cy="480402"/>
              </a:xfrm>
            </p:grpSpPr>
            <p:sp>
              <p:nvSpPr>
                <p:cNvPr id="58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9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95" name="Oval 59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83" name="Group 658"/>
              <p:cNvGrpSpPr>
                <a:grpSpLocks/>
              </p:cNvGrpSpPr>
              <p:nvPr/>
            </p:nvGrpSpPr>
            <p:grpSpPr bwMode="auto">
              <a:xfrm rot="10800000">
                <a:off x="452176" y="4154257"/>
                <a:ext cx="207436" cy="480402"/>
                <a:chOff x="2039907" y="4515548"/>
                <a:chExt cx="207436" cy="480402"/>
              </a:xfrm>
            </p:grpSpPr>
            <p:sp>
              <p:nvSpPr>
                <p:cNvPr id="57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8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86" name="Oval 58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84" name="Group 665"/>
            <p:cNvGrpSpPr>
              <a:grpSpLocks/>
            </p:cNvGrpSpPr>
            <p:nvPr/>
          </p:nvGrpSpPr>
          <p:grpSpPr bwMode="auto">
            <a:xfrm>
              <a:off x="5530288" y="5451561"/>
              <a:ext cx="239714" cy="720725"/>
              <a:chOff x="418925" y="3913188"/>
              <a:chExt cx="240687" cy="721471"/>
            </a:xfrm>
          </p:grpSpPr>
          <p:grpSp>
            <p:nvGrpSpPr>
              <p:cNvPr id="885" name="Group 666"/>
              <p:cNvGrpSpPr>
                <a:grpSpLocks/>
              </p:cNvGrpSpPr>
              <p:nvPr/>
            </p:nvGrpSpPr>
            <p:grpSpPr bwMode="auto">
              <a:xfrm>
                <a:off x="418925" y="3913188"/>
                <a:ext cx="207436" cy="480402"/>
                <a:chOff x="2039907" y="4515548"/>
                <a:chExt cx="207436" cy="480402"/>
              </a:xfrm>
            </p:grpSpPr>
            <p:sp>
              <p:nvSpPr>
                <p:cNvPr id="56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6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69" name="Oval 56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86" name="Group 667"/>
              <p:cNvGrpSpPr>
                <a:grpSpLocks/>
              </p:cNvGrpSpPr>
              <p:nvPr/>
            </p:nvGrpSpPr>
            <p:grpSpPr bwMode="auto">
              <a:xfrm rot="10800000">
                <a:off x="452176" y="4154257"/>
                <a:ext cx="207436" cy="480402"/>
                <a:chOff x="2039907" y="4515548"/>
                <a:chExt cx="207436" cy="480402"/>
              </a:xfrm>
            </p:grpSpPr>
            <p:sp>
              <p:nvSpPr>
                <p:cNvPr id="55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5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60" name="Oval 55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87" name="Group 674"/>
            <p:cNvGrpSpPr>
              <a:grpSpLocks/>
            </p:cNvGrpSpPr>
            <p:nvPr/>
          </p:nvGrpSpPr>
          <p:grpSpPr bwMode="auto">
            <a:xfrm>
              <a:off x="5758781" y="5451561"/>
              <a:ext cx="241298" cy="720725"/>
              <a:chOff x="418925" y="3913188"/>
              <a:chExt cx="240687" cy="721471"/>
            </a:xfrm>
          </p:grpSpPr>
          <p:grpSp>
            <p:nvGrpSpPr>
              <p:cNvPr id="888" name="Group 675"/>
              <p:cNvGrpSpPr>
                <a:grpSpLocks/>
              </p:cNvGrpSpPr>
              <p:nvPr/>
            </p:nvGrpSpPr>
            <p:grpSpPr bwMode="auto">
              <a:xfrm>
                <a:off x="418925" y="3913188"/>
                <a:ext cx="207436" cy="480402"/>
                <a:chOff x="2039907" y="4515548"/>
                <a:chExt cx="207436" cy="480402"/>
              </a:xfrm>
            </p:grpSpPr>
            <p:sp>
              <p:nvSpPr>
                <p:cNvPr id="54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4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49" name="Oval 54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89" name="Group 676"/>
              <p:cNvGrpSpPr>
                <a:grpSpLocks/>
              </p:cNvGrpSpPr>
              <p:nvPr/>
            </p:nvGrpSpPr>
            <p:grpSpPr bwMode="auto">
              <a:xfrm rot="10800000">
                <a:off x="452176" y="4154257"/>
                <a:ext cx="207436" cy="480402"/>
                <a:chOff x="2039907" y="4515548"/>
                <a:chExt cx="207436" cy="480402"/>
              </a:xfrm>
            </p:grpSpPr>
            <p:sp>
              <p:nvSpPr>
                <p:cNvPr id="53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3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40" name="Oval 53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90" name="Group 683"/>
            <p:cNvGrpSpPr>
              <a:grpSpLocks/>
            </p:cNvGrpSpPr>
            <p:nvPr/>
          </p:nvGrpSpPr>
          <p:grpSpPr bwMode="auto">
            <a:xfrm>
              <a:off x="5988872" y="5451561"/>
              <a:ext cx="239714" cy="720725"/>
              <a:chOff x="418925" y="3913188"/>
              <a:chExt cx="240687" cy="721471"/>
            </a:xfrm>
          </p:grpSpPr>
          <p:grpSp>
            <p:nvGrpSpPr>
              <p:cNvPr id="891" name="Group 684"/>
              <p:cNvGrpSpPr>
                <a:grpSpLocks/>
              </p:cNvGrpSpPr>
              <p:nvPr/>
            </p:nvGrpSpPr>
            <p:grpSpPr bwMode="auto">
              <a:xfrm>
                <a:off x="418925" y="3913188"/>
                <a:ext cx="207436" cy="480402"/>
                <a:chOff x="2039907" y="4515548"/>
                <a:chExt cx="207436" cy="480402"/>
              </a:xfrm>
            </p:grpSpPr>
            <p:sp>
              <p:nvSpPr>
                <p:cNvPr id="51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2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23" name="Oval 52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92" name="Group 685"/>
              <p:cNvGrpSpPr>
                <a:grpSpLocks/>
              </p:cNvGrpSpPr>
              <p:nvPr/>
            </p:nvGrpSpPr>
            <p:grpSpPr bwMode="auto">
              <a:xfrm rot="10800000">
                <a:off x="452176" y="4154257"/>
                <a:ext cx="207436" cy="480402"/>
                <a:chOff x="2039907" y="4515548"/>
                <a:chExt cx="207436" cy="480402"/>
              </a:xfrm>
            </p:grpSpPr>
            <p:sp>
              <p:nvSpPr>
                <p:cNvPr id="50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1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14" name="Oval 51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93" name="Group 692"/>
            <p:cNvGrpSpPr>
              <a:grpSpLocks/>
            </p:cNvGrpSpPr>
            <p:nvPr/>
          </p:nvGrpSpPr>
          <p:grpSpPr bwMode="auto">
            <a:xfrm>
              <a:off x="6217363" y="5451561"/>
              <a:ext cx="241298" cy="720725"/>
              <a:chOff x="418925" y="3913188"/>
              <a:chExt cx="240687" cy="721471"/>
            </a:xfrm>
          </p:grpSpPr>
          <p:grpSp>
            <p:nvGrpSpPr>
              <p:cNvPr id="894" name="Group 693"/>
              <p:cNvGrpSpPr>
                <a:grpSpLocks/>
              </p:cNvGrpSpPr>
              <p:nvPr/>
            </p:nvGrpSpPr>
            <p:grpSpPr bwMode="auto">
              <a:xfrm>
                <a:off x="418925" y="3913188"/>
                <a:ext cx="207436" cy="480402"/>
                <a:chOff x="2039907" y="4515548"/>
                <a:chExt cx="207436" cy="480402"/>
              </a:xfrm>
            </p:grpSpPr>
            <p:sp>
              <p:nvSpPr>
                <p:cNvPr id="49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9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97" name="Oval 49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95" name="Group 694"/>
              <p:cNvGrpSpPr>
                <a:grpSpLocks/>
              </p:cNvGrpSpPr>
              <p:nvPr/>
            </p:nvGrpSpPr>
            <p:grpSpPr bwMode="auto">
              <a:xfrm rot="10800000">
                <a:off x="452176" y="4154257"/>
                <a:ext cx="207436" cy="480402"/>
                <a:chOff x="2039907" y="4515548"/>
                <a:chExt cx="207436" cy="480402"/>
              </a:xfrm>
            </p:grpSpPr>
            <p:sp>
              <p:nvSpPr>
                <p:cNvPr id="48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8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88" name="Oval 48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96" name="Group 701"/>
            <p:cNvGrpSpPr>
              <a:grpSpLocks/>
            </p:cNvGrpSpPr>
            <p:nvPr/>
          </p:nvGrpSpPr>
          <p:grpSpPr bwMode="auto">
            <a:xfrm>
              <a:off x="6447448" y="5451561"/>
              <a:ext cx="241298" cy="720725"/>
              <a:chOff x="418925" y="3913188"/>
              <a:chExt cx="240687" cy="721471"/>
            </a:xfrm>
          </p:grpSpPr>
          <p:grpSp>
            <p:nvGrpSpPr>
              <p:cNvPr id="897" name="Group 702"/>
              <p:cNvGrpSpPr>
                <a:grpSpLocks/>
              </p:cNvGrpSpPr>
              <p:nvPr/>
            </p:nvGrpSpPr>
            <p:grpSpPr bwMode="auto">
              <a:xfrm>
                <a:off x="418925" y="3913188"/>
                <a:ext cx="207436" cy="480402"/>
                <a:chOff x="2039907" y="4515548"/>
                <a:chExt cx="207436" cy="480402"/>
              </a:xfrm>
            </p:grpSpPr>
            <p:sp>
              <p:nvSpPr>
                <p:cNvPr id="48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8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83" name="Oval 48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98" name="Group 703"/>
              <p:cNvGrpSpPr>
                <a:grpSpLocks/>
              </p:cNvGrpSpPr>
              <p:nvPr/>
            </p:nvGrpSpPr>
            <p:grpSpPr bwMode="auto">
              <a:xfrm rot="10800000">
                <a:off x="452176" y="4154257"/>
                <a:ext cx="207436" cy="480402"/>
                <a:chOff x="2039907" y="4515548"/>
                <a:chExt cx="207436" cy="480402"/>
              </a:xfrm>
            </p:grpSpPr>
            <p:sp>
              <p:nvSpPr>
                <p:cNvPr id="47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7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80" name="Oval 47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99" name="Group 710"/>
            <p:cNvGrpSpPr>
              <a:grpSpLocks/>
            </p:cNvGrpSpPr>
            <p:nvPr/>
          </p:nvGrpSpPr>
          <p:grpSpPr bwMode="auto">
            <a:xfrm>
              <a:off x="6677539" y="5451561"/>
              <a:ext cx="239714" cy="720725"/>
              <a:chOff x="418925" y="3913188"/>
              <a:chExt cx="240687" cy="721471"/>
            </a:xfrm>
          </p:grpSpPr>
          <p:grpSp>
            <p:nvGrpSpPr>
              <p:cNvPr id="900" name="Group 711"/>
              <p:cNvGrpSpPr>
                <a:grpSpLocks/>
              </p:cNvGrpSpPr>
              <p:nvPr/>
            </p:nvGrpSpPr>
            <p:grpSpPr bwMode="auto">
              <a:xfrm>
                <a:off x="418925" y="3913188"/>
                <a:ext cx="207436" cy="480402"/>
                <a:chOff x="2039907" y="4515548"/>
                <a:chExt cx="207436" cy="480402"/>
              </a:xfrm>
            </p:grpSpPr>
            <p:sp>
              <p:nvSpPr>
                <p:cNvPr id="47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7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75" name="Oval 47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901" name="Group 712"/>
              <p:cNvGrpSpPr>
                <a:grpSpLocks/>
              </p:cNvGrpSpPr>
              <p:nvPr/>
            </p:nvGrpSpPr>
            <p:grpSpPr bwMode="auto">
              <a:xfrm rot="10800000">
                <a:off x="452176" y="4154257"/>
                <a:ext cx="207436" cy="480402"/>
                <a:chOff x="2039907" y="4515548"/>
                <a:chExt cx="207436" cy="480402"/>
              </a:xfrm>
            </p:grpSpPr>
            <p:sp>
              <p:nvSpPr>
                <p:cNvPr id="47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7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72" name="Oval 47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902" name="Group 719"/>
            <p:cNvGrpSpPr>
              <a:grpSpLocks/>
            </p:cNvGrpSpPr>
            <p:nvPr/>
          </p:nvGrpSpPr>
          <p:grpSpPr bwMode="auto">
            <a:xfrm>
              <a:off x="6906030" y="5451561"/>
              <a:ext cx="241298" cy="720725"/>
              <a:chOff x="418925" y="3913188"/>
              <a:chExt cx="240687" cy="721471"/>
            </a:xfrm>
          </p:grpSpPr>
          <p:grpSp>
            <p:nvGrpSpPr>
              <p:cNvPr id="903" name="Group 720"/>
              <p:cNvGrpSpPr>
                <a:grpSpLocks/>
              </p:cNvGrpSpPr>
              <p:nvPr/>
            </p:nvGrpSpPr>
            <p:grpSpPr bwMode="auto">
              <a:xfrm>
                <a:off x="418925" y="3913188"/>
                <a:ext cx="207436" cy="480402"/>
                <a:chOff x="2039907" y="4515548"/>
                <a:chExt cx="207436" cy="480402"/>
              </a:xfrm>
            </p:grpSpPr>
            <p:sp>
              <p:nvSpPr>
                <p:cNvPr id="46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6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67" name="Oval 46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904" name="Group 721"/>
              <p:cNvGrpSpPr>
                <a:grpSpLocks/>
              </p:cNvGrpSpPr>
              <p:nvPr/>
            </p:nvGrpSpPr>
            <p:grpSpPr bwMode="auto">
              <a:xfrm rot="10800000">
                <a:off x="452176" y="4154257"/>
                <a:ext cx="207436" cy="480402"/>
                <a:chOff x="2039907" y="4515548"/>
                <a:chExt cx="207436" cy="480402"/>
              </a:xfrm>
            </p:grpSpPr>
            <p:sp>
              <p:nvSpPr>
                <p:cNvPr id="46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6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64" name="Oval 46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911" name="Group 728"/>
            <p:cNvGrpSpPr>
              <a:grpSpLocks/>
            </p:cNvGrpSpPr>
            <p:nvPr/>
          </p:nvGrpSpPr>
          <p:grpSpPr bwMode="auto">
            <a:xfrm>
              <a:off x="7136120" y="5451561"/>
              <a:ext cx="239714" cy="720725"/>
              <a:chOff x="418925" y="3913188"/>
              <a:chExt cx="240687" cy="721471"/>
            </a:xfrm>
          </p:grpSpPr>
          <p:grpSp>
            <p:nvGrpSpPr>
              <p:cNvPr id="912" name="Group 729"/>
              <p:cNvGrpSpPr>
                <a:grpSpLocks/>
              </p:cNvGrpSpPr>
              <p:nvPr/>
            </p:nvGrpSpPr>
            <p:grpSpPr bwMode="auto">
              <a:xfrm>
                <a:off x="418925" y="3913188"/>
                <a:ext cx="207436" cy="480402"/>
                <a:chOff x="2039907" y="4515548"/>
                <a:chExt cx="207436" cy="480402"/>
              </a:xfrm>
            </p:grpSpPr>
            <p:sp>
              <p:nvSpPr>
                <p:cNvPr id="45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5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59" name="Oval 45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919" name="Group 730"/>
              <p:cNvGrpSpPr>
                <a:grpSpLocks/>
              </p:cNvGrpSpPr>
              <p:nvPr/>
            </p:nvGrpSpPr>
            <p:grpSpPr bwMode="auto">
              <a:xfrm rot="10800000">
                <a:off x="452176" y="4154257"/>
                <a:ext cx="207436" cy="480402"/>
                <a:chOff x="2039907" y="4515548"/>
                <a:chExt cx="207436" cy="480402"/>
              </a:xfrm>
            </p:grpSpPr>
            <p:sp>
              <p:nvSpPr>
                <p:cNvPr id="45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5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56" name="Oval 45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920" name="Group 737"/>
            <p:cNvGrpSpPr>
              <a:grpSpLocks/>
            </p:cNvGrpSpPr>
            <p:nvPr/>
          </p:nvGrpSpPr>
          <p:grpSpPr bwMode="auto">
            <a:xfrm>
              <a:off x="7364613" y="5451561"/>
              <a:ext cx="241298" cy="720725"/>
              <a:chOff x="418925" y="3913188"/>
              <a:chExt cx="240687" cy="721471"/>
            </a:xfrm>
          </p:grpSpPr>
          <p:grpSp>
            <p:nvGrpSpPr>
              <p:cNvPr id="927" name="Group 738"/>
              <p:cNvGrpSpPr>
                <a:grpSpLocks/>
              </p:cNvGrpSpPr>
              <p:nvPr/>
            </p:nvGrpSpPr>
            <p:grpSpPr bwMode="auto">
              <a:xfrm>
                <a:off x="418925" y="3913188"/>
                <a:ext cx="207436" cy="480402"/>
                <a:chOff x="2039907" y="4515548"/>
                <a:chExt cx="207436" cy="480402"/>
              </a:xfrm>
            </p:grpSpPr>
            <p:sp>
              <p:nvSpPr>
                <p:cNvPr id="44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4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48" name="Oval 44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2704" name="Group 739"/>
              <p:cNvGrpSpPr>
                <a:grpSpLocks/>
              </p:cNvGrpSpPr>
              <p:nvPr/>
            </p:nvGrpSpPr>
            <p:grpSpPr bwMode="auto">
              <a:xfrm rot="10800000">
                <a:off x="452176" y="4154257"/>
                <a:ext cx="207436" cy="480402"/>
                <a:chOff x="2039907" y="4515548"/>
                <a:chExt cx="207436" cy="480402"/>
              </a:xfrm>
            </p:grpSpPr>
            <p:sp>
              <p:nvSpPr>
                <p:cNvPr id="44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4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44" name="Oval 44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2705" name="Group 746"/>
            <p:cNvGrpSpPr>
              <a:grpSpLocks/>
            </p:cNvGrpSpPr>
            <p:nvPr/>
          </p:nvGrpSpPr>
          <p:grpSpPr bwMode="auto">
            <a:xfrm>
              <a:off x="7594698" y="5451561"/>
              <a:ext cx="241298" cy="720725"/>
              <a:chOff x="418925" y="3913188"/>
              <a:chExt cx="240687" cy="721471"/>
            </a:xfrm>
          </p:grpSpPr>
          <p:grpSp>
            <p:nvGrpSpPr>
              <p:cNvPr id="12706" name="Group 747"/>
              <p:cNvGrpSpPr>
                <a:grpSpLocks/>
              </p:cNvGrpSpPr>
              <p:nvPr/>
            </p:nvGrpSpPr>
            <p:grpSpPr bwMode="auto">
              <a:xfrm>
                <a:off x="418925" y="3913188"/>
                <a:ext cx="207436" cy="480402"/>
                <a:chOff x="2039907" y="4515548"/>
                <a:chExt cx="207436" cy="480402"/>
              </a:xfrm>
            </p:grpSpPr>
            <p:sp>
              <p:nvSpPr>
                <p:cNvPr id="43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3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38" name="Oval 43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2707" name="Group 748"/>
              <p:cNvGrpSpPr>
                <a:grpSpLocks/>
              </p:cNvGrpSpPr>
              <p:nvPr/>
            </p:nvGrpSpPr>
            <p:grpSpPr bwMode="auto">
              <a:xfrm rot="10800000">
                <a:off x="452176" y="4154257"/>
                <a:ext cx="207436" cy="480402"/>
                <a:chOff x="2039907" y="4515548"/>
                <a:chExt cx="207436" cy="480402"/>
              </a:xfrm>
            </p:grpSpPr>
            <p:sp>
              <p:nvSpPr>
                <p:cNvPr id="43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3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35" name="Oval 43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2708" name="Group 755"/>
            <p:cNvGrpSpPr>
              <a:grpSpLocks/>
            </p:cNvGrpSpPr>
            <p:nvPr/>
          </p:nvGrpSpPr>
          <p:grpSpPr bwMode="auto">
            <a:xfrm>
              <a:off x="7824785" y="5451561"/>
              <a:ext cx="241298" cy="720725"/>
              <a:chOff x="418925" y="3913188"/>
              <a:chExt cx="240687" cy="721471"/>
            </a:xfrm>
          </p:grpSpPr>
          <p:grpSp>
            <p:nvGrpSpPr>
              <p:cNvPr id="12709" name="Group 756"/>
              <p:cNvGrpSpPr>
                <a:grpSpLocks/>
              </p:cNvGrpSpPr>
              <p:nvPr/>
            </p:nvGrpSpPr>
            <p:grpSpPr bwMode="auto">
              <a:xfrm>
                <a:off x="418925" y="3913188"/>
                <a:ext cx="207436" cy="480402"/>
                <a:chOff x="2039907" y="4515548"/>
                <a:chExt cx="207436" cy="480402"/>
              </a:xfrm>
            </p:grpSpPr>
            <p:sp>
              <p:nvSpPr>
                <p:cNvPr id="42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2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27" name="Oval 42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2710" name="Group 757"/>
              <p:cNvGrpSpPr>
                <a:grpSpLocks/>
              </p:cNvGrpSpPr>
              <p:nvPr/>
            </p:nvGrpSpPr>
            <p:grpSpPr bwMode="auto">
              <a:xfrm rot="10800000">
                <a:off x="452176" y="4154257"/>
                <a:ext cx="207436" cy="480402"/>
                <a:chOff x="2039907" y="4515548"/>
                <a:chExt cx="207436" cy="480402"/>
              </a:xfrm>
            </p:grpSpPr>
            <p:sp>
              <p:nvSpPr>
                <p:cNvPr id="42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2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24" name="Oval 42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sp>
        <p:nvSpPr>
          <p:cNvPr id="409620" name="Rectangle 1240"/>
          <p:cNvSpPr>
            <a:spLocks noChangeArrowheads="1"/>
          </p:cNvSpPr>
          <p:nvPr/>
        </p:nvSpPr>
        <p:spPr bwMode="auto">
          <a:xfrm>
            <a:off x="4089188" y="3158753"/>
            <a:ext cx="90120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sz="1400" b="1" dirty="0">
                <a:solidFill>
                  <a:schemeClr val="tx2"/>
                </a:solidFill>
              </a:rPr>
              <a:t>GPI </a:t>
            </a:r>
            <a:r>
              <a:rPr lang="tr-TR" sz="1400" b="1" dirty="0">
                <a:solidFill>
                  <a:schemeClr val="tx2"/>
                </a:solidFill>
              </a:rPr>
              <a:t>çıpa</a:t>
            </a:r>
            <a:endParaRPr lang="en-US" sz="1400" b="1" dirty="0">
              <a:solidFill>
                <a:schemeClr val="tx2"/>
              </a:solidFill>
            </a:endParaRPr>
          </a:p>
        </p:txBody>
      </p:sp>
      <p:grpSp>
        <p:nvGrpSpPr>
          <p:cNvPr id="12711" name="Group 1249"/>
          <p:cNvGrpSpPr>
            <a:grpSpLocks/>
          </p:cNvGrpSpPr>
          <p:nvPr/>
        </p:nvGrpSpPr>
        <p:grpSpPr bwMode="auto">
          <a:xfrm>
            <a:off x="3812717" y="3488953"/>
            <a:ext cx="1454150" cy="617537"/>
            <a:chOff x="3790603" y="4256216"/>
            <a:chExt cx="1454727" cy="618158"/>
          </a:xfrm>
        </p:grpSpPr>
        <p:cxnSp>
          <p:nvCxnSpPr>
            <p:cNvPr id="11280" name="Straight Connector 1242"/>
            <p:cNvCxnSpPr>
              <a:cxnSpLocks noChangeShapeType="1"/>
            </p:cNvCxnSpPr>
            <p:nvPr/>
          </p:nvCxnSpPr>
          <p:spPr bwMode="auto">
            <a:xfrm rot="5400000">
              <a:off x="3847284" y="4207848"/>
              <a:ext cx="609845" cy="723207"/>
            </a:xfrm>
            <a:prstGeom prst="line">
              <a:avLst/>
            </a:prstGeom>
            <a:noFill/>
            <a:ln w="44450" cap="rnd">
              <a:solidFill>
                <a:schemeClr val="tx2"/>
              </a:solidFill>
              <a:round/>
              <a:headEnd/>
              <a:tailEnd type="triangle" w="med" len="med"/>
            </a:ln>
            <a:extLst>
              <a:ext uri="{909E8E84-426E-40DD-AFC4-6F175D3DCCD1}">
                <a14:hiddenFill xmlns:a14="http://schemas.microsoft.com/office/drawing/2010/main" xmlns="">
                  <a:noFill/>
                </a14:hiddenFill>
              </a:ext>
            </a:extLst>
          </p:spPr>
        </p:cxnSp>
        <p:cxnSp>
          <p:nvCxnSpPr>
            <p:cNvPr id="11281" name="Straight Connector 1244"/>
            <p:cNvCxnSpPr>
              <a:cxnSpLocks noChangeShapeType="1"/>
            </p:cNvCxnSpPr>
            <p:nvPr/>
          </p:nvCxnSpPr>
          <p:spPr bwMode="auto">
            <a:xfrm rot="16200000" flipH="1">
              <a:off x="4578804" y="4199535"/>
              <a:ext cx="609845" cy="723207"/>
            </a:xfrm>
            <a:prstGeom prst="line">
              <a:avLst/>
            </a:prstGeom>
            <a:noFill/>
            <a:ln w="44450" cap="rnd">
              <a:solidFill>
                <a:schemeClr val="tx2"/>
              </a:solidFill>
              <a:round/>
              <a:headEnd/>
              <a:tailEnd type="triangle" w="med" len="med"/>
            </a:ln>
            <a:extLst>
              <a:ext uri="{909E8E84-426E-40DD-AFC4-6F175D3DCCD1}">
                <a14:hiddenFill xmlns:a14="http://schemas.microsoft.com/office/drawing/2010/main" xmlns="">
                  <a:noFill/>
                </a14:hiddenFill>
              </a:ext>
            </a:extLst>
          </p:spPr>
        </p:cxnSp>
      </p:grpSp>
      <p:sp>
        <p:nvSpPr>
          <p:cNvPr id="11277" name="Rectangle 325"/>
          <p:cNvSpPr>
            <a:spLocks noChangeArrowheads="1"/>
          </p:cNvSpPr>
          <p:nvPr/>
        </p:nvSpPr>
        <p:spPr bwMode="auto">
          <a:xfrm>
            <a:off x="4735957" y="1378297"/>
            <a:ext cx="4102100" cy="1404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4625" indent="-174625" eaLnBrk="0" hangingPunct="0">
              <a:lnSpc>
                <a:spcPct val="90000"/>
              </a:lnSpc>
              <a:spcBef>
                <a:spcPts val="1800"/>
              </a:spcBef>
              <a:buClr>
                <a:srgbClr val="FFE38A"/>
              </a:buClr>
            </a:pPr>
            <a:r>
              <a:rPr lang="tr-TR" sz="1600" b="1" dirty="0" smtClean="0">
                <a:solidFill>
                  <a:schemeClr val="tx2"/>
                </a:solidFill>
              </a:rPr>
              <a:t>   </a:t>
            </a:r>
            <a:r>
              <a:rPr lang="en-US" sz="1600" b="1" dirty="0" smtClean="0">
                <a:solidFill>
                  <a:schemeClr val="tx2"/>
                </a:solidFill>
              </a:rPr>
              <a:t>CD55</a:t>
            </a:r>
            <a:r>
              <a:rPr lang="tr-TR" sz="1600" b="1" dirty="0" smtClean="0">
                <a:solidFill>
                  <a:schemeClr val="tx2"/>
                </a:solidFill>
              </a:rPr>
              <a:t> </a:t>
            </a:r>
            <a:r>
              <a:rPr lang="tr-TR" altLang="ja-JP" sz="1600" b="1" dirty="0" smtClean="0">
                <a:latin typeface="Arial" pitchFamily="34" charset="0"/>
                <a:ea typeface="ＭＳ Ｐゴシック" pitchFamily="34" charset="-128"/>
              </a:rPr>
              <a:t>(DAF)                                        </a:t>
            </a:r>
            <a:r>
              <a:rPr lang="tr-TR" altLang="ja-JP" sz="1600" dirty="0" err="1" smtClean="0">
                <a:solidFill>
                  <a:srgbClr val="FF0000"/>
                </a:solidFill>
                <a:latin typeface="Arial" pitchFamily="34" charset="0"/>
                <a:ea typeface="ＭＳ Ｐゴシック" pitchFamily="34" charset="-128"/>
              </a:rPr>
              <a:t>decay</a:t>
            </a:r>
            <a:r>
              <a:rPr lang="tr-TR" altLang="ja-JP" sz="1600" dirty="0" smtClean="0">
                <a:solidFill>
                  <a:srgbClr val="FF0000"/>
                </a:solidFill>
                <a:latin typeface="Arial" pitchFamily="34" charset="0"/>
                <a:ea typeface="ＭＳ Ｐゴシック" pitchFamily="34" charset="-128"/>
              </a:rPr>
              <a:t> </a:t>
            </a:r>
            <a:r>
              <a:rPr lang="tr-TR" altLang="ja-JP" sz="1600" dirty="0" err="1">
                <a:solidFill>
                  <a:srgbClr val="FF0000"/>
                </a:solidFill>
                <a:latin typeface="Arial" pitchFamily="34" charset="0"/>
                <a:ea typeface="ＭＳ Ｐゴシック" pitchFamily="34" charset="-128"/>
              </a:rPr>
              <a:t>accelerating</a:t>
            </a:r>
            <a:r>
              <a:rPr lang="tr-TR" altLang="ja-JP" sz="1600" dirty="0">
                <a:solidFill>
                  <a:srgbClr val="FF0000"/>
                </a:solidFill>
                <a:latin typeface="Arial" pitchFamily="34" charset="0"/>
                <a:ea typeface="ＭＳ Ｐゴシック" pitchFamily="34" charset="-128"/>
              </a:rPr>
              <a:t> </a:t>
            </a:r>
            <a:r>
              <a:rPr lang="tr-TR" altLang="ja-JP" sz="1600" dirty="0" err="1" smtClean="0">
                <a:solidFill>
                  <a:srgbClr val="FF0000"/>
                </a:solidFill>
                <a:latin typeface="Arial" pitchFamily="34" charset="0"/>
                <a:ea typeface="ＭＳ Ｐゴシック" pitchFamily="34" charset="-128"/>
              </a:rPr>
              <a:t>factor</a:t>
            </a:r>
            <a:endParaRPr lang="en-US" sz="1600" b="1" dirty="0">
              <a:solidFill>
                <a:schemeClr val="tx2"/>
              </a:solidFill>
            </a:endParaRPr>
          </a:p>
          <a:p>
            <a:pPr marL="342900" lvl="1" indent="-342900" eaLnBrk="0" hangingPunct="0">
              <a:lnSpc>
                <a:spcPct val="90000"/>
              </a:lnSpc>
              <a:spcBef>
                <a:spcPts val="600"/>
              </a:spcBef>
              <a:spcAft>
                <a:spcPts val="600"/>
              </a:spcAft>
              <a:buClr>
                <a:schemeClr val="tx2"/>
              </a:buClr>
              <a:buFont typeface="Wingdings" charset="0"/>
              <a:buChar char="l"/>
            </a:pPr>
            <a:r>
              <a:rPr lang="en-US" sz="1400" dirty="0"/>
              <a:t>C3 </a:t>
            </a:r>
            <a:r>
              <a:rPr lang="tr-TR" sz="1400" dirty="0"/>
              <a:t>ve</a:t>
            </a:r>
            <a:r>
              <a:rPr lang="en-US" sz="1400" dirty="0"/>
              <a:t> C5 </a:t>
            </a:r>
            <a:r>
              <a:rPr lang="tr-TR" sz="1400" dirty="0" err="1"/>
              <a:t>konvertazların</a:t>
            </a:r>
            <a:r>
              <a:rPr lang="tr-TR" sz="1400" dirty="0"/>
              <a:t> oluşumunu önleyerek ve </a:t>
            </a:r>
            <a:r>
              <a:rPr lang="tr-TR" sz="1400" dirty="0" err="1"/>
              <a:t>instabilitesini</a:t>
            </a:r>
            <a:r>
              <a:rPr lang="tr-TR" sz="1400" dirty="0"/>
              <a:t> artırarak </a:t>
            </a:r>
            <a:r>
              <a:rPr lang="tr-TR" sz="1400" dirty="0" err="1"/>
              <a:t>kompleman</a:t>
            </a:r>
            <a:r>
              <a:rPr lang="tr-TR" sz="1400" dirty="0"/>
              <a:t> </a:t>
            </a:r>
            <a:r>
              <a:rPr lang="tr-TR" sz="1400" dirty="0" err="1"/>
              <a:t>kaskadını</a:t>
            </a:r>
            <a:r>
              <a:rPr lang="tr-TR" sz="1400" dirty="0"/>
              <a:t> zayıflatır</a:t>
            </a:r>
            <a:endParaRPr lang="en-US" sz="1400" dirty="0"/>
          </a:p>
        </p:txBody>
      </p:sp>
      <p:sp>
        <p:nvSpPr>
          <p:cNvPr id="11278" name="Rectangle 325"/>
          <p:cNvSpPr>
            <a:spLocks noChangeArrowheads="1"/>
          </p:cNvSpPr>
          <p:nvPr/>
        </p:nvSpPr>
        <p:spPr bwMode="auto">
          <a:xfrm>
            <a:off x="408741" y="1268760"/>
            <a:ext cx="3933825" cy="1624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4625" indent="-174625">
              <a:lnSpc>
                <a:spcPct val="90000"/>
              </a:lnSpc>
              <a:buClr>
                <a:srgbClr val="FFE38A"/>
              </a:buClr>
              <a:buSzPct val="70000"/>
            </a:pPr>
            <a:r>
              <a:rPr lang="en-US" sz="1600" b="1" dirty="0" smtClean="0">
                <a:solidFill>
                  <a:schemeClr val="tx2"/>
                </a:solidFill>
              </a:rPr>
              <a:t>CD59</a:t>
            </a:r>
            <a:r>
              <a:rPr lang="tr-TR" sz="1600" b="1" dirty="0" smtClean="0">
                <a:solidFill>
                  <a:schemeClr val="tx2"/>
                </a:solidFill>
              </a:rPr>
              <a:t> </a:t>
            </a:r>
            <a:r>
              <a:rPr lang="tr-TR" altLang="ja-JP" sz="1600" b="1" dirty="0" smtClean="0">
                <a:latin typeface="Arial" pitchFamily="34" charset="0"/>
                <a:ea typeface="ＭＳ Ｐゴシック" pitchFamily="34" charset="-128"/>
              </a:rPr>
              <a:t>(</a:t>
            </a:r>
            <a:r>
              <a:rPr lang="tr-TR" altLang="ja-JP" sz="1600" b="1" dirty="0">
                <a:latin typeface="Arial" pitchFamily="34" charset="0"/>
                <a:ea typeface="ＭＳ Ｐゴシック" pitchFamily="34" charset="-128"/>
              </a:rPr>
              <a:t>MIRL) </a:t>
            </a:r>
            <a:endParaRPr lang="tr-TR" altLang="ja-JP" sz="1600" b="1" dirty="0" smtClean="0">
              <a:latin typeface="Arial" pitchFamily="34" charset="0"/>
              <a:ea typeface="ＭＳ Ｐゴシック" pitchFamily="34" charset="-128"/>
            </a:endParaRPr>
          </a:p>
          <a:p>
            <a:pPr marL="174625" indent="-174625">
              <a:lnSpc>
                <a:spcPct val="90000"/>
              </a:lnSpc>
              <a:buClr>
                <a:srgbClr val="FFE38A"/>
              </a:buClr>
              <a:buSzPct val="70000"/>
            </a:pPr>
            <a:r>
              <a:rPr lang="tr-TR" altLang="ja-JP" sz="1600" dirty="0" err="1" smtClean="0">
                <a:solidFill>
                  <a:srgbClr val="FF0000"/>
                </a:solidFill>
                <a:latin typeface="Arial" pitchFamily="34" charset="0"/>
                <a:ea typeface="ＭＳ Ｐゴシック" pitchFamily="34" charset="-128"/>
              </a:rPr>
              <a:t>membrane</a:t>
            </a:r>
            <a:r>
              <a:rPr lang="tr-TR" altLang="ja-JP" sz="1600" dirty="0" smtClean="0">
                <a:solidFill>
                  <a:srgbClr val="FF0000"/>
                </a:solidFill>
                <a:latin typeface="Arial" pitchFamily="34" charset="0"/>
                <a:ea typeface="ＭＳ Ｐゴシック" pitchFamily="34" charset="-128"/>
              </a:rPr>
              <a:t> </a:t>
            </a:r>
            <a:r>
              <a:rPr lang="tr-TR" altLang="ja-JP" sz="1600" dirty="0" err="1">
                <a:solidFill>
                  <a:srgbClr val="FF0000"/>
                </a:solidFill>
                <a:latin typeface="Arial" pitchFamily="34" charset="0"/>
                <a:ea typeface="ＭＳ Ｐゴシック" pitchFamily="34" charset="-128"/>
              </a:rPr>
              <a:t>inhibitor</a:t>
            </a:r>
            <a:r>
              <a:rPr lang="tr-TR" altLang="ja-JP" sz="1600" dirty="0">
                <a:solidFill>
                  <a:srgbClr val="FF0000"/>
                </a:solidFill>
                <a:latin typeface="Arial" pitchFamily="34" charset="0"/>
                <a:ea typeface="ＭＳ Ｐゴシック" pitchFamily="34" charset="-128"/>
              </a:rPr>
              <a:t> of </a:t>
            </a:r>
            <a:r>
              <a:rPr lang="tr-TR" altLang="ja-JP" sz="1600" dirty="0" err="1">
                <a:solidFill>
                  <a:srgbClr val="FF0000"/>
                </a:solidFill>
                <a:latin typeface="Arial" pitchFamily="34" charset="0"/>
                <a:ea typeface="ＭＳ Ｐゴシック" pitchFamily="34" charset="-128"/>
              </a:rPr>
              <a:t>reactive</a:t>
            </a:r>
            <a:r>
              <a:rPr lang="tr-TR" altLang="ja-JP" sz="1600" dirty="0">
                <a:solidFill>
                  <a:srgbClr val="FF0000"/>
                </a:solidFill>
                <a:latin typeface="Arial" pitchFamily="34" charset="0"/>
                <a:ea typeface="ＭＳ Ｐゴシック" pitchFamily="34" charset="-128"/>
              </a:rPr>
              <a:t> </a:t>
            </a:r>
            <a:r>
              <a:rPr lang="tr-TR" altLang="ja-JP" sz="1600" dirty="0" err="1" smtClean="0">
                <a:solidFill>
                  <a:srgbClr val="FF0000"/>
                </a:solidFill>
                <a:latin typeface="Arial" pitchFamily="34" charset="0"/>
                <a:ea typeface="ＭＳ Ｐゴシック" pitchFamily="34" charset="-128"/>
              </a:rPr>
              <a:t>lysis</a:t>
            </a:r>
            <a:r>
              <a:rPr lang="tr-TR" altLang="ja-JP" sz="1600" dirty="0" smtClean="0">
                <a:latin typeface="Arial" pitchFamily="34" charset="0"/>
                <a:ea typeface="ＭＳ Ｐゴシック" pitchFamily="34" charset="-128"/>
              </a:rPr>
              <a:t> </a:t>
            </a:r>
            <a:endParaRPr lang="en-US" sz="1600" b="1" dirty="0">
              <a:solidFill>
                <a:schemeClr val="tx2"/>
              </a:solidFill>
            </a:endParaRPr>
          </a:p>
          <a:p>
            <a:pPr marL="342900" lvl="1" indent="-342900" eaLnBrk="0" hangingPunct="0">
              <a:lnSpc>
                <a:spcPct val="90000"/>
              </a:lnSpc>
              <a:spcBef>
                <a:spcPts val="600"/>
              </a:spcBef>
              <a:spcAft>
                <a:spcPts val="600"/>
              </a:spcAft>
              <a:buClr>
                <a:schemeClr val="tx2"/>
              </a:buClr>
              <a:buFont typeface="Wingdings" charset="0"/>
              <a:buChar char="l"/>
            </a:pPr>
            <a:r>
              <a:rPr lang="tr-TR" sz="1400" dirty="0" err="1"/>
              <a:t>KKH’leri</a:t>
            </a:r>
            <a:r>
              <a:rPr lang="tr-TR" sz="1400" dirty="0"/>
              <a:t> için </a:t>
            </a:r>
            <a:r>
              <a:rPr lang="tr-TR" sz="1400" dirty="0" err="1"/>
              <a:t>komplemanın</a:t>
            </a:r>
            <a:r>
              <a:rPr lang="tr-TR" sz="1400" dirty="0"/>
              <a:t> aracılık ettiği </a:t>
            </a:r>
            <a:r>
              <a:rPr lang="tr-TR" sz="1400" dirty="0" err="1"/>
              <a:t>lizise</a:t>
            </a:r>
            <a:r>
              <a:rPr lang="tr-TR" sz="1400" dirty="0"/>
              <a:t> karşı savunma kalkanı oluşturur.</a:t>
            </a:r>
            <a:endParaRPr lang="en-US" sz="1400" dirty="0"/>
          </a:p>
          <a:p>
            <a:pPr marL="342900" lvl="1" indent="-342900" eaLnBrk="0" hangingPunct="0">
              <a:lnSpc>
                <a:spcPct val="90000"/>
              </a:lnSpc>
              <a:spcBef>
                <a:spcPts val="600"/>
              </a:spcBef>
              <a:spcAft>
                <a:spcPts val="600"/>
              </a:spcAft>
              <a:buClr>
                <a:schemeClr val="tx2"/>
              </a:buClr>
              <a:buFont typeface="Wingdings" charset="0"/>
              <a:buChar char="l"/>
            </a:pPr>
            <a:r>
              <a:rPr lang="tr-TR" sz="1400" dirty="0" err="1"/>
              <a:t>Membran</a:t>
            </a:r>
            <a:r>
              <a:rPr lang="tr-TR" sz="1400" dirty="0"/>
              <a:t> atak kompleksinin bir araya gelmesini </a:t>
            </a:r>
            <a:r>
              <a:rPr lang="tr-TR" sz="1400" dirty="0" err="1"/>
              <a:t>inhibe</a:t>
            </a:r>
            <a:r>
              <a:rPr lang="tr-TR" sz="1400" dirty="0"/>
              <a:t> eder</a:t>
            </a:r>
            <a:endParaRPr lang="en-US" sz="1400" dirty="0"/>
          </a:p>
        </p:txBody>
      </p:sp>
      <p:sp>
        <p:nvSpPr>
          <p:cNvPr id="1024" name="Dikdörtgen 1023"/>
          <p:cNvSpPr/>
          <p:nvPr/>
        </p:nvSpPr>
        <p:spPr>
          <a:xfrm>
            <a:off x="459168" y="5657671"/>
            <a:ext cx="8114086" cy="923330"/>
          </a:xfrm>
          <a:prstGeom prst="rect">
            <a:avLst/>
          </a:prstGeom>
        </p:spPr>
        <p:txBody>
          <a:bodyPr wrap="square">
            <a:spAutoFit/>
          </a:bodyPr>
          <a:lstStyle/>
          <a:p>
            <a:r>
              <a:rPr lang="tr-TR" altLang="tr-TR" dirty="0" smtClean="0">
                <a:latin typeface="Arial" pitchFamily="34" charset="0"/>
                <a:ea typeface="ＭＳ Ｐゴシック" pitchFamily="34" charset="-128"/>
              </a:rPr>
              <a:t>Özellikle CD59  </a:t>
            </a:r>
            <a:r>
              <a:rPr lang="tr-TR" altLang="ja-JP" dirty="0" smtClean="0">
                <a:latin typeface="Arial" pitchFamily="34" charset="0"/>
                <a:ea typeface="ＭＳ Ｐゴシック" pitchFamily="34" charset="-128"/>
              </a:rPr>
              <a:t>ve CD55 </a:t>
            </a:r>
            <a:r>
              <a:rPr lang="ja-JP" altLang="tr-TR" dirty="0" smtClean="0">
                <a:latin typeface="Arial" pitchFamily="34" charset="0"/>
                <a:ea typeface="ヒラギノ角ゴ Pro W3" charset="-128"/>
              </a:rPr>
              <a:t>“</a:t>
            </a:r>
            <a:r>
              <a:rPr lang="tr-TR" altLang="ja-JP" dirty="0" err="1">
                <a:solidFill>
                  <a:srgbClr val="FF0000"/>
                </a:solidFill>
                <a:latin typeface="Arial" pitchFamily="34" charset="0"/>
                <a:ea typeface="ＭＳ Ｐゴシック" pitchFamily="34" charset="-128"/>
              </a:rPr>
              <a:t>kompleman</a:t>
            </a:r>
            <a:r>
              <a:rPr lang="tr-TR" altLang="ja-JP" dirty="0">
                <a:solidFill>
                  <a:srgbClr val="FF0000"/>
                </a:solidFill>
                <a:latin typeface="Arial" pitchFamily="34" charset="0"/>
                <a:ea typeface="ＭＳ Ｐゴシック" pitchFamily="34" charset="-128"/>
              </a:rPr>
              <a:t> </a:t>
            </a:r>
            <a:r>
              <a:rPr lang="tr-TR" altLang="ja-JP" dirty="0" smtClean="0">
                <a:solidFill>
                  <a:srgbClr val="FF0000"/>
                </a:solidFill>
                <a:latin typeface="Arial" pitchFamily="34" charset="0"/>
                <a:ea typeface="ＭＳ Ｐゴシック" pitchFamily="34" charset="-128"/>
              </a:rPr>
              <a:t>bağlayıcı proteinlerin</a:t>
            </a:r>
            <a:r>
              <a:rPr lang="ja-JP" altLang="tr-TR" dirty="0" smtClean="0">
                <a:latin typeface="Arial" pitchFamily="34" charset="0"/>
                <a:ea typeface="ヒラギノ角ゴ Pro W3" charset="-128"/>
              </a:rPr>
              <a:t>”</a:t>
            </a:r>
            <a:r>
              <a:rPr lang="tr-TR" altLang="ja-JP" dirty="0" smtClean="0">
                <a:latin typeface="Arial" pitchFamily="34" charset="0"/>
                <a:ea typeface="ＭＳ Ｐゴシック" pitchFamily="34" charset="-128"/>
              </a:rPr>
              <a:t> </a:t>
            </a:r>
            <a:r>
              <a:rPr lang="tr-TR" altLang="ja-JP" dirty="0">
                <a:latin typeface="Arial" pitchFamily="34" charset="0"/>
                <a:ea typeface="ＭＳ Ｐゴシック" pitchFamily="34" charset="-128"/>
              </a:rPr>
              <a:t>yokluğu nedeni ile eritrositler </a:t>
            </a:r>
            <a:r>
              <a:rPr lang="tr-TR" altLang="ja-JP" dirty="0" err="1">
                <a:latin typeface="Arial" pitchFamily="34" charset="0"/>
                <a:ea typeface="ＭＳ Ｐゴシック" pitchFamily="34" charset="-128"/>
              </a:rPr>
              <a:t>komplemanın</a:t>
            </a:r>
            <a:r>
              <a:rPr lang="tr-TR" altLang="ja-JP" dirty="0">
                <a:latin typeface="Arial" pitchFamily="34" charset="0"/>
                <a:ea typeface="ＭＳ Ｐゴシック" pitchFamily="34" charset="-128"/>
              </a:rPr>
              <a:t> </a:t>
            </a:r>
            <a:r>
              <a:rPr lang="tr-TR" altLang="ja-JP" dirty="0" err="1">
                <a:latin typeface="Arial" pitchFamily="34" charset="0"/>
                <a:ea typeface="ＭＳ Ｐゴシック" pitchFamily="34" charset="-128"/>
              </a:rPr>
              <a:t>hemolitik</a:t>
            </a:r>
            <a:r>
              <a:rPr lang="tr-TR" altLang="ja-JP" dirty="0">
                <a:latin typeface="Arial" pitchFamily="34" charset="0"/>
                <a:ea typeface="ＭＳ Ｐゴシック" pitchFamily="34" charset="-128"/>
              </a:rPr>
              <a:t> etkisine karşı aşırı duyarlıdır ve buna bağlı aralıklı hemoglobinüri vardır. </a:t>
            </a:r>
            <a:endParaRPr lang="tr-TR" dirty="0"/>
          </a:p>
        </p:txBody>
      </p:sp>
      <p:pic>
        <p:nvPicPr>
          <p:cNvPr id="1032" name="Picture 6" descr="ThreeRBCsPathophys"/>
          <p:cNvPicPr>
            <a:picLocks noChangeAspect="1" noChangeArrowheads="1"/>
          </p:cNvPicPr>
          <p:nvPr/>
        </p:nvPicPr>
        <p:blipFill>
          <a:blip r:embed="rId4" cstate="print">
            <a:extLst>
              <a:ext uri="{28A0092B-C50C-407E-A947-70E740481C1C}">
                <a14:useLocalDpi xmlns:a14="http://schemas.microsoft.com/office/drawing/2010/main" xmlns="" val="0"/>
              </a:ext>
            </a:extLst>
          </a:blip>
          <a:srcRect l="31535" r="37816" b="37517"/>
          <a:stretch>
            <a:fillRect/>
          </a:stretch>
        </p:blipFill>
        <p:spPr bwMode="auto">
          <a:xfrm>
            <a:off x="1033516" y="3340926"/>
            <a:ext cx="7354908" cy="2167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0"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99592" y="2892773"/>
            <a:ext cx="7128792" cy="2571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380399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767"/>
                                        </p:tgtEl>
                                      </p:cBhvr>
                                    </p:animEffect>
                                    <p:set>
                                      <p:cBhvr>
                                        <p:cTn id="7" dur="1" fill="hold">
                                          <p:stCondLst>
                                            <p:cond delay="1999"/>
                                          </p:stCondLst>
                                        </p:cTn>
                                        <p:tgtEl>
                                          <p:spTgt spid="767"/>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766"/>
                                        </p:tgtEl>
                                      </p:cBhvr>
                                    </p:animEffect>
                                    <p:set>
                                      <p:cBhvr>
                                        <p:cTn id="10" dur="1" fill="hold">
                                          <p:stCondLst>
                                            <p:cond delay="1999"/>
                                          </p:stCondLst>
                                        </p:cTn>
                                        <p:tgtEl>
                                          <p:spTgt spid="766"/>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2000"/>
                                        <p:tgtEl>
                                          <p:spTgt spid="12711"/>
                                        </p:tgtEl>
                                      </p:cBhvr>
                                    </p:animEffect>
                                    <p:set>
                                      <p:cBhvr>
                                        <p:cTn id="13" dur="1" fill="hold">
                                          <p:stCondLst>
                                            <p:cond delay="1999"/>
                                          </p:stCondLst>
                                        </p:cTn>
                                        <p:tgtEl>
                                          <p:spTgt spid="12711"/>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2000"/>
                                        <p:tgtEl>
                                          <p:spTgt spid="409620"/>
                                        </p:tgtEl>
                                      </p:cBhvr>
                                    </p:animEffect>
                                    <p:set>
                                      <p:cBhvr>
                                        <p:cTn id="16" dur="1" fill="hold">
                                          <p:stCondLst>
                                            <p:cond delay="1999"/>
                                          </p:stCondLst>
                                        </p:cTn>
                                        <p:tgtEl>
                                          <p:spTgt spid="409620"/>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7" presetClass="exit" presetSubtype="2" fill="hold" nodeType="clickEffect">
                                  <p:stCondLst>
                                    <p:cond delay="0"/>
                                  </p:stCondLst>
                                  <p:childTnLst>
                                    <p:anim calcmode="lin" valueType="num">
                                      <p:cBhvr additive="base">
                                        <p:cTn id="20" dur="3000"/>
                                        <p:tgtEl>
                                          <p:spTgt spid="2"/>
                                        </p:tgtEl>
                                        <p:attrNameLst>
                                          <p:attrName>ppt_x</p:attrName>
                                        </p:attrNameLst>
                                      </p:cBhvr>
                                      <p:tavLst>
                                        <p:tav tm="0">
                                          <p:val>
                                            <p:strVal val="ppt_x"/>
                                          </p:val>
                                        </p:tav>
                                        <p:tav tm="100000">
                                          <p:val>
                                            <p:strVal val="1+ppt_w/2"/>
                                          </p:val>
                                        </p:tav>
                                      </p:tavLst>
                                    </p:anim>
                                    <p:anim calcmode="lin" valueType="num">
                                      <p:cBhvr additive="base">
                                        <p:cTn id="21" dur="3000"/>
                                        <p:tgtEl>
                                          <p:spTgt spid="2"/>
                                        </p:tgtEl>
                                        <p:attrNameLst>
                                          <p:attrName>ppt_y</p:attrName>
                                        </p:attrNameLst>
                                      </p:cBhvr>
                                      <p:tavLst>
                                        <p:tav tm="0">
                                          <p:val>
                                            <p:strVal val="ppt_y"/>
                                          </p:val>
                                        </p:tav>
                                        <p:tav tm="100000">
                                          <p:val>
                                            <p:strVal val="ppt_y"/>
                                          </p:val>
                                        </p:tav>
                                      </p:tavLst>
                                    </p:anim>
                                    <p:set>
                                      <p:cBhvr>
                                        <p:cTn id="22" dur="1" fill="hold">
                                          <p:stCondLst>
                                            <p:cond delay="2999"/>
                                          </p:stCondLst>
                                        </p:cTn>
                                        <p:tgtEl>
                                          <p:spTgt spid="2"/>
                                        </p:tgtEl>
                                        <p:attrNameLst>
                                          <p:attrName>style.visibility</p:attrName>
                                        </p:attrNameLst>
                                      </p:cBhvr>
                                      <p:to>
                                        <p:strVal val="hidden"/>
                                      </p:to>
                                    </p:set>
                                  </p:childTnLst>
                                </p:cTn>
                              </p:par>
                              <p:par>
                                <p:cTn id="23" presetID="7" presetClass="exit" presetSubtype="8" fill="hold" nodeType="withEffect">
                                  <p:stCondLst>
                                    <p:cond delay="0"/>
                                  </p:stCondLst>
                                  <p:childTnLst>
                                    <p:anim calcmode="lin" valueType="num">
                                      <p:cBhvr additive="base">
                                        <p:cTn id="24" dur="3000"/>
                                        <p:tgtEl>
                                          <p:spTgt spid="3"/>
                                        </p:tgtEl>
                                        <p:attrNameLst>
                                          <p:attrName>ppt_x</p:attrName>
                                        </p:attrNameLst>
                                      </p:cBhvr>
                                      <p:tavLst>
                                        <p:tav tm="0">
                                          <p:val>
                                            <p:strVal val="ppt_x"/>
                                          </p:val>
                                        </p:tav>
                                        <p:tav tm="100000">
                                          <p:val>
                                            <p:strVal val="0-ppt_w/2"/>
                                          </p:val>
                                        </p:tav>
                                      </p:tavLst>
                                    </p:anim>
                                    <p:anim calcmode="lin" valueType="num">
                                      <p:cBhvr additive="base">
                                        <p:cTn id="25" dur="3000"/>
                                        <p:tgtEl>
                                          <p:spTgt spid="3"/>
                                        </p:tgtEl>
                                        <p:attrNameLst>
                                          <p:attrName>ppt_y</p:attrName>
                                        </p:attrNameLst>
                                      </p:cBhvr>
                                      <p:tavLst>
                                        <p:tav tm="0">
                                          <p:val>
                                            <p:strVal val="ppt_y"/>
                                          </p:val>
                                        </p:tav>
                                        <p:tav tm="100000">
                                          <p:val>
                                            <p:strVal val="ppt_y"/>
                                          </p:val>
                                        </p:tav>
                                      </p:tavLst>
                                    </p:anim>
                                    <p:set>
                                      <p:cBhvr>
                                        <p:cTn id="26" dur="1" fill="hold">
                                          <p:stCondLst>
                                            <p:cond delay="2999"/>
                                          </p:stCondLst>
                                        </p:cTn>
                                        <p:tgtEl>
                                          <p:spTgt spid="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032"/>
                                        </p:tgtEl>
                                        <p:attrNameLst>
                                          <p:attrName>style.visibility</p:attrName>
                                        </p:attrNameLst>
                                      </p:cBhvr>
                                      <p:to>
                                        <p:strVal val="visible"/>
                                      </p:to>
                                    </p:set>
                                    <p:anim calcmode="lin" valueType="num">
                                      <p:cBhvr>
                                        <p:cTn id="31" dur="500" fill="hold"/>
                                        <p:tgtEl>
                                          <p:spTgt spid="1032"/>
                                        </p:tgtEl>
                                        <p:attrNameLst>
                                          <p:attrName>ppt_w</p:attrName>
                                        </p:attrNameLst>
                                      </p:cBhvr>
                                      <p:tavLst>
                                        <p:tav tm="0">
                                          <p:val>
                                            <p:fltVal val="0"/>
                                          </p:val>
                                        </p:tav>
                                        <p:tav tm="100000">
                                          <p:val>
                                            <p:strVal val="#ppt_w"/>
                                          </p:val>
                                        </p:tav>
                                      </p:tavLst>
                                    </p:anim>
                                    <p:anim calcmode="lin" valueType="num">
                                      <p:cBhvr>
                                        <p:cTn id="32" dur="500" fill="hold"/>
                                        <p:tgtEl>
                                          <p:spTgt spid="1032"/>
                                        </p:tgtEl>
                                        <p:attrNameLst>
                                          <p:attrName>ppt_h</p:attrName>
                                        </p:attrNameLst>
                                      </p:cBhvr>
                                      <p:tavLst>
                                        <p:tav tm="0">
                                          <p:val>
                                            <p:fltVal val="0"/>
                                          </p:val>
                                        </p:tav>
                                        <p:tav tm="100000">
                                          <p:val>
                                            <p:strVal val="#ppt_h"/>
                                          </p:val>
                                        </p:tav>
                                      </p:tavLst>
                                    </p:anim>
                                    <p:animEffect transition="in" filter="fade">
                                      <p:cBhvr>
                                        <p:cTn id="33" dur="500"/>
                                        <p:tgtEl>
                                          <p:spTgt spid="103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7170"/>
                                        </p:tgtEl>
                                        <p:attrNameLst>
                                          <p:attrName>style.visibility</p:attrName>
                                        </p:attrNameLst>
                                      </p:cBhvr>
                                      <p:to>
                                        <p:strVal val="visible"/>
                                      </p:to>
                                    </p:set>
                                    <p:animEffect transition="in" filter="fade">
                                      <p:cBhvr>
                                        <p:cTn id="38"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auto">
          <a:xfrm>
            <a:off x="2586919" y="5665527"/>
            <a:ext cx="2305178" cy="627556"/>
          </a:xfrm>
          <a:prstGeom prst="flowChartAlternateProcess">
            <a:avLst/>
          </a:prstGeom>
          <a:solidFill>
            <a:srgbClr val="F96A1B"/>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C2AD8D"/>
              </a:solidFill>
              <a:effectLst/>
              <a:uLnTx/>
              <a:uFillTx/>
              <a:latin typeface="Franklin Gothic Book"/>
              <a:ea typeface="+mn-ea"/>
              <a:cs typeface="+mn-cs"/>
            </a:endParaRPr>
          </a:p>
        </p:txBody>
      </p:sp>
      <p:sp>
        <p:nvSpPr>
          <p:cNvPr id="4" name="Text Box 44"/>
          <p:cNvSpPr txBox="1">
            <a:spLocks noChangeArrowheads="1"/>
          </p:cNvSpPr>
          <p:nvPr/>
        </p:nvSpPr>
        <p:spPr bwMode="auto">
          <a:xfrm>
            <a:off x="2585379" y="5652743"/>
            <a:ext cx="2305050" cy="600861"/>
          </a:xfrm>
          <a:prstGeom prst="rect">
            <a:avLst/>
          </a:prstGeom>
          <a:solidFill>
            <a:srgbClr val="F96A1B">
              <a:lumMod val="75000"/>
            </a:srgbClr>
          </a:solidFill>
          <a:ln>
            <a:noFill/>
          </a:ln>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marL="0" marR="0" lvl="0" indent="0" algn="ctr" defTabSz="914400" eaLnBrk="1" fontAlgn="base" latinLnBrk="0" hangingPunct="1">
              <a:lnSpc>
                <a:spcPct val="100000"/>
              </a:lnSpc>
              <a:spcBef>
                <a:spcPct val="20000"/>
              </a:spcBef>
              <a:spcAft>
                <a:spcPct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latin typeface="Arial" charset="0"/>
                <a:ea typeface="ＭＳ Ｐゴシック" charset="0"/>
                <a:cs typeface="ＭＳ Ｐゴシック" charset="0"/>
              </a:rPr>
              <a:t>ANEMİ</a:t>
            </a:r>
            <a:endParaRPr kumimoji="0" lang="en-US" sz="1200" b="1" i="0" u="none" strike="noStrike" kern="0" cap="none" spc="0" normalizeH="0" baseline="0" noProof="0" dirty="0">
              <a:ln>
                <a:noFill/>
              </a:ln>
              <a:solidFill>
                <a:srgbClr val="000000"/>
              </a:solidFill>
              <a:effectLst/>
              <a:uLnTx/>
              <a:uFillTx/>
              <a:latin typeface="Arial" charset="0"/>
              <a:ea typeface="ＭＳ Ｐゴシック" charset="0"/>
              <a:cs typeface="ＭＳ Ｐゴシック" charset="0"/>
            </a:endParaRPr>
          </a:p>
        </p:txBody>
      </p:sp>
      <p:sp>
        <p:nvSpPr>
          <p:cNvPr id="5" name="AutoShape 13"/>
          <p:cNvSpPr>
            <a:spLocks noChangeArrowheads="1"/>
          </p:cNvSpPr>
          <p:nvPr/>
        </p:nvSpPr>
        <p:spPr bwMode="auto">
          <a:xfrm>
            <a:off x="1747179" y="3408018"/>
            <a:ext cx="1325562" cy="568557"/>
          </a:xfrm>
          <a:prstGeom prst="roundRect">
            <a:avLst>
              <a:gd name="adj" fmla="val 16667"/>
            </a:avLst>
          </a:prstGeom>
          <a:solidFill>
            <a:srgbClr val="000000"/>
          </a:solidFill>
          <a:ln w="9525">
            <a:solidFill>
              <a:srgbClr val="000000"/>
            </a:solidFill>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6" name="Text Box 2"/>
          <p:cNvSpPr txBox="1">
            <a:spLocks noChangeArrowheads="1"/>
          </p:cNvSpPr>
          <p:nvPr/>
        </p:nvSpPr>
        <p:spPr bwMode="auto">
          <a:xfrm>
            <a:off x="470829" y="1683994"/>
            <a:ext cx="2044700" cy="11128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tr-TR" sz="1200" b="1" dirty="0" err="1">
                <a:solidFill>
                  <a:srgbClr val="000000"/>
                </a:solidFill>
                <a:cs typeface="Arial Unicode MS" charset="0"/>
              </a:rPr>
              <a:t>KKH’leri</a:t>
            </a:r>
            <a:r>
              <a:rPr lang="en-US" sz="1200" b="1" dirty="0">
                <a:solidFill>
                  <a:srgbClr val="000000"/>
                </a:solidFill>
                <a:cs typeface="Arial Unicode MS" charset="0"/>
              </a:rPr>
              <a:t> </a:t>
            </a:r>
            <a:r>
              <a:rPr lang="tr-TR" sz="1200" b="1" dirty="0" err="1">
                <a:solidFill>
                  <a:srgbClr val="000000"/>
                </a:solidFill>
                <a:cs typeface="Arial Unicode MS" charset="0"/>
              </a:rPr>
              <a:t>kompleman</a:t>
            </a:r>
            <a:r>
              <a:rPr lang="tr-TR" sz="1200" b="1" dirty="0">
                <a:solidFill>
                  <a:srgbClr val="000000"/>
                </a:solidFill>
                <a:cs typeface="Arial Unicode MS" charset="0"/>
              </a:rPr>
              <a:t> atağından bir terminal </a:t>
            </a:r>
            <a:r>
              <a:rPr lang="tr-TR" sz="1200" b="1" dirty="0" err="1">
                <a:solidFill>
                  <a:srgbClr val="000000"/>
                </a:solidFill>
                <a:cs typeface="Arial Unicode MS" charset="0"/>
              </a:rPr>
              <a:t>kompleman</a:t>
            </a:r>
            <a:r>
              <a:rPr lang="tr-TR" sz="1200" b="1" dirty="0">
                <a:solidFill>
                  <a:srgbClr val="000000"/>
                </a:solidFill>
                <a:cs typeface="Arial Unicode MS" charset="0"/>
              </a:rPr>
              <a:t> inhibitörleri kalkanı tarafından korunurlar </a:t>
            </a:r>
          </a:p>
          <a:p>
            <a:pPr algn="ctr" fontAlgn="base">
              <a:spcBef>
                <a:spcPct val="20000"/>
              </a:spcBef>
              <a:spcAft>
                <a:spcPct val="0"/>
              </a:spcAft>
              <a:buClr>
                <a:srgbClr val="4F81BD"/>
              </a:buClr>
              <a:buSzPct val="90000"/>
              <a:buFont typeface="Wingdings" charset="0"/>
              <a:buNone/>
            </a:pPr>
            <a:endParaRPr lang="en-US" sz="1200" b="1" dirty="0">
              <a:solidFill>
                <a:srgbClr val="000000"/>
              </a:solidFill>
              <a:cs typeface="Arial Unicode MS" charset="0"/>
            </a:endParaRPr>
          </a:p>
        </p:txBody>
      </p:sp>
      <p:sp>
        <p:nvSpPr>
          <p:cNvPr id="7" name="Text Box 4"/>
          <p:cNvSpPr txBox="1">
            <a:spLocks noChangeArrowheads="1"/>
          </p:cNvSpPr>
          <p:nvPr/>
        </p:nvSpPr>
        <p:spPr bwMode="auto">
          <a:xfrm>
            <a:off x="724829" y="4979644"/>
            <a:ext cx="985837" cy="209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tr-TR" sz="1200" b="1">
                <a:solidFill>
                  <a:srgbClr val="000000"/>
                </a:solidFill>
                <a:cs typeface="ＭＳ Ｐゴシック" charset="0"/>
              </a:rPr>
              <a:t>Sağlam</a:t>
            </a:r>
            <a:r>
              <a:rPr lang="en-US" sz="1200" b="1">
                <a:solidFill>
                  <a:srgbClr val="000000"/>
                </a:solidFill>
                <a:cs typeface="ＭＳ Ｐゴシック" charset="0"/>
              </a:rPr>
              <a:t> </a:t>
            </a:r>
            <a:r>
              <a:rPr lang="tr-TR" sz="1200" b="1">
                <a:solidFill>
                  <a:srgbClr val="000000"/>
                </a:solidFill>
                <a:cs typeface="ＭＳ Ｐゴシック" charset="0"/>
              </a:rPr>
              <a:t>KKH</a:t>
            </a:r>
            <a:endParaRPr lang="en-US" sz="1200" b="1">
              <a:solidFill>
                <a:srgbClr val="000000"/>
              </a:solidFill>
              <a:cs typeface="ＭＳ Ｐゴシック" charset="0"/>
            </a:endParaRPr>
          </a:p>
        </p:txBody>
      </p:sp>
      <p:sp>
        <p:nvSpPr>
          <p:cNvPr id="8" name="Text Box 8"/>
          <p:cNvSpPr txBox="1">
            <a:spLocks noChangeArrowheads="1"/>
          </p:cNvSpPr>
          <p:nvPr/>
        </p:nvSpPr>
        <p:spPr bwMode="auto">
          <a:xfrm>
            <a:off x="1747179" y="3493744"/>
            <a:ext cx="1306512" cy="4813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tr-TR" sz="1200" b="1">
                <a:solidFill>
                  <a:srgbClr val="CDD7D9"/>
                </a:solidFill>
                <a:cs typeface="ＭＳ Ｐゴシック" charset="0"/>
              </a:rPr>
              <a:t>Kompleman aktivasyonu</a:t>
            </a:r>
            <a:endParaRPr lang="en-US" sz="1200" b="1">
              <a:solidFill>
                <a:srgbClr val="CDD7D9"/>
              </a:solidFill>
              <a:cs typeface="ＭＳ Ｐゴシック" charset="0"/>
            </a:endParaRPr>
          </a:p>
        </p:txBody>
      </p:sp>
      <p:sp>
        <p:nvSpPr>
          <p:cNvPr id="9" name="Arc 39"/>
          <p:cNvSpPr>
            <a:spLocks/>
          </p:cNvSpPr>
          <p:nvPr/>
        </p:nvSpPr>
        <p:spPr bwMode="auto">
          <a:xfrm flipH="1">
            <a:off x="1188379" y="3800488"/>
            <a:ext cx="558800" cy="123111"/>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76200">
            <a:solidFill>
              <a:srgbClr val="000000">
                <a:lumMod val="75000"/>
              </a:srgbClr>
            </a:solidFill>
            <a:round/>
            <a:headEnd/>
            <a:tailEnd/>
          </a:ln>
          <a:extLst/>
        </p:spPr>
        <p:txBody>
          <a:bodyPr lIns="0" tIns="0" rIns="0" bIns="0" anchor="ctr">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dirty="0">
              <a:ln>
                <a:noFill/>
              </a:ln>
              <a:solidFill>
                <a:prstClr val="black"/>
              </a:solidFill>
              <a:effectLst/>
              <a:uLnTx/>
              <a:uFillTx/>
              <a:ea typeface="ＭＳ Ｐゴシック" charset="0"/>
            </a:endParaRPr>
          </a:p>
        </p:txBody>
      </p:sp>
      <p:sp>
        <p:nvSpPr>
          <p:cNvPr id="10" name="Line 46"/>
          <p:cNvSpPr>
            <a:spLocks noChangeShapeType="1"/>
          </p:cNvSpPr>
          <p:nvPr/>
        </p:nvSpPr>
        <p:spPr bwMode="auto">
          <a:xfrm>
            <a:off x="1188379" y="3689006"/>
            <a:ext cx="0" cy="495873"/>
          </a:xfrm>
          <a:prstGeom prst="line">
            <a:avLst/>
          </a:prstGeom>
          <a:noFill/>
          <a:ln w="76200">
            <a:solidFill>
              <a:srgbClr val="000000">
                <a:lumMod val="75000"/>
              </a:srgbClr>
            </a:solidFill>
            <a:round/>
            <a:headEnd/>
            <a:tailEnd type="triangle" w="med" len="sm"/>
          </a:ln>
          <a:effectLs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dirty="0">
              <a:ln>
                <a:noFill/>
              </a:ln>
              <a:solidFill>
                <a:prstClr val="black"/>
              </a:solidFill>
              <a:effectLst/>
              <a:uLnTx/>
              <a:uFillTx/>
              <a:ea typeface="ＭＳ Ｐゴシック" charset="0"/>
            </a:endParaRPr>
          </a:p>
        </p:txBody>
      </p:sp>
      <p:sp>
        <p:nvSpPr>
          <p:cNvPr id="11" name="AutoShape 3"/>
          <p:cNvSpPr>
            <a:spLocks noChangeArrowheads="1"/>
          </p:cNvSpPr>
          <p:nvPr/>
        </p:nvSpPr>
        <p:spPr bwMode="auto">
          <a:xfrm>
            <a:off x="5519079" y="5851181"/>
            <a:ext cx="2305050" cy="426418"/>
          </a:xfrm>
          <a:prstGeom prst="flowChartAlternateProcess">
            <a:avLst/>
          </a:prstGeom>
          <a:solidFill>
            <a:srgbClr val="797B7E"/>
          </a:solidFill>
          <a:ln w="9525">
            <a:solidFill>
              <a:srgbClr val="000000"/>
            </a:solidFill>
            <a:miter lim="800000"/>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12" name="AutoShape 4"/>
          <p:cNvSpPr>
            <a:spLocks noChangeArrowheads="1"/>
          </p:cNvSpPr>
          <p:nvPr/>
        </p:nvSpPr>
        <p:spPr bwMode="auto">
          <a:xfrm>
            <a:off x="5519079" y="5333656"/>
            <a:ext cx="2305050" cy="426418"/>
          </a:xfrm>
          <a:prstGeom prst="flowChartAlternateProcess">
            <a:avLst/>
          </a:prstGeom>
          <a:solidFill>
            <a:srgbClr val="F96A1B"/>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Franklin Gothic Book"/>
              <a:ea typeface="+mn-ea"/>
              <a:cs typeface="+mn-cs"/>
            </a:endParaRPr>
          </a:p>
        </p:txBody>
      </p:sp>
      <p:sp>
        <p:nvSpPr>
          <p:cNvPr id="13" name="AutoShape 5"/>
          <p:cNvSpPr>
            <a:spLocks noChangeArrowheads="1"/>
          </p:cNvSpPr>
          <p:nvPr/>
        </p:nvSpPr>
        <p:spPr bwMode="auto">
          <a:xfrm>
            <a:off x="5519079" y="4817719"/>
            <a:ext cx="2305050" cy="424802"/>
          </a:xfrm>
          <a:prstGeom prst="flowChartAlternateProcess">
            <a:avLst/>
          </a:prstGeom>
          <a:solidFill>
            <a:srgbClr val="F96A1B"/>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Franklin Gothic Book"/>
              <a:ea typeface="+mn-ea"/>
              <a:cs typeface="+mn-cs"/>
            </a:endParaRPr>
          </a:p>
        </p:txBody>
      </p:sp>
      <p:sp>
        <p:nvSpPr>
          <p:cNvPr id="14" name="AutoShape 6"/>
          <p:cNvSpPr>
            <a:spLocks noChangeArrowheads="1"/>
          </p:cNvSpPr>
          <p:nvPr/>
        </p:nvSpPr>
        <p:spPr bwMode="auto">
          <a:xfrm>
            <a:off x="5519079" y="4301781"/>
            <a:ext cx="2305050" cy="424803"/>
          </a:xfrm>
          <a:prstGeom prst="flowChartAlternateProcess">
            <a:avLst/>
          </a:prstGeom>
          <a:solidFill>
            <a:srgbClr val="F96A1B"/>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Franklin Gothic Book"/>
              <a:ea typeface="+mn-ea"/>
              <a:cs typeface="+mn-cs"/>
            </a:endParaRPr>
          </a:p>
        </p:txBody>
      </p:sp>
      <p:sp>
        <p:nvSpPr>
          <p:cNvPr id="15" name="AutoShape 7"/>
          <p:cNvSpPr>
            <a:spLocks noChangeArrowheads="1"/>
          </p:cNvSpPr>
          <p:nvPr/>
        </p:nvSpPr>
        <p:spPr bwMode="auto">
          <a:xfrm>
            <a:off x="5519079" y="3784256"/>
            <a:ext cx="2305050" cy="426418"/>
          </a:xfrm>
          <a:prstGeom prst="flowChartAlternateProcess">
            <a:avLst/>
          </a:prstGeom>
          <a:solidFill>
            <a:srgbClr val="F96A1B"/>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Franklin Gothic Book"/>
              <a:ea typeface="+mn-ea"/>
              <a:cs typeface="+mn-cs"/>
            </a:endParaRPr>
          </a:p>
        </p:txBody>
      </p:sp>
      <p:sp>
        <p:nvSpPr>
          <p:cNvPr id="16" name="AutoShape 8"/>
          <p:cNvSpPr>
            <a:spLocks noChangeArrowheads="1"/>
          </p:cNvSpPr>
          <p:nvPr/>
        </p:nvSpPr>
        <p:spPr bwMode="auto">
          <a:xfrm>
            <a:off x="5519079" y="3268319"/>
            <a:ext cx="2305050" cy="426418"/>
          </a:xfrm>
          <a:prstGeom prst="flowChartAlternateProcess">
            <a:avLst/>
          </a:prstGeom>
          <a:solidFill>
            <a:srgbClr val="F96A1B"/>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Franklin Gothic Book"/>
              <a:ea typeface="+mn-ea"/>
              <a:cs typeface="+mn-cs"/>
            </a:endParaRPr>
          </a:p>
        </p:txBody>
      </p:sp>
      <p:sp>
        <p:nvSpPr>
          <p:cNvPr id="17" name="AutoShape 9"/>
          <p:cNvSpPr>
            <a:spLocks noChangeArrowheads="1"/>
          </p:cNvSpPr>
          <p:nvPr/>
        </p:nvSpPr>
        <p:spPr bwMode="auto">
          <a:xfrm>
            <a:off x="5519079" y="2707931"/>
            <a:ext cx="2305050" cy="424803"/>
          </a:xfrm>
          <a:prstGeom prst="flowChartAlternateProcess">
            <a:avLst/>
          </a:prstGeom>
          <a:solidFill>
            <a:srgbClr val="434342"/>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C2AD8D"/>
              </a:solidFill>
              <a:effectLst/>
              <a:uLnTx/>
              <a:uFillTx/>
              <a:latin typeface="Franklin Gothic Book"/>
              <a:ea typeface="+mn-ea"/>
              <a:cs typeface="+mn-cs"/>
            </a:endParaRPr>
          </a:p>
        </p:txBody>
      </p:sp>
      <p:sp>
        <p:nvSpPr>
          <p:cNvPr id="18" name="AutoShape 10"/>
          <p:cNvSpPr>
            <a:spLocks noChangeArrowheads="1"/>
          </p:cNvSpPr>
          <p:nvPr/>
        </p:nvSpPr>
        <p:spPr bwMode="auto">
          <a:xfrm>
            <a:off x="5519079" y="2203106"/>
            <a:ext cx="2305050" cy="426418"/>
          </a:xfrm>
          <a:prstGeom prst="flowChartAlternateProcess">
            <a:avLst/>
          </a:prstGeom>
          <a:solidFill>
            <a:srgbClr val="434342"/>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C2AD8D"/>
              </a:solidFill>
              <a:effectLst/>
              <a:uLnTx/>
              <a:uFillTx/>
              <a:latin typeface="Franklin Gothic Book"/>
              <a:ea typeface="+mn-ea"/>
              <a:cs typeface="+mn-cs"/>
            </a:endParaRPr>
          </a:p>
        </p:txBody>
      </p:sp>
      <p:sp>
        <p:nvSpPr>
          <p:cNvPr id="19" name="AutoShape 11"/>
          <p:cNvSpPr>
            <a:spLocks noChangeArrowheads="1"/>
          </p:cNvSpPr>
          <p:nvPr/>
        </p:nvSpPr>
        <p:spPr bwMode="auto">
          <a:xfrm>
            <a:off x="5519079" y="1690344"/>
            <a:ext cx="2305050" cy="426418"/>
          </a:xfrm>
          <a:prstGeom prst="flowChartAlternateProcess">
            <a:avLst/>
          </a:prstGeom>
          <a:solidFill>
            <a:srgbClr val="434342"/>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C2AD8D"/>
              </a:solidFill>
              <a:effectLst/>
              <a:uLnTx/>
              <a:uFillTx/>
              <a:latin typeface="Franklin Gothic Book"/>
              <a:ea typeface="+mn-ea"/>
              <a:cs typeface="+mn-cs"/>
            </a:endParaRPr>
          </a:p>
        </p:txBody>
      </p:sp>
      <p:sp>
        <p:nvSpPr>
          <p:cNvPr id="20" name="AutoShape 12"/>
          <p:cNvSpPr>
            <a:spLocks noChangeArrowheads="1"/>
          </p:cNvSpPr>
          <p:nvPr/>
        </p:nvSpPr>
        <p:spPr bwMode="auto">
          <a:xfrm>
            <a:off x="5519079" y="5851181"/>
            <a:ext cx="2305050" cy="426418"/>
          </a:xfrm>
          <a:prstGeom prst="flowChartAlternateProcess">
            <a:avLst/>
          </a:prstGeom>
          <a:solidFill>
            <a:srgbClr val="F96A1B"/>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Franklin Gothic Book"/>
              <a:ea typeface="+mn-ea"/>
              <a:cs typeface="+mn-cs"/>
            </a:endParaRPr>
          </a:p>
        </p:txBody>
      </p:sp>
      <p:sp>
        <p:nvSpPr>
          <p:cNvPr id="21" name="Text Box 22"/>
          <p:cNvSpPr txBox="1">
            <a:spLocks noChangeArrowheads="1"/>
          </p:cNvSpPr>
          <p:nvPr/>
        </p:nvSpPr>
        <p:spPr bwMode="auto">
          <a:xfrm>
            <a:off x="5698466" y="1695106"/>
            <a:ext cx="1931988" cy="4102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fontAlgn="base" hangingPunct="1">
              <a:spcBef>
                <a:spcPct val="20000"/>
              </a:spcBef>
              <a:spcAft>
                <a:spcPct val="0"/>
              </a:spcAft>
            </a:pPr>
            <a:r>
              <a:rPr lang="en-US" sz="1200" b="1" dirty="0" err="1">
                <a:solidFill>
                  <a:srgbClr val="FFFFFF"/>
                </a:solidFill>
                <a:cs typeface="ＭＳ Ｐゴシック" charset="0"/>
              </a:rPr>
              <a:t>Trombo</a:t>
            </a:r>
            <a:r>
              <a:rPr lang="tr-TR" sz="1200" b="1" dirty="0">
                <a:solidFill>
                  <a:srgbClr val="FFFFFF"/>
                </a:solidFill>
                <a:cs typeface="ＭＳ Ｐゴシック" charset="0"/>
              </a:rPr>
              <a:t>z</a:t>
            </a:r>
            <a:endParaRPr lang="en-US" sz="1200" b="1" dirty="0">
              <a:solidFill>
                <a:srgbClr val="FFFFFF"/>
              </a:solidFill>
              <a:cs typeface="ＭＳ Ｐゴシック" charset="0"/>
            </a:endParaRPr>
          </a:p>
        </p:txBody>
      </p:sp>
      <p:sp>
        <p:nvSpPr>
          <p:cNvPr id="22" name="Text Box 23"/>
          <p:cNvSpPr txBox="1">
            <a:spLocks noChangeArrowheads="1"/>
          </p:cNvSpPr>
          <p:nvPr/>
        </p:nvSpPr>
        <p:spPr bwMode="auto">
          <a:xfrm>
            <a:off x="5517491" y="4820894"/>
            <a:ext cx="2293938" cy="413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fontAlgn="base" hangingPunct="1">
              <a:spcBef>
                <a:spcPct val="20000"/>
              </a:spcBef>
              <a:spcAft>
                <a:spcPct val="0"/>
              </a:spcAft>
            </a:pPr>
            <a:r>
              <a:rPr lang="tr-TR" sz="1200" b="1">
                <a:solidFill>
                  <a:srgbClr val="000000"/>
                </a:solidFill>
                <a:cs typeface="ＭＳ Ｐゴシック" charset="0"/>
              </a:rPr>
              <a:t>Bitkinlik</a:t>
            </a:r>
            <a:endParaRPr lang="en-US" sz="1200" b="1">
              <a:solidFill>
                <a:srgbClr val="000000"/>
              </a:solidFill>
              <a:cs typeface="ＭＳ Ｐゴシック" charset="0"/>
            </a:endParaRPr>
          </a:p>
        </p:txBody>
      </p:sp>
      <p:sp>
        <p:nvSpPr>
          <p:cNvPr id="23" name="Text Box 24"/>
          <p:cNvSpPr txBox="1">
            <a:spLocks noChangeArrowheads="1"/>
          </p:cNvSpPr>
          <p:nvPr/>
        </p:nvSpPr>
        <p:spPr bwMode="auto">
          <a:xfrm>
            <a:off x="5698466" y="2215806"/>
            <a:ext cx="1931988" cy="4118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fontAlgn="base" hangingPunct="1">
              <a:spcBef>
                <a:spcPct val="20000"/>
              </a:spcBef>
              <a:spcAft>
                <a:spcPct val="0"/>
              </a:spcAft>
            </a:pPr>
            <a:r>
              <a:rPr lang="tr-TR" sz="1200" b="1">
                <a:solidFill>
                  <a:srgbClr val="FFFFFF"/>
                </a:solidFill>
                <a:cs typeface="ＭＳ Ｐゴシック" charset="0"/>
              </a:rPr>
              <a:t>Böbrek yetersizliği </a:t>
            </a:r>
            <a:endParaRPr lang="en-US" sz="1200" b="1">
              <a:solidFill>
                <a:srgbClr val="FFFFFF"/>
              </a:solidFill>
              <a:cs typeface="ＭＳ Ｐゴシック" charset="0"/>
            </a:endParaRPr>
          </a:p>
        </p:txBody>
      </p:sp>
      <p:sp>
        <p:nvSpPr>
          <p:cNvPr id="24" name="Text Box 25"/>
          <p:cNvSpPr txBox="1">
            <a:spLocks noChangeArrowheads="1"/>
          </p:cNvSpPr>
          <p:nvPr/>
        </p:nvSpPr>
        <p:spPr bwMode="auto">
          <a:xfrm>
            <a:off x="5517491" y="3258794"/>
            <a:ext cx="2293938" cy="4102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fontAlgn="base" hangingPunct="1">
              <a:spcBef>
                <a:spcPct val="20000"/>
              </a:spcBef>
              <a:spcAft>
                <a:spcPct val="0"/>
              </a:spcAft>
            </a:pPr>
            <a:r>
              <a:rPr lang="tr-TR" sz="1200" b="1">
                <a:solidFill>
                  <a:srgbClr val="000000"/>
                </a:solidFill>
                <a:cs typeface="ＭＳ Ｐゴシック" charset="0"/>
              </a:rPr>
              <a:t>Karın ağrısı</a:t>
            </a:r>
            <a:endParaRPr lang="en-US" sz="1200" b="1">
              <a:solidFill>
                <a:srgbClr val="000000"/>
              </a:solidFill>
              <a:cs typeface="ＭＳ Ｐゴシック" charset="0"/>
            </a:endParaRPr>
          </a:p>
        </p:txBody>
      </p:sp>
      <p:sp>
        <p:nvSpPr>
          <p:cNvPr id="25" name="Text Box 26"/>
          <p:cNvSpPr txBox="1">
            <a:spLocks noChangeArrowheads="1"/>
          </p:cNvSpPr>
          <p:nvPr/>
        </p:nvSpPr>
        <p:spPr bwMode="auto">
          <a:xfrm>
            <a:off x="5517491" y="3779494"/>
            <a:ext cx="2293938" cy="4118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fontAlgn="base" hangingPunct="1">
              <a:spcBef>
                <a:spcPct val="20000"/>
              </a:spcBef>
              <a:spcAft>
                <a:spcPct val="0"/>
              </a:spcAft>
            </a:pPr>
            <a:r>
              <a:rPr lang="en-US" sz="1200" b="1">
                <a:solidFill>
                  <a:srgbClr val="000000"/>
                </a:solidFill>
                <a:cs typeface="ＭＳ Ｐゴシック" charset="0"/>
              </a:rPr>
              <a:t>D</a:t>
            </a:r>
            <a:r>
              <a:rPr lang="tr-TR" sz="1200" b="1">
                <a:solidFill>
                  <a:srgbClr val="000000"/>
                </a:solidFill>
                <a:cs typeface="ＭＳ Ｐゴシック" charset="0"/>
              </a:rPr>
              <a:t>i</a:t>
            </a:r>
            <a:r>
              <a:rPr lang="en-US" sz="1200" b="1">
                <a:solidFill>
                  <a:srgbClr val="000000"/>
                </a:solidFill>
                <a:cs typeface="ＭＳ Ｐゴシック" charset="0"/>
              </a:rPr>
              <a:t>spne</a:t>
            </a:r>
          </a:p>
        </p:txBody>
      </p:sp>
      <p:sp>
        <p:nvSpPr>
          <p:cNvPr id="26" name="Text Box 27"/>
          <p:cNvSpPr txBox="1">
            <a:spLocks noChangeArrowheads="1"/>
          </p:cNvSpPr>
          <p:nvPr/>
        </p:nvSpPr>
        <p:spPr bwMode="auto">
          <a:xfrm>
            <a:off x="5517491" y="4301781"/>
            <a:ext cx="2293938" cy="4102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fontAlgn="base" hangingPunct="1">
              <a:spcBef>
                <a:spcPct val="20000"/>
              </a:spcBef>
              <a:spcAft>
                <a:spcPct val="0"/>
              </a:spcAft>
            </a:pPr>
            <a:r>
              <a:rPr lang="tr-TR" sz="1200" b="1">
                <a:solidFill>
                  <a:srgbClr val="000000"/>
                </a:solidFill>
                <a:cs typeface="ＭＳ Ｐゴシック" charset="0"/>
              </a:rPr>
              <a:t>Disfaji (ağrılı yutma)</a:t>
            </a:r>
            <a:endParaRPr lang="en-US" sz="1200" b="1">
              <a:solidFill>
                <a:srgbClr val="000000"/>
              </a:solidFill>
              <a:cs typeface="ＭＳ Ｐゴシック" charset="0"/>
            </a:endParaRPr>
          </a:p>
        </p:txBody>
      </p:sp>
      <p:sp>
        <p:nvSpPr>
          <p:cNvPr id="27" name="Text Box 28"/>
          <p:cNvSpPr txBox="1">
            <a:spLocks noChangeArrowheads="1"/>
          </p:cNvSpPr>
          <p:nvPr/>
        </p:nvSpPr>
        <p:spPr bwMode="auto">
          <a:xfrm>
            <a:off x="5519079" y="5341594"/>
            <a:ext cx="2293937" cy="4118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fontAlgn="base" hangingPunct="1">
              <a:spcBef>
                <a:spcPct val="20000"/>
              </a:spcBef>
              <a:spcAft>
                <a:spcPct val="0"/>
              </a:spcAft>
            </a:pPr>
            <a:r>
              <a:rPr lang="en-US" sz="1200" b="1">
                <a:solidFill>
                  <a:srgbClr val="000000"/>
                </a:solidFill>
                <a:cs typeface="ＭＳ Ｐゴシック" charset="0"/>
              </a:rPr>
              <a:t>Hemoglobin</a:t>
            </a:r>
            <a:r>
              <a:rPr lang="tr-TR" sz="1200" b="1">
                <a:solidFill>
                  <a:srgbClr val="000000"/>
                </a:solidFill>
                <a:cs typeface="ＭＳ Ｐゴシック" charset="0"/>
              </a:rPr>
              <a:t>üri</a:t>
            </a:r>
            <a:endParaRPr lang="en-US" sz="1200" b="1">
              <a:solidFill>
                <a:srgbClr val="000000"/>
              </a:solidFill>
              <a:cs typeface="ＭＳ Ｐゴシック" charset="0"/>
            </a:endParaRPr>
          </a:p>
        </p:txBody>
      </p:sp>
      <p:sp>
        <p:nvSpPr>
          <p:cNvPr id="28" name="Text Box 29"/>
          <p:cNvSpPr txBox="1">
            <a:spLocks noChangeArrowheads="1"/>
          </p:cNvSpPr>
          <p:nvPr/>
        </p:nvSpPr>
        <p:spPr bwMode="auto">
          <a:xfrm>
            <a:off x="5542891" y="5863881"/>
            <a:ext cx="2293938" cy="4102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fontAlgn="base" hangingPunct="1">
              <a:spcBef>
                <a:spcPct val="20000"/>
              </a:spcBef>
              <a:spcAft>
                <a:spcPct val="0"/>
              </a:spcAft>
            </a:pPr>
            <a:r>
              <a:rPr lang="en-US" sz="1200" b="1">
                <a:solidFill>
                  <a:srgbClr val="000000"/>
                </a:solidFill>
                <a:cs typeface="ＭＳ Ｐゴシック" charset="0"/>
              </a:rPr>
              <a:t>Ere</a:t>
            </a:r>
            <a:r>
              <a:rPr lang="tr-TR" sz="1200" b="1">
                <a:solidFill>
                  <a:srgbClr val="000000"/>
                </a:solidFill>
                <a:cs typeface="ＭＳ Ｐゴシック" charset="0"/>
              </a:rPr>
              <a:t>ktil disfonksiyon</a:t>
            </a:r>
            <a:endParaRPr lang="en-US" sz="1200" b="1">
              <a:solidFill>
                <a:srgbClr val="000000"/>
              </a:solidFill>
              <a:cs typeface="ＭＳ Ｐゴシック" charset="0"/>
            </a:endParaRPr>
          </a:p>
        </p:txBody>
      </p:sp>
      <p:grpSp>
        <p:nvGrpSpPr>
          <p:cNvPr id="2" name="Group 188"/>
          <p:cNvGrpSpPr>
            <a:grpSpLocks/>
          </p:cNvGrpSpPr>
          <p:nvPr/>
        </p:nvGrpSpPr>
        <p:grpSpPr bwMode="auto">
          <a:xfrm>
            <a:off x="4260191" y="1896719"/>
            <a:ext cx="1252538" cy="4241563"/>
            <a:chOff x="3806824" y="1584171"/>
            <a:chExt cx="1551768" cy="4297671"/>
          </a:xfrm>
        </p:grpSpPr>
        <p:cxnSp>
          <p:nvCxnSpPr>
            <p:cNvPr id="30" name="Straight Arrow Connector 165"/>
            <p:cNvCxnSpPr>
              <a:cxnSpLocks noChangeShapeType="1"/>
            </p:cNvCxnSpPr>
            <p:nvPr/>
          </p:nvCxnSpPr>
          <p:spPr bwMode="auto">
            <a:xfrm rot="5400000" flipH="1" flipV="1">
              <a:off x="3177669" y="2213326"/>
              <a:ext cx="2810076" cy="1551768"/>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xmlns="">
                  <a:noFill/>
                </a14:hiddenFill>
              </a:ext>
            </a:extLst>
          </p:spPr>
        </p:cxnSp>
        <p:cxnSp>
          <p:nvCxnSpPr>
            <p:cNvPr id="31" name="Straight Arrow Connector 171"/>
            <p:cNvCxnSpPr>
              <a:cxnSpLocks noChangeShapeType="1"/>
            </p:cNvCxnSpPr>
            <p:nvPr/>
          </p:nvCxnSpPr>
          <p:spPr bwMode="auto">
            <a:xfrm rot="5400000" flipH="1" flipV="1">
              <a:off x="3445977" y="2481632"/>
              <a:ext cx="2273463" cy="1551768"/>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xmlns="">
                  <a:noFill/>
                </a14:hiddenFill>
              </a:ext>
            </a:extLst>
          </p:spPr>
        </p:cxnSp>
        <p:cxnSp>
          <p:nvCxnSpPr>
            <p:cNvPr id="32" name="Straight Arrow Connector 175"/>
            <p:cNvCxnSpPr>
              <a:cxnSpLocks noChangeShapeType="1"/>
            </p:cNvCxnSpPr>
            <p:nvPr/>
          </p:nvCxnSpPr>
          <p:spPr bwMode="auto">
            <a:xfrm rot="5400000" flipH="1" flipV="1">
              <a:off x="3715077" y="2750733"/>
              <a:ext cx="1735261" cy="1551768"/>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xmlns="">
                  <a:noFill/>
                </a14:hiddenFill>
              </a:ext>
            </a:extLst>
          </p:spPr>
        </p:cxnSp>
        <p:cxnSp>
          <p:nvCxnSpPr>
            <p:cNvPr id="33" name="Straight Arrow Connector 177"/>
            <p:cNvCxnSpPr>
              <a:cxnSpLocks noChangeShapeType="1"/>
            </p:cNvCxnSpPr>
            <p:nvPr/>
          </p:nvCxnSpPr>
          <p:spPr bwMode="auto">
            <a:xfrm flipV="1">
              <a:off x="3806824" y="3195599"/>
              <a:ext cx="1551768" cy="1198648"/>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xmlns="">
                  <a:noFill/>
                </a14:hiddenFill>
              </a:ext>
            </a:extLst>
          </p:spPr>
        </p:cxnSp>
        <p:cxnSp>
          <p:nvCxnSpPr>
            <p:cNvPr id="34" name="Straight Arrow Connector 179"/>
            <p:cNvCxnSpPr>
              <a:cxnSpLocks noChangeShapeType="1"/>
            </p:cNvCxnSpPr>
            <p:nvPr/>
          </p:nvCxnSpPr>
          <p:spPr bwMode="auto">
            <a:xfrm flipV="1">
              <a:off x="3806824" y="3732213"/>
              <a:ext cx="1551768" cy="662034"/>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xmlns="">
                  <a:noFill/>
                </a14:hiddenFill>
              </a:ext>
            </a:extLst>
          </p:spPr>
        </p:cxnSp>
        <p:cxnSp>
          <p:nvCxnSpPr>
            <p:cNvPr id="35" name="Straight Arrow Connector 181"/>
            <p:cNvCxnSpPr>
              <a:cxnSpLocks noChangeShapeType="1"/>
            </p:cNvCxnSpPr>
            <p:nvPr/>
          </p:nvCxnSpPr>
          <p:spPr bwMode="auto">
            <a:xfrm flipV="1">
              <a:off x="3806824" y="4270414"/>
              <a:ext cx="1551768" cy="123834"/>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xmlns="">
                  <a:noFill/>
                </a14:hiddenFill>
              </a:ext>
            </a:extLst>
          </p:spPr>
        </p:cxnSp>
        <p:cxnSp>
          <p:nvCxnSpPr>
            <p:cNvPr id="36" name="Straight Arrow Connector 183"/>
            <p:cNvCxnSpPr>
              <a:cxnSpLocks noChangeShapeType="1"/>
            </p:cNvCxnSpPr>
            <p:nvPr/>
          </p:nvCxnSpPr>
          <p:spPr bwMode="auto">
            <a:xfrm>
              <a:off x="3806824" y="4394247"/>
              <a:ext cx="1551768" cy="412780"/>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xmlns="">
                  <a:noFill/>
                </a14:hiddenFill>
              </a:ext>
            </a:extLst>
          </p:spPr>
        </p:cxnSp>
        <p:cxnSp>
          <p:nvCxnSpPr>
            <p:cNvPr id="37" name="Straight Arrow Connector 185"/>
            <p:cNvCxnSpPr>
              <a:cxnSpLocks noChangeShapeType="1"/>
            </p:cNvCxnSpPr>
            <p:nvPr/>
          </p:nvCxnSpPr>
          <p:spPr bwMode="auto">
            <a:xfrm>
              <a:off x="3806824" y="4394247"/>
              <a:ext cx="1551768" cy="950981"/>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xmlns="">
                  <a:noFill/>
                </a14:hiddenFill>
              </a:ext>
            </a:extLst>
          </p:spPr>
        </p:cxnSp>
        <p:cxnSp>
          <p:nvCxnSpPr>
            <p:cNvPr id="38" name="Straight Arrow Connector 187"/>
            <p:cNvCxnSpPr>
              <a:cxnSpLocks noChangeShapeType="1"/>
            </p:cNvCxnSpPr>
            <p:nvPr/>
          </p:nvCxnSpPr>
          <p:spPr bwMode="auto">
            <a:xfrm>
              <a:off x="3806824" y="4394247"/>
              <a:ext cx="1551768" cy="1487595"/>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xmlns="">
                  <a:noFill/>
                </a14:hiddenFill>
              </a:ext>
            </a:extLst>
          </p:spPr>
        </p:cxnSp>
      </p:grpSp>
      <p:sp>
        <p:nvSpPr>
          <p:cNvPr id="43" name="Rectangle 185"/>
          <p:cNvSpPr>
            <a:spLocks noChangeArrowheads="1"/>
          </p:cNvSpPr>
          <p:nvPr/>
        </p:nvSpPr>
        <p:spPr bwMode="auto">
          <a:xfrm>
            <a:off x="5496854" y="2747619"/>
            <a:ext cx="2327275" cy="276999"/>
          </a:xfrm>
          <a:prstGeom prst="rect">
            <a:avLst/>
          </a:prstGeom>
          <a:noFill/>
          <a:ln>
            <a:noFill/>
          </a:ln>
          <a:effectLst>
            <a:prstShdw prst="shdw17" dist="17961" dir="2700000">
              <a:srgbClr val="997D2C">
                <a:alpha val="74998"/>
              </a:srgb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fontAlgn="base">
              <a:spcBef>
                <a:spcPct val="0"/>
              </a:spcBef>
              <a:spcAft>
                <a:spcPct val="0"/>
              </a:spcAft>
            </a:pPr>
            <a:r>
              <a:rPr lang="en-US" sz="1200" b="1" dirty="0" err="1">
                <a:solidFill>
                  <a:srgbClr val="FFFFFF"/>
                </a:solidFill>
                <a:ea typeface="ＭＳ Ｐゴシック" charset="0"/>
                <a:cs typeface="ＭＳ Ｐゴシック" charset="0"/>
              </a:rPr>
              <a:t>Pulmon</a:t>
            </a:r>
            <a:r>
              <a:rPr lang="tr-TR" sz="1200" b="1" dirty="0">
                <a:solidFill>
                  <a:srgbClr val="FFFFFF"/>
                </a:solidFill>
                <a:ea typeface="ＭＳ Ｐゴシック" charset="0"/>
                <a:cs typeface="ＭＳ Ｐゴシック" charset="0"/>
              </a:rPr>
              <a:t>er</a:t>
            </a:r>
            <a:r>
              <a:rPr lang="en-US" sz="1200" b="1" dirty="0">
                <a:solidFill>
                  <a:srgbClr val="FFFFFF"/>
                </a:solidFill>
                <a:ea typeface="ＭＳ Ｐゴシック" charset="0"/>
                <a:cs typeface="ＭＳ Ｐゴシック" charset="0"/>
              </a:rPr>
              <a:t> h</a:t>
            </a:r>
            <a:r>
              <a:rPr lang="tr-TR" sz="1200" b="1" dirty="0">
                <a:solidFill>
                  <a:srgbClr val="FFFFFF"/>
                </a:solidFill>
                <a:ea typeface="ＭＳ Ｐゴシック" charset="0"/>
                <a:cs typeface="ＭＳ Ｐゴシック" charset="0"/>
              </a:rPr>
              <a:t>i</a:t>
            </a:r>
            <a:r>
              <a:rPr lang="en-US" sz="1200" b="1" dirty="0">
                <a:solidFill>
                  <a:srgbClr val="FFFFFF"/>
                </a:solidFill>
                <a:ea typeface="ＭＳ Ｐゴシック" charset="0"/>
                <a:cs typeface="ＭＳ Ｐゴシック" charset="0"/>
              </a:rPr>
              <a:t>pert</a:t>
            </a:r>
            <a:r>
              <a:rPr lang="tr-TR" sz="1200" b="1" dirty="0">
                <a:solidFill>
                  <a:srgbClr val="FFFFFF"/>
                </a:solidFill>
                <a:ea typeface="ＭＳ Ｐゴシック" charset="0"/>
                <a:cs typeface="ＭＳ Ｐゴシック" charset="0"/>
              </a:rPr>
              <a:t>a</a:t>
            </a:r>
            <a:r>
              <a:rPr lang="en-US" sz="1200" b="1" dirty="0" err="1">
                <a:solidFill>
                  <a:srgbClr val="FFFFFF"/>
                </a:solidFill>
                <a:ea typeface="ＭＳ Ｐゴシック" charset="0"/>
                <a:cs typeface="ＭＳ Ｐゴシック" charset="0"/>
              </a:rPr>
              <a:t>nsi</a:t>
            </a:r>
            <a:r>
              <a:rPr lang="tr-TR" sz="1200" b="1" dirty="0">
                <a:solidFill>
                  <a:srgbClr val="FFFFFF"/>
                </a:solidFill>
                <a:ea typeface="ＭＳ Ｐゴシック" charset="0"/>
                <a:cs typeface="ＭＳ Ｐゴシック" charset="0"/>
              </a:rPr>
              <a:t>y</a:t>
            </a:r>
            <a:r>
              <a:rPr lang="en-US" sz="1200" b="1" dirty="0">
                <a:solidFill>
                  <a:srgbClr val="FFFFFF"/>
                </a:solidFill>
                <a:ea typeface="ＭＳ Ｐゴシック" charset="0"/>
                <a:cs typeface="ＭＳ Ｐゴシック" charset="0"/>
              </a:rPr>
              <a:t>on</a:t>
            </a:r>
          </a:p>
        </p:txBody>
      </p:sp>
      <p:grpSp>
        <p:nvGrpSpPr>
          <p:cNvPr id="29" name="Group 100"/>
          <p:cNvGrpSpPr>
            <a:grpSpLocks/>
          </p:cNvGrpSpPr>
          <p:nvPr/>
        </p:nvGrpSpPr>
        <p:grpSpPr bwMode="auto">
          <a:xfrm>
            <a:off x="3772829" y="4106518"/>
            <a:ext cx="1325562" cy="923905"/>
            <a:chOff x="2245" y="2251"/>
            <a:chExt cx="861" cy="589"/>
          </a:xfrm>
        </p:grpSpPr>
        <p:sp>
          <p:nvSpPr>
            <p:cNvPr id="45" name="AutoShape 50"/>
            <p:cNvSpPr>
              <a:spLocks noChangeArrowheads="1"/>
            </p:cNvSpPr>
            <p:nvPr/>
          </p:nvSpPr>
          <p:spPr bwMode="auto">
            <a:xfrm rot="811103">
              <a:off x="2245" y="2251"/>
              <a:ext cx="861" cy="589"/>
            </a:xfrm>
            <a:prstGeom prst="irregularSeal2">
              <a:avLst/>
            </a:prstGeom>
            <a:solidFill>
              <a:srgbClr val="FF0000"/>
            </a:solidFill>
            <a:ln w="9525">
              <a:solidFill>
                <a:srgbClr val="000000"/>
              </a:solidFill>
              <a:miter lim="800000"/>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46" name="Text Box 5"/>
            <p:cNvSpPr txBox="1">
              <a:spLocks noChangeArrowheads="1"/>
            </p:cNvSpPr>
            <p:nvPr/>
          </p:nvSpPr>
          <p:spPr bwMode="auto">
            <a:xfrm>
              <a:off x="2260" y="2477"/>
              <a:ext cx="726" cy="1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marL="0" marR="0" lvl="0" indent="0" algn="ctr" defTabSz="914400" eaLnBrk="0" fontAlgn="base" latinLnBrk="0" hangingPunct="0">
                <a:lnSpc>
                  <a:spcPct val="90000"/>
                </a:lnSpc>
                <a:spcBef>
                  <a:spcPct val="0"/>
                </a:spcBef>
                <a:spcAft>
                  <a:spcPct val="0"/>
                </a:spcAft>
                <a:buClr>
                  <a:srgbClr val="4F81BD"/>
                </a:buClr>
                <a:buSzPct val="90000"/>
                <a:buFont typeface="Wingdings" charset="0"/>
                <a:buNone/>
                <a:tabLst/>
                <a:defRPr/>
              </a:pPr>
              <a:r>
                <a:rPr kumimoji="0" lang="tr-TR" sz="1200" b="1" i="0" u="none" strike="noStrike" kern="0" cap="none" spc="0" normalizeH="0" baseline="0" noProof="0" dirty="0">
                  <a:ln>
                    <a:noFill/>
                  </a:ln>
                  <a:solidFill>
                    <a:srgbClr val="FFFFFF"/>
                  </a:solidFill>
                  <a:effectLst/>
                  <a:uLnTx/>
                  <a:uFillTx/>
                  <a:latin typeface="Arial" charset="0"/>
                  <a:ea typeface="ＭＳ Ｐゴシック" charset="0"/>
                  <a:cs typeface="ＭＳ Ｐゴシック" charset="0"/>
                </a:rPr>
                <a:t>Serbest</a:t>
              </a:r>
              <a:r>
                <a:rPr kumimoji="0" lang="en-US" sz="1200" b="1" i="0" u="none" strike="noStrike" kern="0" cap="none" spc="0" normalizeH="0" baseline="0" noProof="0" dirty="0">
                  <a:ln>
                    <a:noFill/>
                  </a:ln>
                  <a:solidFill>
                    <a:srgbClr val="FFFFFF"/>
                  </a:solidFill>
                  <a:effectLst/>
                  <a:uLnTx/>
                  <a:uFillTx/>
                  <a:latin typeface="Arial" charset="0"/>
                  <a:ea typeface="ＭＳ Ｐゴシック" charset="0"/>
                  <a:cs typeface="ＭＳ Ｐゴシック" charset="0"/>
                </a:rPr>
                <a:t> </a:t>
              </a:r>
              <a:r>
                <a:rPr kumimoji="0" lang="en-US" sz="1200" b="1" i="0" u="none" strike="noStrike" kern="0" cap="none" spc="0" normalizeH="0" baseline="0" noProof="0" dirty="0" err="1">
                  <a:ln>
                    <a:noFill/>
                  </a:ln>
                  <a:solidFill>
                    <a:srgbClr val="FFFFFF"/>
                  </a:solidFill>
                  <a:effectLst/>
                  <a:uLnTx/>
                  <a:uFillTx/>
                  <a:latin typeface="Arial" charset="0"/>
                  <a:ea typeface="ＭＳ Ｐゴシック" charset="0"/>
                  <a:cs typeface="ＭＳ Ｐゴシック" charset="0"/>
                </a:rPr>
                <a:t>Hb</a:t>
              </a:r>
              <a:endParaRPr kumimoji="0" lang="en-US" sz="1200" b="1" i="0" u="none" strike="noStrike" kern="0" cap="none" spc="0" normalizeH="0" baseline="0" noProof="0" dirty="0">
                <a:ln>
                  <a:noFill/>
                </a:ln>
                <a:solidFill>
                  <a:srgbClr val="FFFFFF"/>
                </a:solidFill>
                <a:effectLst/>
                <a:uLnTx/>
                <a:uFillTx/>
                <a:latin typeface="Arial" charset="0"/>
                <a:ea typeface="ＭＳ Ｐゴシック" charset="0"/>
                <a:cs typeface="ＭＳ Ｐゴシック" charset="0"/>
              </a:endParaRPr>
            </a:p>
          </p:txBody>
        </p:sp>
      </p:grpSp>
      <p:sp>
        <p:nvSpPr>
          <p:cNvPr id="47" name="Text Box 3"/>
          <p:cNvSpPr txBox="1">
            <a:spLocks noChangeArrowheads="1"/>
          </p:cNvSpPr>
          <p:nvPr/>
        </p:nvSpPr>
        <p:spPr bwMode="auto">
          <a:xfrm>
            <a:off x="2843808" y="1484784"/>
            <a:ext cx="2235200" cy="12566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lnSpc>
                <a:spcPct val="150000"/>
              </a:lnSpc>
              <a:spcBef>
                <a:spcPct val="20000"/>
              </a:spcBef>
              <a:spcAft>
                <a:spcPct val="0"/>
              </a:spcAft>
              <a:buClr>
                <a:srgbClr val="4F81BD"/>
              </a:buClr>
              <a:buSzPct val="90000"/>
              <a:buFont typeface="Wingdings" charset="0"/>
              <a:buNone/>
            </a:pPr>
            <a:r>
              <a:rPr lang="tr-TR" sz="1200" b="1" dirty="0">
                <a:solidFill>
                  <a:srgbClr val="000000"/>
                </a:solidFill>
                <a:cs typeface="Arial Unicode MS" charset="0"/>
              </a:rPr>
              <a:t>Bu koruyucu </a:t>
            </a:r>
            <a:r>
              <a:rPr lang="tr-TR" sz="1200" b="1" dirty="0" err="1">
                <a:solidFill>
                  <a:srgbClr val="000000"/>
                </a:solidFill>
                <a:cs typeface="Arial Unicode MS" charset="0"/>
              </a:rPr>
              <a:t>kompleman</a:t>
            </a:r>
            <a:r>
              <a:rPr lang="tr-TR" sz="1200" b="1" dirty="0">
                <a:solidFill>
                  <a:srgbClr val="000000"/>
                </a:solidFill>
                <a:cs typeface="Arial Unicode MS" charset="0"/>
              </a:rPr>
              <a:t> inhibitör kalkanı olmadan, </a:t>
            </a:r>
            <a:r>
              <a:rPr lang="en-US" sz="1200" b="1" dirty="0">
                <a:solidFill>
                  <a:srgbClr val="000000"/>
                </a:solidFill>
                <a:cs typeface="Arial Unicode MS" charset="0"/>
              </a:rPr>
              <a:t>PNH </a:t>
            </a:r>
            <a:r>
              <a:rPr lang="tr-TR" sz="1200" b="1" dirty="0" err="1">
                <a:solidFill>
                  <a:srgbClr val="000000"/>
                </a:solidFill>
                <a:cs typeface="Arial Unicode MS" charset="0"/>
              </a:rPr>
              <a:t>KKH’leri</a:t>
            </a:r>
            <a:r>
              <a:rPr lang="tr-TR" sz="1200" b="1" dirty="0">
                <a:solidFill>
                  <a:srgbClr val="000000"/>
                </a:solidFill>
                <a:cs typeface="Arial Unicode MS" charset="0"/>
              </a:rPr>
              <a:t> tahrip edilir ve serbest </a:t>
            </a:r>
            <a:r>
              <a:rPr lang="en-US" sz="1200" b="1" dirty="0">
                <a:solidFill>
                  <a:srgbClr val="000000"/>
                </a:solidFill>
                <a:cs typeface="ＭＳ Ｐゴシック" charset="0"/>
              </a:rPr>
              <a:t> </a:t>
            </a:r>
            <a:r>
              <a:rPr lang="en-US" sz="1200" b="1" dirty="0" err="1">
                <a:solidFill>
                  <a:srgbClr val="000000"/>
                </a:solidFill>
                <a:cs typeface="ＭＳ Ｐゴシック" charset="0"/>
              </a:rPr>
              <a:t>Hb</a:t>
            </a:r>
            <a:r>
              <a:rPr lang="tr-TR" sz="1200" b="1" dirty="0">
                <a:solidFill>
                  <a:srgbClr val="000000"/>
                </a:solidFill>
                <a:cs typeface="Arial Unicode MS" charset="0"/>
              </a:rPr>
              <a:t> açığa </a:t>
            </a:r>
            <a:r>
              <a:rPr lang="tr-TR" sz="1200" b="1" dirty="0" smtClean="0">
                <a:solidFill>
                  <a:srgbClr val="000000"/>
                </a:solidFill>
                <a:cs typeface="Arial Unicode MS" charset="0"/>
              </a:rPr>
              <a:t>çıkar</a:t>
            </a:r>
          </a:p>
          <a:p>
            <a:pPr algn="ctr" fontAlgn="base">
              <a:lnSpc>
                <a:spcPct val="150000"/>
              </a:lnSpc>
              <a:spcBef>
                <a:spcPct val="20000"/>
              </a:spcBef>
              <a:spcAft>
                <a:spcPct val="0"/>
              </a:spcAft>
              <a:buClr>
                <a:srgbClr val="4F81BD"/>
              </a:buClr>
              <a:buSzPct val="90000"/>
              <a:buFont typeface="Wingdings" charset="0"/>
              <a:buNone/>
            </a:pPr>
            <a:r>
              <a:rPr lang="tr-TR" sz="1200" b="1" dirty="0" smtClean="0">
                <a:solidFill>
                  <a:srgbClr val="FF0000"/>
                </a:solidFill>
                <a:cs typeface="Arial Unicode MS" charset="0"/>
              </a:rPr>
              <a:t>(İNTRAVASKÜLER HEMOLİZ)</a:t>
            </a:r>
            <a:endParaRPr lang="en-US" sz="1200" b="1" dirty="0">
              <a:solidFill>
                <a:srgbClr val="FF0000"/>
              </a:solidFill>
              <a:cs typeface="Arial Unicode MS" charset="0"/>
            </a:endParaRPr>
          </a:p>
        </p:txBody>
      </p:sp>
      <p:sp>
        <p:nvSpPr>
          <p:cNvPr id="48" name="Arc 40"/>
          <p:cNvSpPr>
            <a:spLocks/>
          </p:cNvSpPr>
          <p:nvPr/>
        </p:nvSpPr>
        <p:spPr bwMode="auto">
          <a:xfrm>
            <a:off x="3072741" y="3800488"/>
            <a:ext cx="615950" cy="123111"/>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76200">
            <a:solidFill>
              <a:srgbClr val="000000">
                <a:lumMod val="75000"/>
              </a:srgbClr>
            </a:solidFill>
            <a:round/>
            <a:headEnd/>
            <a:tailEnd/>
          </a:ln>
          <a:extLst/>
        </p:spPr>
        <p:txBody>
          <a:bodyPr lIns="0" tIns="0" rIns="0" bIns="0" anchor="ctr">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dirty="0">
              <a:ln>
                <a:noFill/>
              </a:ln>
              <a:solidFill>
                <a:prstClr val="black"/>
              </a:solidFill>
              <a:effectLst/>
              <a:uLnTx/>
              <a:uFillTx/>
              <a:ea typeface="ＭＳ Ｐゴシック" charset="0"/>
            </a:endParaRPr>
          </a:p>
        </p:txBody>
      </p:sp>
      <p:sp>
        <p:nvSpPr>
          <p:cNvPr id="49" name="Line 47"/>
          <p:cNvSpPr>
            <a:spLocks noChangeShapeType="1"/>
          </p:cNvSpPr>
          <p:nvPr/>
        </p:nvSpPr>
        <p:spPr bwMode="auto">
          <a:xfrm>
            <a:off x="3702979" y="3689006"/>
            <a:ext cx="0" cy="495873"/>
          </a:xfrm>
          <a:prstGeom prst="line">
            <a:avLst/>
          </a:prstGeom>
          <a:noFill/>
          <a:ln w="76200">
            <a:solidFill>
              <a:srgbClr val="000000">
                <a:lumMod val="75000"/>
              </a:srgbClr>
            </a:solidFill>
            <a:round/>
            <a:headEnd/>
            <a:tailEnd type="triangle" w="med" len="sm"/>
          </a:ln>
          <a:effectLs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dirty="0">
              <a:ln>
                <a:noFill/>
              </a:ln>
              <a:solidFill>
                <a:prstClr val="black"/>
              </a:solidFill>
              <a:effectLst/>
              <a:uLnTx/>
              <a:uFillTx/>
              <a:ea typeface="ＭＳ Ｐゴシック" charset="0"/>
            </a:endParaRPr>
          </a:p>
        </p:txBody>
      </p:sp>
      <p:sp>
        <p:nvSpPr>
          <p:cNvPr id="50" name="Line 48"/>
          <p:cNvSpPr>
            <a:spLocks noChangeShapeType="1"/>
          </p:cNvSpPr>
          <p:nvPr/>
        </p:nvSpPr>
        <p:spPr bwMode="auto">
          <a:xfrm>
            <a:off x="3733141" y="5360644"/>
            <a:ext cx="0" cy="272971"/>
          </a:xfrm>
          <a:prstGeom prst="line">
            <a:avLst/>
          </a:prstGeom>
          <a:noFill/>
          <a:ln w="76200">
            <a:solidFill>
              <a:srgbClr val="000000">
                <a:lumMod val="75000"/>
              </a:srgbClr>
            </a:solidFill>
            <a:round/>
            <a:headEnd/>
            <a:tailEnd type="triangle" w="med" len="sm"/>
          </a:ln>
          <a:effectLs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dirty="0">
              <a:ln>
                <a:noFill/>
              </a:ln>
              <a:solidFill>
                <a:prstClr val="black"/>
              </a:solidFill>
              <a:effectLst/>
              <a:uLnTx/>
              <a:uFillTx/>
              <a:ea typeface="ＭＳ Ｐゴシック" charset="0"/>
            </a:endParaRPr>
          </a:p>
        </p:txBody>
      </p:sp>
      <p:sp>
        <p:nvSpPr>
          <p:cNvPr id="51" name="Text Box 4"/>
          <p:cNvSpPr txBox="1">
            <a:spLocks noChangeArrowheads="1"/>
          </p:cNvSpPr>
          <p:nvPr/>
        </p:nvSpPr>
        <p:spPr bwMode="auto">
          <a:xfrm>
            <a:off x="2586966" y="4943130"/>
            <a:ext cx="1884363" cy="2471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en-US" sz="1200" b="1">
                <a:solidFill>
                  <a:srgbClr val="FF0000"/>
                </a:solidFill>
                <a:cs typeface="ＭＳ Ｐゴシック" charset="0"/>
              </a:rPr>
              <a:t>Hemol</a:t>
            </a:r>
            <a:r>
              <a:rPr lang="tr-TR" sz="1200" b="1">
                <a:solidFill>
                  <a:srgbClr val="FF0000"/>
                </a:solidFill>
                <a:cs typeface="ＭＳ Ｐゴシック" charset="0"/>
              </a:rPr>
              <a:t>iz</a:t>
            </a:r>
            <a:r>
              <a:rPr lang="en-US" sz="1200" b="1">
                <a:solidFill>
                  <a:srgbClr val="FF0000"/>
                </a:solidFill>
                <a:cs typeface="ＭＳ Ｐゴシック" charset="0"/>
              </a:rPr>
              <a:t/>
            </a:r>
            <a:br>
              <a:rPr lang="en-US" sz="1200" b="1">
                <a:solidFill>
                  <a:srgbClr val="FF0000"/>
                </a:solidFill>
                <a:cs typeface="ＭＳ Ｐゴシック" charset="0"/>
              </a:rPr>
            </a:br>
            <a:r>
              <a:rPr lang="tr-TR" sz="1200" b="1">
                <a:solidFill>
                  <a:srgbClr val="000000"/>
                </a:solidFill>
                <a:cs typeface="ＭＳ Ｐゴシック" charset="0"/>
              </a:rPr>
              <a:t>Tahrip edilen</a:t>
            </a:r>
            <a:r>
              <a:rPr lang="en-US" sz="1200" b="1">
                <a:solidFill>
                  <a:srgbClr val="000000"/>
                </a:solidFill>
                <a:cs typeface="ＭＳ Ｐゴシック" charset="0"/>
              </a:rPr>
              <a:t> </a:t>
            </a:r>
            <a:r>
              <a:rPr lang="tr-TR" sz="1200" b="1">
                <a:solidFill>
                  <a:srgbClr val="000000"/>
                </a:solidFill>
                <a:cs typeface="ＭＳ Ｐゴシック" charset="0"/>
              </a:rPr>
              <a:t>KKH</a:t>
            </a:r>
            <a:endParaRPr lang="en-US" sz="1200" b="1">
              <a:solidFill>
                <a:srgbClr val="000000"/>
              </a:solidFill>
              <a:cs typeface="ＭＳ Ｐゴシック" charset="0"/>
            </a:endParaRPr>
          </a:p>
        </p:txBody>
      </p:sp>
      <p:pic>
        <p:nvPicPr>
          <p:cNvPr id="52" name="Picture 52" descr="Erythrocyte-1"/>
          <p:cNvPicPr>
            <a:picLocks noChangeAspect="1" noChangeArrowheads="1"/>
          </p:cNvPicPr>
          <p:nvPr/>
        </p:nvPicPr>
        <p:blipFill>
          <a:blip r:embed="rId2" cstate="email">
            <a:clrChange>
              <a:clrFrom>
                <a:srgbClr val="FCFCFA"/>
              </a:clrFrom>
              <a:clrTo>
                <a:srgbClr val="FCFCFA">
                  <a:alpha val="0"/>
                </a:srgbClr>
              </a:clrTo>
            </a:clrChange>
            <a:extLst>
              <a:ext uri="{28A0092B-C50C-407E-A947-70E740481C1C}">
                <a14:useLocalDpi xmlns:a14="http://schemas.microsoft.com/office/drawing/2010/main" xmlns="" val="0"/>
              </a:ext>
            </a:extLst>
          </a:blip>
          <a:srcRect l="6035" t="9007" r="4527"/>
          <a:stretch>
            <a:fillRect/>
          </a:stretch>
        </p:blipFill>
        <p:spPr bwMode="auto">
          <a:xfrm rot="18750582">
            <a:off x="3313572" y="3041626"/>
            <a:ext cx="760768" cy="4781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3" name="Picture 53" descr="Erythrocyte-exploding-1"/>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3138411" y="4035081"/>
            <a:ext cx="983668" cy="9836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44" name="Group 54"/>
          <p:cNvGrpSpPr>
            <a:grpSpLocks/>
          </p:cNvGrpSpPr>
          <p:nvPr/>
        </p:nvGrpSpPr>
        <p:grpSpPr bwMode="auto">
          <a:xfrm>
            <a:off x="839129" y="4136680"/>
            <a:ext cx="771525" cy="796303"/>
            <a:chOff x="721" y="3314"/>
            <a:chExt cx="501" cy="508"/>
          </a:xfrm>
        </p:grpSpPr>
        <p:grpSp>
          <p:nvGrpSpPr>
            <p:cNvPr id="54" name="Group 55"/>
            <p:cNvGrpSpPr>
              <a:grpSpLocks/>
            </p:cNvGrpSpPr>
            <p:nvPr/>
          </p:nvGrpSpPr>
          <p:grpSpPr bwMode="auto">
            <a:xfrm>
              <a:off x="1028" y="3314"/>
              <a:ext cx="46" cy="91"/>
              <a:chOff x="1028" y="3314"/>
              <a:chExt cx="46" cy="91"/>
            </a:xfrm>
          </p:grpSpPr>
          <p:sp>
            <p:nvSpPr>
              <p:cNvPr id="75" name="AutoShape 56"/>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76" name="Oval 57"/>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55" name="Group 58"/>
            <p:cNvGrpSpPr>
              <a:grpSpLocks/>
            </p:cNvGrpSpPr>
            <p:nvPr/>
          </p:nvGrpSpPr>
          <p:grpSpPr bwMode="auto">
            <a:xfrm rot="5400000">
              <a:off x="1154" y="3452"/>
              <a:ext cx="46" cy="91"/>
              <a:chOff x="1028" y="3314"/>
              <a:chExt cx="46" cy="91"/>
            </a:xfrm>
          </p:grpSpPr>
          <p:sp>
            <p:nvSpPr>
              <p:cNvPr id="73" name="AutoShape 59"/>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74" name="Oval 60"/>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56" name="Group 61"/>
            <p:cNvGrpSpPr>
              <a:grpSpLocks/>
            </p:cNvGrpSpPr>
            <p:nvPr/>
          </p:nvGrpSpPr>
          <p:grpSpPr bwMode="auto">
            <a:xfrm rot="-4725197">
              <a:off x="744" y="3559"/>
              <a:ext cx="46" cy="91"/>
              <a:chOff x="1028" y="3314"/>
              <a:chExt cx="46" cy="91"/>
            </a:xfrm>
          </p:grpSpPr>
          <p:sp>
            <p:nvSpPr>
              <p:cNvPr id="71" name="AutoShape 62"/>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72" name="Oval 63"/>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57" name="Group 64"/>
            <p:cNvGrpSpPr>
              <a:grpSpLocks/>
            </p:cNvGrpSpPr>
            <p:nvPr/>
          </p:nvGrpSpPr>
          <p:grpSpPr bwMode="auto">
            <a:xfrm rot="9441234">
              <a:off x="974" y="3712"/>
              <a:ext cx="46" cy="91"/>
              <a:chOff x="1028" y="3314"/>
              <a:chExt cx="46" cy="91"/>
            </a:xfrm>
          </p:grpSpPr>
          <p:sp>
            <p:nvSpPr>
              <p:cNvPr id="69" name="AutoShape 65"/>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70" name="Oval 66"/>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58" name="Group 67"/>
            <p:cNvGrpSpPr>
              <a:grpSpLocks/>
            </p:cNvGrpSpPr>
            <p:nvPr/>
          </p:nvGrpSpPr>
          <p:grpSpPr bwMode="auto">
            <a:xfrm rot="-3172988">
              <a:off x="828" y="3415"/>
              <a:ext cx="46" cy="91"/>
              <a:chOff x="1028" y="3314"/>
              <a:chExt cx="46" cy="91"/>
            </a:xfrm>
          </p:grpSpPr>
          <p:sp>
            <p:nvSpPr>
              <p:cNvPr id="67" name="AutoShape 68"/>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68" name="Oval 69"/>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59" name="Group 70"/>
            <p:cNvGrpSpPr>
              <a:grpSpLocks/>
            </p:cNvGrpSpPr>
            <p:nvPr/>
          </p:nvGrpSpPr>
          <p:grpSpPr bwMode="auto">
            <a:xfrm rot="7743189">
              <a:off x="1080" y="3622"/>
              <a:ext cx="46" cy="91"/>
              <a:chOff x="1028" y="3314"/>
              <a:chExt cx="46" cy="91"/>
            </a:xfrm>
          </p:grpSpPr>
          <p:sp>
            <p:nvSpPr>
              <p:cNvPr id="65" name="AutoShape 71"/>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66" name="Oval 72"/>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60" name="Group 73"/>
            <p:cNvGrpSpPr>
              <a:grpSpLocks/>
            </p:cNvGrpSpPr>
            <p:nvPr/>
          </p:nvGrpSpPr>
          <p:grpSpPr bwMode="auto">
            <a:xfrm rot="-8970960">
              <a:off x="793" y="3728"/>
              <a:ext cx="46" cy="91"/>
              <a:chOff x="1028" y="3314"/>
              <a:chExt cx="46" cy="91"/>
            </a:xfrm>
          </p:grpSpPr>
          <p:sp>
            <p:nvSpPr>
              <p:cNvPr id="63" name="AutoShape 74"/>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64" name="Oval 75"/>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pic>
          <p:nvPicPr>
            <p:cNvPr id="62" name="Picture 76" descr="Erythrocyte-1"/>
            <p:cNvPicPr>
              <a:picLocks noChangeAspect="1" noChangeArrowheads="1"/>
            </p:cNvPicPr>
            <p:nvPr/>
          </p:nvPicPr>
          <p:blipFill>
            <a:blip r:embed="rId4" cstate="email">
              <a:clrChange>
                <a:clrFrom>
                  <a:srgbClr val="FCFCFA"/>
                </a:clrFrom>
                <a:clrTo>
                  <a:srgbClr val="FCFCFA">
                    <a:alpha val="0"/>
                  </a:srgbClr>
                </a:clrTo>
              </a:clrChange>
              <a:extLst>
                <a:ext uri="{28A0092B-C50C-407E-A947-70E740481C1C}">
                  <a14:useLocalDpi xmlns:a14="http://schemas.microsoft.com/office/drawing/2010/main" xmlns="" val="0"/>
                </a:ext>
              </a:extLst>
            </a:blip>
            <a:srcRect l="4848" t="9093" r="5228"/>
            <a:stretch>
              <a:fillRect/>
            </a:stretch>
          </p:blipFill>
          <p:spPr bwMode="auto">
            <a:xfrm rot="-2849418">
              <a:off x="727" y="3424"/>
              <a:ext cx="490" cy="3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1" name="Group 77"/>
          <p:cNvGrpSpPr>
            <a:grpSpLocks/>
          </p:cNvGrpSpPr>
          <p:nvPr/>
        </p:nvGrpSpPr>
        <p:grpSpPr bwMode="auto">
          <a:xfrm>
            <a:off x="839129" y="2879381"/>
            <a:ext cx="771525" cy="791457"/>
            <a:chOff x="721" y="3314"/>
            <a:chExt cx="501" cy="505"/>
          </a:xfrm>
        </p:grpSpPr>
        <p:grpSp>
          <p:nvGrpSpPr>
            <p:cNvPr id="9216" name="Group 78"/>
            <p:cNvGrpSpPr>
              <a:grpSpLocks/>
            </p:cNvGrpSpPr>
            <p:nvPr/>
          </p:nvGrpSpPr>
          <p:grpSpPr bwMode="auto">
            <a:xfrm>
              <a:off x="1028" y="3314"/>
              <a:ext cx="46" cy="91"/>
              <a:chOff x="1028" y="3314"/>
              <a:chExt cx="46" cy="91"/>
            </a:xfrm>
          </p:grpSpPr>
          <p:sp>
            <p:nvSpPr>
              <p:cNvPr id="98" name="AutoShape 79"/>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99" name="Oval 80"/>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9217" name="Group 81"/>
            <p:cNvGrpSpPr>
              <a:grpSpLocks/>
            </p:cNvGrpSpPr>
            <p:nvPr/>
          </p:nvGrpSpPr>
          <p:grpSpPr bwMode="auto">
            <a:xfrm rot="5400000">
              <a:off x="1154" y="3452"/>
              <a:ext cx="46" cy="91"/>
              <a:chOff x="1028" y="3314"/>
              <a:chExt cx="46" cy="91"/>
            </a:xfrm>
          </p:grpSpPr>
          <p:sp>
            <p:nvSpPr>
              <p:cNvPr id="96" name="AutoShape 82"/>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97" name="Oval 83"/>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9219" name="Group 84"/>
            <p:cNvGrpSpPr>
              <a:grpSpLocks/>
            </p:cNvGrpSpPr>
            <p:nvPr/>
          </p:nvGrpSpPr>
          <p:grpSpPr bwMode="auto">
            <a:xfrm rot="-4725197">
              <a:off x="744" y="3559"/>
              <a:ext cx="46" cy="91"/>
              <a:chOff x="1028" y="3314"/>
              <a:chExt cx="46" cy="91"/>
            </a:xfrm>
          </p:grpSpPr>
          <p:sp>
            <p:nvSpPr>
              <p:cNvPr id="94" name="AutoShape 85"/>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95" name="Oval 86"/>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9220" name="Group 87"/>
            <p:cNvGrpSpPr>
              <a:grpSpLocks/>
            </p:cNvGrpSpPr>
            <p:nvPr/>
          </p:nvGrpSpPr>
          <p:grpSpPr bwMode="auto">
            <a:xfrm rot="9441234">
              <a:off x="974" y="3712"/>
              <a:ext cx="46" cy="91"/>
              <a:chOff x="1028" y="3314"/>
              <a:chExt cx="46" cy="91"/>
            </a:xfrm>
          </p:grpSpPr>
          <p:sp>
            <p:nvSpPr>
              <p:cNvPr id="92" name="AutoShape 88"/>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93" name="Oval 89"/>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9221" name="Group 90"/>
            <p:cNvGrpSpPr>
              <a:grpSpLocks/>
            </p:cNvGrpSpPr>
            <p:nvPr/>
          </p:nvGrpSpPr>
          <p:grpSpPr bwMode="auto">
            <a:xfrm rot="-3172988">
              <a:off x="828" y="3415"/>
              <a:ext cx="46" cy="91"/>
              <a:chOff x="1028" y="3314"/>
              <a:chExt cx="46" cy="91"/>
            </a:xfrm>
          </p:grpSpPr>
          <p:sp>
            <p:nvSpPr>
              <p:cNvPr id="90" name="AutoShape 91"/>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91" name="Oval 92"/>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9222" name="Group 93"/>
            <p:cNvGrpSpPr>
              <a:grpSpLocks/>
            </p:cNvGrpSpPr>
            <p:nvPr/>
          </p:nvGrpSpPr>
          <p:grpSpPr bwMode="auto">
            <a:xfrm rot="7743189">
              <a:off x="1080" y="3622"/>
              <a:ext cx="46" cy="91"/>
              <a:chOff x="1028" y="3314"/>
              <a:chExt cx="46" cy="91"/>
            </a:xfrm>
          </p:grpSpPr>
          <p:sp>
            <p:nvSpPr>
              <p:cNvPr id="88" name="AutoShape 94"/>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89" name="Oval 95"/>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9223" name="Group 96"/>
            <p:cNvGrpSpPr>
              <a:grpSpLocks/>
            </p:cNvGrpSpPr>
            <p:nvPr/>
          </p:nvGrpSpPr>
          <p:grpSpPr bwMode="auto">
            <a:xfrm rot="-8970960">
              <a:off x="793" y="3728"/>
              <a:ext cx="46" cy="91"/>
              <a:chOff x="1028" y="3314"/>
              <a:chExt cx="46" cy="91"/>
            </a:xfrm>
          </p:grpSpPr>
          <p:sp>
            <p:nvSpPr>
              <p:cNvPr id="86" name="AutoShape 97"/>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87" name="Oval 98"/>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pic>
          <p:nvPicPr>
            <p:cNvPr id="85" name="Picture 99" descr="Erythrocyte-1"/>
            <p:cNvPicPr>
              <a:picLocks noChangeAspect="1" noChangeArrowheads="1"/>
            </p:cNvPicPr>
            <p:nvPr/>
          </p:nvPicPr>
          <p:blipFill>
            <a:blip r:embed="rId5" cstate="email">
              <a:clrChange>
                <a:clrFrom>
                  <a:srgbClr val="FCFCFA"/>
                </a:clrFrom>
                <a:clrTo>
                  <a:srgbClr val="FCFCFA">
                    <a:alpha val="0"/>
                  </a:srgbClr>
                </a:clrTo>
              </a:clrChange>
              <a:extLst>
                <a:ext uri="{28A0092B-C50C-407E-A947-70E740481C1C}">
                  <a14:useLocalDpi xmlns:a14="http://schemas.microsoft.com/office/drawing/2010/main" xmlns="" val="0"/>
                </a:ext>
              </a:extLst>
            </a:blip>
            <a:srcRect l="6435" t="9077" r="3940" b="3967"/>
            <a:stretch>
              <a:fillRect/>
            </a:stretch>
          </p:blipFill>
          <p:spPr bwMode="auto">
            <a:xfrm rot="-2849418">
              <a:off x="727" y="3420"/>
              <a:ext cx="488" cy="2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00" name="Text Box 4"/>
          <p:cNvSpPr txBox="1">
            <a:spLocks noChangeArrowheads="1"/>
          </p:cNvSpPr>
          <p:nvPr/>
        </p:nvSpPr>
        <p:spPr bwMode="auto">
          <a:xfrm>
            <a:off x="440666" y="2834931"/>
            <a:ext cx="541338" cy="2358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en-GB" sz="1200" b="1">
                <a:solidFill>
                  <a:srgbClr val="FF0000"/>
                </a:solidFill>
                <a:cs typeface="ＭＳ Ｐゴシック" charset="0"/>
              </a:rPr>
              <a:t>CD55</a:t>
            </a:r>
            <a:endParaRPr lang="en-US" sz="1200" b="1">
              <a:solidFill>
                <a:srgbClr val="000000"/>
              </a:solidFill>
              <a:cs typeface="ＭＳ Ｐゴシック" charset="0"/>
            </a:endParaRPr>
          </a:p>
        </p:txBody>
      </p:sp>
      <p:sp>
        <p:nvSpPr>
          <p:cNvPr id="101" name="Text Box 4"/>
          <p:cNvSpPr txBox="1">
            <a:spLocks noChangeArrowheads="1"/>
          </p:cNvSpPr>
          <p:nvPr/>
        </p:nvSpPr>
        <p:spPr bwMode="auto">
          <a:xfrm>
            <a:off x="1621766" y="2946056"/>
            <a:ext cx="544513" cy="2309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en-GB" sz="1200" b="1">
                <a:solidFill>
                  <a:srgbClr val="FF0000"/>
                </a:solidFill>
                <a:cs typeface="ＭＳ Ｐゴシック" charset="0"/>
              </a:rPr>
              <a:t>CD59</a:t>
            </a:r>
            <a:endParaRPr lang="en-US" sz="1200" b="1">
              <a:solidFill>
                <a:srgbClr val="000000"/>
              </a:solidFill>
              <a:cs typeface="ＭＳ Ｐゴシック" charset="0"/>
            </a:endParaRPr>
          </a:p>
        </p:txBody>
      </p:sp>
      <p:sp>
        <p:nvSpPr>
          <p:cNvPr id="102" name="Text Box 4"/>
          <p:cNvSpPr txBox="1">
            <a:spLocks noChangeArrowheads="1"/>
          </p:cNvSpPr>
          <p:nvPr/>
        </p:nvSpPr>
        <p:spPr bwMode="auto">
          <a:xfrm>
            <a:off x="440666" y="4114456"/>
            <a:ext cx="541338" cy="2358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en-GB" sz="1200" b="1">
                <a:solidFill>
                  <a:srgbClr val="FF0000"/>
                </a:solidFill>
                <a:cs typeface="ＭＳ Ｐゴシック" charset="0"/>
              </a:rPr>
              <a:t>CD55</a:t>
            </a:r>
            <a:endParaRPr lang="en-US" sz="1200" b="1">
              <a:solidFill>
                <a:srgbClr val="000000"/>
              </a:solidFill>
              <a:cs typeface="ＭＳ Ｐゴシック" charset="0"/>
            </a:endParaRPr>
          </a:p>
        </p:txBody>
      </p:sp>
      <p:sp>
        <p:nvSpPr>
          <p:cNvPr id="103" name="Text Box 4"/>
          <p:cNvSpPr txBox="1">
            <a:spLocks noChangeArrowheads="1"/>
          </p:cNvSpPr>
          <p:nvPr/>
        </p:nvSpPr>
        <p:spPr bwMode="auto">
          <a:xfrm>
            <a:off x="1626529" y="4308131"/>
            <a:ext cx="544512" cy="2309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en-GB" sz="1200" b="1">
                <a:solidFill>
                  <a:srgbClr val="FF0000"/>
                </a:solidFill>
                <a:cs typeface="ＭＳ Ｐゴシック" charset="0"/>
              </a:rPr>
              <a:t>CD59</a:t>
            </a:r>
            <a:endParaRPr lang="en-US" sz="1200" b="1">
              <a:solidFill>
                <a:srgbClr val="000000"/>
              </a:solidFill>
              <a:cs typeface="ＭＳ Ｐゴシック" charset="0"/>
            </a:endParaRPr>
          </a:p>
        </p:txBody>
      </p:sp>
      <p:sp>
        <p:nvSpPr>
          <p:cNvPr id="104" name="Rectangle 34"/>
          <p:cNvSpPr txBox="1">
            <a:spLocks noChangeArrowheads="1"/>
          </p:cNvSpPr>
          <p:nvPr/>
        </p:nvSpPr>
        <p:spPr bwMode="auto">
          <a:xfrm>
            <a:off x="551791" y="1379194"/>
            <a:ext cx="8229600" cy="1217875"/>
          </a:xfrm>
          <a:prstGeom prst="rect">
            <a:avLst/>
          </a:prstGeom>
          <a:noFill/>
          <a:ln w="9525">
            <a:noFill/>
            <a:miter lim="800000"/>
            <a:headEnd/>
            <a:tailEnd/>
          </a:ln>
        </p:spPr>
        <p:txBody>
          <a:bodyPr anchor="ctr"/>
          <a:lstStyle/>
          <a:p>
            <a:pPr algn="ctr" fontAlgn="base">
              <a:spcBef>
                <a:spcPct val="0"/>
              </a:spcBef>
              <a:spcAft>
                <a:spcPct val="0"/>
              </a:spcAft>
              <a:defRPr/>
            </a:pPr>
            <a:endParaRPr lang="en-GB" sz="1200" b="1" kern="0" baseline="30000" dirty="0">
              <a:solidFill>
                <a:srgbClr val="FFFFFF"/>
              </a:solidFill>
              <a:latin typeface="Franklin Gothic Medium"/>
              <a:ea typeface="ＭＳ Ｐゴシック" charset="0"/>
            </a:endParaRPr>
          </a:p>
        </p:txBody>
      </p:sp>
      <p:pic>
        <p:nvPicPr>
          <p:cNvPr id="9218"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08632" y="260648"/>
            <a:ext cx="7723807" cy="676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414797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a:xfrm>
            <a:off x="16762" y="14053"/>
            <a:ext cx="8385175" cy="1431925"/>
          </a:xfrm>
        </p:spPr>
        <p:txBody>
          <a:bodyPr/>
          <a:lstStyle/>
          <a:p>
            <a:pPr eaLnBrk="1" hangingPunct="1"/>
            <a:r>
              <a:rPr lang="tr-TR" altLang="tr-TR" sz="2800" b="1" smtClean="0">
                <a:ea typeface="ＭＳ Ｐゴシック" pitchFamily="34" charset="-128"/>
              </a:rPr>
              <a:t>PNH-Tanısal Testler</a:t>
            </a:r>
          </a:p>
        </p:txBody>
      </p:sp>
      <p:sp>
        <p:nvSpPr>
          <p:cNvPr id="153603" name="Rectangle 3"/>
          <p:cNvSpPr>
            <a:spLocks noGrp="1" noChangeArrowheads="1"/>
          </p:cNvSpPr>
          <p:nvPr>
            <p:ph type="body" idx="4294967295"/>
          </p:nvPr>
        </p:nvSpPr>
        <p:spPr>
          <a:xfrm>
            <a:off x="827584" y="1648768"/>
            <a:ext cx="4752528" cy="3887788"/>
          </a:xfrm>
        </p:spPr>
        <p:txBody>
          <a:bodyPr>
            <a:noAutofit/>
          </a:bodyPr>
          <a:lstStyle/>
          <a:p>
            <a:pPr marL="469900" indent="-469900" eaLnBrk="1" hangingPunct="1">
              <a:lnSpc>
                <a:spcPct val="150000"/>
              </a:lnSpc>
              <a:defRPr/>
            </a:pPr>
            <a:r>
              <a:rPr lang="tr-TR" sz="2400" dirty="0" err="1">
                <a:ea typeface="ＭＳ Ｐゴシック" pitchFamily="34" charset="-128"/>
              </a:rPr>
              <a:t>Sukroz</a:t>
            </a:r>
            <a:r>
              <a:rPr lang="tr-TR" sz="2400" dirty="0">
                <a:ea typeface="ＭＳ Ｐゴシック" pitchFamily="34" charset="-128"/>
              </a:rPr>
              <a:t> </a:t>
            </a:r>
            <a:r>
              <a:rPr lang="tr-TR" sz="2400" dirty="0" err="1">
                <a:ea typeface="ＭＳ Ｐゴシック" pitchFamily="34" charset="-128"/>
              </a:rPr>
              <a:t>lizis</a:t>
            </a:r>
            <a:r>
              <a:rPr lang="tr-TR" sz="2400" dirty="0">
                <a:ea typeface="ＭＳ Ｐゴシック" pitchFamily="34" charset="-128"/>
              </a:rPr>
              <a:t> </a:t>
            </a:r>
            <a:r>
              <a:rPr lang="tr-TR" sz="2400" dirty="0" smtClean="0">
                <a:ea typeface="ＭＳ Ｐゴシック" pitchFamily="34" charset="-128"/>
              </a:rPr>
              <a:t>testi (+)</a:t>
            </a:r>
            <a:endParaRPr lang="tr-TR" sz="2400" dirty="0">
              <a:ea typeface="ＭＳ Ｐゴシック" pitchFamily="34" charset="-128"/>
            </a:endParaRPr>
          </a:p>
          <a:p>
            <a:pPr marL="469900" indent="-469900" eaLnBrk="1" hangingPunct="1">
              <a:lnSpc>
                <a:spcPct val="150000"/>
              </a:lnSpc>
              <a:defRPr/>
            </a:pPr>
            <a:r>
              <a:rPr lang="tr-TR" sz="2400" dirty="0">
                <a:ea typeface="ＭＳ Ｐゴシック" pitchFamily="34" charset="-128"/>
              </a:rPr>
              <a:t>Asit Ham </a:t>
            </a:r>
            <a:r>
              <a:rPr lang="tr-TR" sz="2400" dirty="0" smtClean="0">
                <a:ea typeface="ＭＳ Ｐゴシック" pitchFamily="34" charset="-128"/>
              </a:rPr>
              <a:t>testi (+)</a:t>
            </a:r>
            <a:endParaRPr lang="tr-TR" sz="2400" dirty="0">
              <a:ea typeface="ＭＳ Ｐゴシック" pitchFamily="34" charset="-128"/>
            </a:endParaRPr>
          </a:p>
          <a:p>
            <a:pPr marL="469900" indent="-469900" eaLnBrk="1" hangingPunct="1">
              <a:lnSpc>
                <a:spcPct val="150000"/>
              </a:lnSpc>
              <a:defRPr/>
            </a:pPr>
            <a:r>
              <a:rPr lang="tr-TR" sz="2400" dirty="0">
                <a:ea typeface="ＭＳ Ｐゴシック" pitchFamily="34" charset="-128"/>
              </a:rPr>
              <a:t>Akım </a:t>
            </a:r>
            <a:r>
              <a:rPr lang="tr-TR" sz="2400" dirty="0" err="1">
                <a:ea typeface="ＭＳ Ｐゴシック" pitchFamily="34" charset="-128"/>
              </a:rPr>
              <a:t>sitometrisi</a:t>
            </a:r>
            <a:r>
              <a:rPr lang="tr-TR" sz="2400" dirty="0">
                <a:ea typeface="ＭＳ Ｐゴシック" pitchFamily="34" charset="-128"/>
              </a:rPr>
              <a:t> ile hücre yüzeyindeki eksik/azalmış proteinlerin tayini***</a:t>
            </a:r>
          </a:p>
          <a:p>
            <a:pPr marL="469900" indent="-469900" eaLnBrk="1" hangingPunct="1">
              <a:lnSpc>
                <a:spcPct val="150000"/>
              </a:lnSpc>
              <a:buFont typeface="Wingdings" pitchFamily="2" charset="2"/>
              <a:buNone/>
              <a:defRPr/>
            </a:pPr>
            <a:r>
              <a:rPr lang="tr-TR" sz="2400" dirty="0">
                <a:ea typeface="ＭＳ Ｐゴシック" pitchFamily="34" charset="-128"/>
              </a:rPr>
              <a:t>	(CD55, CD59)</a:t>
            </a:r>
          </a:p>
          <a:p>
            <a:pPr marL="469900" indent="-469900" eaLnBrk="1" hangingPunct="1">
              <a:lnSpc>
                <a:spcPct val="150000"/>
              </a:lnSpc>
              <a:defRPr/>
            </a:pPr>
            <a:endParaRPr lang="tr-TR" sz="2400" b="1" dirty="0" smtClean="0">
              <a:effectLst>
                <a:outerShdw blurRad="38100" dist="38100" dir="2700000" algn="tl">
                  <a:srgbClr val="FFFFFF"/>
                </a:outerShdw>
              </a:effectLst>
              <a:ea typeface="ＭＳ Ｐゴシック" pitchFamily="34" charset="-128"/>
            </a:endParaRP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938845" y="1628800"/>
            <a:ext cx="2290441" cy="2429321"/>
          </a:xfrm>
          <a:prstGeom prst="rect">
            <a:avLst/>
          </a:prstGeom>
          <a:ln/>
          <a:extLst/>
        </p:spPr>
        <p:style>
          <a:lnRef idx="0">
            <a:schemeClr val="accent3"/>
          </a:lnRef>
          <a:fillRef idx="3">
            <a:schemeClr val="accent3"/>
          </a:fillRef>
          <a:effectRef idx="3">
            <a:schemeClr val="accent3"/>
          </a:effectRef>
          <a:fontRef idx="minor">
            <a:schemeClr val="lt1"/>
          </a:fontRef>
        </p:style>
      </p:pic>
      <p:pic>
        <p:nvPicPr>
          <p:cNvPr id="1229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38846" y="3933056"/>
            <a:ext cx="2290440" cy="2297977"/>
          </a:xfrm>
          <a:prstGeom prst="rect">
            <a:avLst/>
          </a:prstGeom>
          <a:ln/>
          <a:extLst/>
        </p:spPr>
        <p:style>
          <a:lnRef idx="0">
            <a:schemeClr val="accent3"/>
          </a:lnRef>
          <a:fillRef idx="3">
            <a:schemeClr val="accent3"/>
          </a:fillRef>
          <a:effectRef idx="3">
            <a:schemeClr val="accent3"/>
          </a:effectRef>
          <a:fontRef idx="minor">
            <a:schemeClr val="lt1"/>
          </a:fontRef>
        </p:style>
      </p:pic>
    </p:spTree>
    <p:extLst>
      <p:ext uri="{BB962C8B-B14F-4D97-AF65-F5344CB8AC3E}">
        <p14:creationId xmlns:p14="http://schemas.microsoft.com/office/powerpoint/2010/main" xmlns="" val="38902748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tr-TR" sz="2800" b="1" dirty="0" smtClean="0">
                <a:ea typeface="ＭＳ Ｐゴシック" pitchFamily="34" charset="-128"/>
              </a:rPr>
              <a:t>PNH </a:t>
            </a:r>
            <a:r>
              <a:rPr lang="en-US" altLang="tr-TR" sz="2800" b="1" dirty="0" err="1" smtClean="0">
                <a:ea typeface="ＭＳ Ｐゴシック" pitchFamily="34" charset="-128"/>
              </a:rPr>
              <a:t>Tedavi</a:t>
            </a:r>
            <a:endParaRPr lang="en-US" altLang="tr-TR" sz="2800" b="1" dirty="0" smtClean="0">
              <a:ea typeface="ＭＳ Ｐゴシック" pitchFamily="34" charset="-128"/>
            </a:endParaRPr>
          </a:p>
        </p:txBody>
      </p:sp>
      <p:sp>
        <p:nvSpPr>
          <p:cNvPr id="65539" name="Rectangle 3"/>
          <p:cNvSpPr>
            <a:spLocks noGrp="1" noChangeArrowheads="1"/>
          </p:cNvSpPr>
          <p:nvPr>
            <p:ph type="body" idx="1"/>
          </p:nvPr>
        </p:nvSpPr>
        <p:spPr>
          <a:xfrm>
            <a:off x="381000" y="1556792"/>
            <a:ext cx="8229600" cy="4844008"/>
          </a:xfrm>
        </p:spPr>
        <p:txBody>
          <a:bodyPr/>
          <a:lstStyle/>
          <a:p>
            <a:pPr eaLnBrk="1" hangingPunct="1">
              <a:lnSpc>
                <a:spcPct val="90000"/>
              </a:lnSpc>
            </a:pPr>
            <a:r>
              <a:rPr lang="en-US" altLang="tr-TR" sz="2200" b="1" dirty="0" err="1" smtClean="0">
                <a:ea typeface="ＭＳ Ｐゴシック" pitchFamily="34" charset="-128"/>
              </a:rPr>
              <a:t>Destek</a:t>
            </a:r>
            <a:r>
              <a:rPr lang="en-US" altLang="tr-TR" sz="2200" b="1" dirty="0" smtClean="0">
                <a:ea typeface="ＭＳ Ｐゴシック" pitchFamily="34" charset="-128"/>
              </a:rPr>
              <a:t> </a:t>
            </a:r>
            <a:r>
              <a:rPr lang="en-US" altLang="tr-TR" sz="2200" b="1" dirty="0" err="1" smtClean="0">
                <a:ea typeface="ＭＳ Ｐゴシック" pitchFamily="34" charset="-128"/>
              </a:rPr>
              <a:t>tedavisi</a:t>
            </a:r>
            <a:r>
              <a:rPr lang="en-US" altLang="tr-TR" sz="2200" dirty="0" smtClean="0">
                <a:ea typeface="ＭＳ Ｐゴシック" pitchFamily="34" charset="-128"/>
              </a:rPr>
              <a:t>:</a:t>
            </a:r>
          </a:p>
          <a:p>
            <a:pPr lvl="1" eaLnBrk="1" hangingPunct="1">
              <a:lnSpc>
                <a:spcPct val="90000"/>
              </a:lnSpc>
            </a:pPr>
            <a:r>
              <a:rPr lang="en-US" altLang="tr-TR" sz="2200" dirty="0" err="1" smtClean="0">
                <a:ea typeface="ＭＳ Ｐゴシック" pitchFamily="34" charset="-128"/>
              </a:rPr>
              <a:t>Prednison</a:t>
            </a:r>
            <a:r>
              <a:rPr lang="en-US" altLang="tr-TR" sz="2200" dirty="0" smtClean="0">
                <a:ea typeface="ＭＳ Ｐゴシック" pitchFamily="34" charset="-128"/>
              </a:rPr>
              <a:t> </a:t>
            </a:r>
            <a:r>
              <a:rPr lang="en-US" altLang="tr-TR" sz="2200" dirty="0" err="1" smtClean="0">
                <a:ea typeface="ＭＳ Ｐゴシック" pitchFamily="34" charset="-128"/>
              </a:rPr>
              <a:t>faydalı</a:t>
            </a:r>
            <a:r>
              <a:rPr lang="en-US" altLang="tr-TR" sz="2200" dirty="0" smtClean="0">
                <a:ea typeface="ＭＳ Ｐゴシック" pitchFamily="34" charset="-128"/>
              </a:rPr>
              <a:t> </a:t>
            </a:r>
            <a:r>
              <a:rPr lang="en-US" altLang="tr-TR" sz="2200" dirty="0" err="1" smtClean="0">
                <a:ea typeface="ＭＳ Ｐゴシック" pitchFamily="34" charset="-128"/>
              </a:rPr>
              <a:t>olabilir</a:t>
            </a:r>
            <a:r>
              <a:rPr lang="en-US" altLang="tr-TR" sz="2200" dirty="0" smtClean="0">
                <a:ea typeface="ＭＳ Ｐゴシック" pitchFamily="34" charset="-128"/>
              </a:rPr>
              <a:t>. </a:t>
            </a:r>
          </a:p>
          <a:p>
            <a:pPr lvl="1" eaLnBrk="1" hangingPunct="1">
              <a:lnSpc>
                <a:spcPct val="90000"/>
              </a:lnSpc>
            </a:pPr>
            <a:r>
              <a:rPr lang="en-US" altLang="tr-TR" sz="2200" dirty="0" smtClean="0">
                <a:ea typeface="ＭＳ Ｐゴシック" pitchFamily="34" charset="-128"/>
              </a:rPr>
              <a:t>Demir: </a:t>
            </a:r>
            <a:r>
              <a:rPr lang="en-US" altLang="tr-TR" sz="2200" dirty="0" err="1" smtClean="0">
                <a:ea typeface="ＭＳ Ｐゴシック" pitchFamily="34" charset="-128"/>
              </a:rPr>
              <a:t>İdrarla</a:t>
            </a:r>
            <a:r>
              <a:rPr lang="en-US" altLang="tr-TR" sz="2200" dirty="0" smtClean="0">
                <a:ea typeface="ＭＳ Ｐゴシック" pitchFamily="34" charset="-128"/>
              </a:rPr>
              <a:t> </a:t>
            </a:r>
            <a:r>
              <a:rPr lang="en-US" altLang="tr-TR" sz="2200" dirty="0" err="1" smtClean="0">
                <a:ea typeface="ＭＳ Ｐゴシック" pitchFamily="34" charset="-128"/>
              </a:rPr>
              <a:t>kaybedilen</a:t>
            </a:r>
            <a:r>
              <a:rPr lang="en-US" altLang="tr-TR" sz="2200" dirty="0" smtClean="0">
                <a:ea typeface="ＭＳ Ｐゴシック" pitchFamily="34" charset="-128"/>
              </a:rPr>
              <a:t> </a:t>
            </a:r>
            <a:r>
              <a:rPr lang="en-US" altLang="tr-TR" sz="2200" dirty="0" err="1" smtClean="0">
                <a:ea typeface="ＭＳ Ｐゴシック" pitchFamily="34" charset="-128"/>
              </a:rPr>
              <a:t>demiri</a:t>
            </a:r>
            <a:r>
              <a:rPr lang="en-US" altLang="tr-TR" sz="2200" dirty="0" smtClean="0">
                <a:ea typeface="ＭＳ Ｐゴシック" pitchFamily="34" charset="-128"/>
              </a:rPr>
              <a:t> </a:t>
            </a:r>
            <a:r>
              <a:rPr lang="en-US" altLang="tr-TR" sz="2200" dirty="0" err="1" smtClean="0">
                <a:ea typeface="ＭＳ Ｐゴシック" pitchFamily="34" charset="-128"/>
              </a:rPr>
              <a:t>yerine</a:t>
            </a:r>
            <a:r>
              <a:rPr lang="en-US" altLang="tr-TR" sz="2200" dirty="0" smtClean="0">
                <a:ea typeface="ＭＳ Ｐゴシック" pitchFamily="34" charset="-128"/>
              </a:rPr>
              <a:t> </a:t>
            </a:r>
            <a:r>
              <a:rPr lang="en-US" altLang="tr-TR" sz="2200" dirty="0" err="1" smtClean="0">
                <a:ea typeface="ＭＳ Ｐゴシック" pitchFamily="34" charset="-128"/>
              </a:rPr>
              <a:t>koymak</a:t>
            </a:r>
            <a:r>
              <a:rPr lang="en-US" altLang="tr-TR" sz="2200" dirty="0" smtClean="0">
                <a:ea typeface="ＭＳ Ｐゴシック" pitchFamily="34" charset="-128"/>
              </a:rPr>
              <a:t> </a:t>
            </a:r>
            <a:r>
              <a:rPr lang="en-US" altLang="tr-TR" sz="2200" dirty="0" err="1" smtClean="0">
                <a:ea typeface="ＭＳ Ｐゴシック" pitchFamily="34" charset="-128"/>
              </a:rPr>
              <a:t>için</a:t>
            </a:r>
            <a:r>
              <a:rPr lang="en-US" altLang="tr-TR" sz="2200" dirty="0" smtClean="0">
                <a:ea typeface="ＭＳ Ｐゴシック" pitchFamily="34" charset="-128"/>
              </a:rPr>
              <a:t>,</a:t>
            </a:r>
          </a:p>
          <a:p>
            <a:pPr lvl="1" eaLnBrk="1" hangingPunct="1">
              <a:lnSpc>
                <a:spcPct val="90000"/>
              </a:lnSpc>
            </a:pPr>
            <a:r>
              <a:rPr lang="en-US" altLang="tr-TR" sz="2200" dirty="0" smtClean="0">
                <a:ea typeface="ＭＳ Ｐゴシック" pitchFamily="34" charset="-128"/>
              </a:rPr>
              <a:t>Folik </a:t>
            </a:r>
            <a:r>
              <a:rPr lang="en-US" altLang="tr-TR" sz="2200" dirty="0" err="1" smtClean="0">
                <a:ea typeface="ＭＳ Ｐゴシック" pitchFamily="34" charset="-128"/>
              </a:rPr>
              <a:t>asit</a:t>
            </a:r>
            <a:r>
              <a:rPr lang="en-US" altLang="tr-TR" sz="2200" dirty="0" smtClean="0">
                <a:ea typeface="ＭＳ Ｐゴシック" pitchFamily="34" charset="-128"/>
              </a:rPr>
              <a:t>: Artmış </a:t>
            </a:r>
            <a:r>
              <a:rPr lang="en-US" altLang="tr-TR" sz="2200" dirty="0" err="1" smtClean="0">
                <a:ea typeface="ＭＳ Ｐゴシック" pitchFamily="34" charset="-128"/>
              </a:rPr>
              <a:t>ihtiyacı</a:t>
            </a:r>
            <a:r>
              <a:rPr lang="en-US" altLang="tr-TR" sz="2200" dirty="0" smtClean="0">
                <a:ea typeface="ＭＳ Ｐゴシック" pitchFamily="34" charset="-128"/>
              </a:rPr>
              <a:t> </a:t>
            </a:r>
            <a:r>
              <a:rPr lang="en-US" altLang="tr-TR" sz="2200" dirty="0" err="1" smtClean="0">
                <a:ea typeface="ＭＳ Ｐゴシック" pitchFamily="34" charset="-128"/>
              </a:rPr>
              <a:t>karşılamak</a:t>
            </a:r>
            <a:r>
              <a:rPr lang="en-US" altLang="tr-TR" sz="2200" dirty="0" smtClean="0">
                <a:ea typeface="ＭＳ Ｐゴシック" pitchFamily="34" charset="-128"/>
              </a:rPr>
              <a:t> </a:t>
            </a:r>
            <a:r>
              <a:rPr lang="en-US" altLang="tr-TR" sz="2200" dirty="0" err="1" smtClean="0">
                <a:ea typeface="ＭＳ Ｐゴシック" pitchFamily="34" charset="-128"/>
              </a:rPr>
              <a:t>için</a:t>
            </a:r>
            <a:r>
              <a:rPr lang="en-US" altLang="tr-TR" sz="2200" dirty="0" smtClean="0">
                <a:ea typeface="ＭＳ Ｐゴシック" pitchFamily="34" charset="-128"/>
              </a:rPr>
              <a:t>, </a:t>
            </a:r>
          </a:p>
          <a:p>
            <a:pPr lvl="1" eaLnBrk="1" hangingPunct="1">
              <a:lnSpc>
                <a:spcPct val="90000"/>
              </a:lnSpc>
            </a:pPr>
            <a:r>
              <a:rPr lang="en-US" altLang="tr-TR" sz="2200" dirty="0" err="1" smtClean="0">
                <a:ea typeface="ＭＳ Ｐゴシック" pitchFamily="34" charset="-128"/>
              </a:rPr>
              <a:t>Gerekli</a:t>
            </a:r>
            <a:r>
              <a:rPr lang="en-US" altLang="tr-TR" sz="2200" dirty="0" smtClean="0">
                <a:ea typeface="ＭＳ Ｐゴシック" pitchFamily="34" charset="-128"/>
              </a:rPr>
              <a:t> </a:t>
            </a:r>
            <a:r>
              <a:rPr lang="en-US" altLang="tr-TR" sz="2200" dirty="0" err="1" smtClean="0">
                <a:ea typeface="ＭＳ Ｐゴシック" pitchFamily="34" charset="-128"/>
              </a:rPr>
              <a:t>olduğunda</a:t>
            </a:r>
            <a:r>
              <a:rPr lang="en-US" altLang="tr-TR" sz="2200" dirty="0" smtClean="0">
                <a:ea typeface="ＭＳ Ｐゴシック" pitchFamily="34" charset="-128"/>
              </a:rPr>
              <a:t> </a:t>
            </a:r>
            <a:r>
              <a:rPr lang="en-US" altLang="tr-TR" sz="2200" dirty="0" err="1" smtClean="0">
                <a:ea typeface="ＭＳ Ｐゴシック" pitchFamily="34" charset="-128"/>
              </a:rPr>
              <a:t>eritrosit</a:t>
            </a:r>
            <a:r>
              <a:rPr lang="en-US" altLang="tr-TR" sz="2200" dirty="0" smtClean="0">
                <a:ea typeface="ＭＳ Ｐゴシック" pitchFamily="34" charset="-128"/>
              </a:rPr>
              <a:t> </a:t>
            </a:r>
            <a:r>
              <a:rPr lang="en-US" altLang="tr-TR" sz="2200" dirty="0" err="1" smtClean="0">
                <a:ea typeface="ＭＳ Ｐゴシック" pitchFamily="34" charset="-128"/>
              </a:rPr>
              <a:t>transfüzyonu</a:t>
            </a:r>
            <a:r>
              <a:rPr lang="en-US" altLang="tr-TR" sz="2200" dirty="0" smtClean="0">
                <a:ea typeface="ＭＳ Ｐゴシック" pitchFamily="34" charset="-128"/>
              </a:rPr>
              <a:t>,</a:t>
            </a:r>
          </a:p>
          <a:p>
            <a:pPr lvl="1" eaLnBrk="1" hangingPunct="1">
              <a:lnSpc>
                <a:spcPct val="90000"/>
              </a:lnSpc>
            </a:pPr>
            <a:endParaRPr lang="en-US" altLang="tr-TR" sz="2200" dirty="0" smtClean="0">
              <a:ea typeface="ＭＳ Ｐゴシック" pitchFamily="34" charset="-128"/>
            </a:endParaRPr>
          </a:p>
          <a:p>
            <a:pPr lvl="1" eaLnBrk="1" hangingPunct="1">
              <a:lnSpc>
                <a:spcPct val="90000"/>
              </a:lnSpc>
              <a:buFont typeface="Arial" pitchFamily="34" charset="0"/>
              <a:buChar char="•"/>
            </a:pPr>
            <a:r>
              <a:rPr lang="en-US" altLang="tr-TR" sz="2200" b="1" dirty="0" err="1" smtClean="0">
                <a:ea typeface="ＭＳ Ｐゴシック" pitchFamily="34" charset="-128"/>
              </a:rPr>
              <a:t>Eculizumab</a:t>
            </a:r>
            <a:r>
              <a:rPr lang="en-US" altLang="tr-TR" sz="2200" b="1" dirty="0" smtClean="0">
                <a:ea typeface="ＭＳ Ｐゴシック" pitchFamily="34" charset="-128"/>
              </a:rPr>
              <a:t> </a:t>
            </a:r>
            <a:r>
              <a:rPr lang="en-US" altLang="tr-TR" sz="2200" b="1" dirty="0" err="1" smtClean="0">
                <a:ea typeface="ＭＳ Ｐゴシック" pitchFamily="34" charset="-128"/>
              </a:rPr>
              <a:t>tedavisi</a:t>
            </a:r>
            <a:r>
              <a:rPr lang="en-US" altLang="tr-TR" sz="2200" b="1" dirty="0" smtClean="0">
                <a:ea typeface="ＭＳ Ｐゴシック" pitchFamily="34" charset="-128"/>
              </a:rPr>
              <a:t>: </a:t>
            </a:r>
          </a:p>
          <a:p>
            <a:pPr lvl="2" eaLnBrk="1" hangingPunct="1">
              <a:lnSpc>
                <a:spcPct val="90000"/>
              </a:lnSpc>
            </a:pPr>
            <a:r>
              <a:rPr lang="en-US" altLang="tr-TR" sz="1800" dirty="0" smtClean="0">
                <a:ea typeface="ＭＳ Ｐゴシック" pitchFamily="34" charset="-128"/>
              </a:rPr>
              <a:t>C5 </a:t>
            </a:r>
            <a:r>
              <a:rPr lang="en-US" altLang="tr-TR" sz="1800" dirty="0" err="1" smtClean="0">
                <a:ea typeface="ＭＳ Ｐゴシック" pitchFamily="34" charset="-128"/>
              </a:rPr>
              <a:t>komplemana</a:t>
            </a:r>
            <a:r>
              <a:rPr lang="en-US" altLang="tr-TR" sz="1800" dirty="0" smtClean="0">
                <a:ea typeface="ＭＳ Ｐゴシック" pitchFamily="34" charset="-128"/>
              </a:rPr>
              <a:t> </a:t>
            </a:r>
            <a:r>
              <a:rPr lang="en-US" altLang="tr-TR" sz="1800" dirty="0" err="1" smtClean="0">
                <a:ea typeface="ＭＳ Ｐゴシック" pitchFamily="34" charset="-128"/>
              </a:rPr>
              <a:t>karşı</a:t>
            </a:r>
            <a:r>
              <a:rPr lang="en-US" altLang="tr-TR" sz="1800" dirty="0" smtClean="0">
                <a:ea typeface="ＭＳ Ｐゴシック" pitchFamily="34" charset="-128"/>
              </a:rPr>
              <a:t> </a:t>
            </a:r>
            <a:r>
              <a:rPr lang="en-US" altLang="tr-TR" sz="1800" dirty="0" err="1" smtClean="0">
                <a:ea typeface="ＭＳ Ｐゴシック" pitchFamily="34" charset="-128"/>
              </a:rPr>
              <a:t>monoklonal</a:t>
            </a:r>
            <a:r>
              <a:rPr lang="en-US" altLang="tr-TR" sz="1800" dirty="0" smtClean="0">
                <a:ea typeface="ＭＳ Ｐゴシック" pitchFamily="34" charset="-128"/>
              </a:rPr>
              <a:t> </a:t>
            </a:r>
            <a:r>
              <a:rPr lang="en-US" altLang="tr-TR" sz="1800" dirty="0" err="1" smtClean="0">
                <a:ea typeface="ＭＳ Ｐゴシック" pitchFamily="34" charset="-128"/>
              </a:rPr>
              <a:t>antikordur</a:t>
            </a:r>
            <a:r>
              <a:rPr lang="en-US" altLang="tr-TR" sz="1800" dirty="0" smtClean="0">
                <a:ea typeface="ＭＳ Ｐゴシック" pitchFamily="34" charset="-128"/>
              </a:rPr>
              <a:t>. Terminal </a:t>
            </a:r>
            <a:r>
              <a:rPr lang="en-US" altLang="tr-TR" sz="1800" dirty="0" err="1" smtClean="0">
                <a:ea typeface="ＭＳ Ｐゴシック" pitchFamily="34" charset="-128"/>
              </a:rPr>
              <a:t>kompleman</a:t>
            </a:r>
            <a:r>
              <a:rPr lang="en-US" altLang="tr-TR" sz="1800" dirty="0" smtClean="0">
                <a:ea typeface="ＭＳ Ｐゴシック" pitchFamily="34" charset="-128"/>
              </a:rPr>
              <a:t> </a:t>
            </a:r>
            <a:r>
              <a:rPr lang="en-US" altLang="tr-TR" sz="1800" dirty="0" err="1" smtClean="0">
                <a:ea typeface="ＭＳ Ｐゴシック" pitchFamily="34" charset="-128"/>
              </a:rPr>
              <a:t>aktivasyonunu</a:t>
            </a:r>
            <a:r>
              <a:rPr lang="en-US" altLang="tr-TR" sz="1800" dirty="0" smtClean="0">
                <a:ea typeface="ＭＳ Ｐゴシック" pitchFamily="34" charset="-128"/>
              </a:rPr>
              <a:t> </a:t>
            </a:r>
            <a:r>
              <a:rPr lang="en-US" altLang="tr-TR" sz="1800" dirty="0" err="1" smtClean="0">
                <a:ea typeface="ＭＳ Ｐゴシック" pitchFamily="34" charset="-128"/>
              </a:rPr>
              <a:t>inhibe</a:t>
            </a:r>
            <a:r>
              <a:rPr lang="en-US" altLang="tr-TR" sz="1800" dirty="0" smtClean="0">
                <a:ea typeface="ＭＳ Ｐゴシック" pitchFamily="34" charset="-128"/>
              </a:rPr>
              <a:t> </a:t>
            </a:r>
            <a:r>
              <a:rPr lang="en-US" altLang="tr-TR" sz="1800" dirty="0" err="1" smtClean="0">
                <a:ea typeface="ＭＳ Ｐゴシック" pitchFamily="34" charset="-128"/>
              </a:rPr>
              <a:t>eder</a:t>
            </a:r>
            <a:r>
              <a:rPr lang="en-US" altLang="tr-TR" sz="1800" dirty="0" smtClean="0">
                <a:ea typeface="ＭＳ Ｐゴシック" pitchFamily="34" charset="-128"/>
              </a:rPr>
              <a:t>. </a:t>
            </a:r>
            <a:r>
              <a:rPr lang="en-US" altLang="tr-TR" sz="1800" dirty="0" err="1" smtClean="0">
                <a:ea typeface="ＭＳ Ｐゴシック" pitchFamily="34" charset="-128"/>
              </a:rPr>
              <a:t>Oldukça</a:t>
            </a:r>
            <a:r>
              <a:rPr lang="en-US" altLang="tr-TR" sz="1800" dirty="0" smtClean="0">
                <a:ea typeface="ＭＳ Ｐゴシック" pitchFamily="34" charset="-128"/>
              </a:rPr>
              <a:t> </a:t>
            </a:r>
            <a:r>
              <a:rPr lang="en-US" altLang="tr-TR" sz="1800" dirty="0" err="1" smtClean="0">
                <a:ea typeface="ＭＳ Ｐゴシック" pitchFamily="34" charset="-128"/>
              </a:rPr>
              <a:t>maliyeti</a:t>
            </a:r>
            <a:r>
              <a:rPr lang="en-US" altLang="tr-TR" sz="1800" dirty="0" smtClean="0">
                <a:ea typeface="ＭＳ Ｐゴシック" pitchFamily="34" charset="-128"/>
              </a:rPr>
              <a:t> </a:t>
            </a:r>
            <a:r>
              <a:rPr lang="en-US" altLang="tr-TR" sz="1800" dirty="0" err="1" smtClean="0">
                <a:ea typeface="ＭＳ Ｐゴシック" pitchFamily="34" charset="-128"/>
              </a:rPr>
              <a:t>yüksek</a:t>
            </a:r>
            <a:r>
              <a:rPr lang="en-US" altLang="tr-TR" sz="1800" dirty="0" smtClean="0">
                <a:ea typeface="ＭＳ Ｐゴシック" pitchFamily="34" charset="-128"/>
              </a:rPr>
              <a:t>!!!</a:t>
            </a:r>
          </a:p>
          <a:p>
            <a:pPr lvl="2" eaLnBrk="1" hangingPunct="1">
              <a:lnSpc>
                <a:spcPct val="90000"/>
              </a:lnSpc>
            </a:pPr>
            <a:r>
              <a:rPr lang="en-US" altLang="tr-TR" sz="1800" dirty="0" smtClean="0">
                <a:ea typeface="ＭＳ Ｐゴシック" pitchFamily="34" charset="-128"/>
              </a:rPr>
              <a:t>En </a:t>
            </a:r>
            <a:r>
              <a:rPr lang="en-US" altLang="tr-TR" sz="1800" dirty="0" err="1" smtClean="0">
                <a:ea typeface="ＭＳ Ｐゴシック" pitchFamily="34" charset="-128"/>
              </a:rPr>
              <a:t>önemli</a:t>
            </a:r>
            <a:r>
              <a:rPr lang="en-US" altLang="tr-TR" sz="1800" dirty="0" smtClean="0">
                <a:ea typeface="ＭＳ Ｐゴシック" pitchFamily="34" charset="-128"/>
              </a:rPr>
              <a:t> </a:t>
            </a:r>
            <a:r>
              <a:rPr lang="en-US" altLang="tr-TR" sz="1800" dirty="0" err="1" smtClean="0">
                <a:ea typeface="ＭＳ Ｐゴシック" pitchFamily="34" charset="-128"/>
              </a:rPr>
              <a:t>yan</a:t>
            </a:r>
            <a:r>
              <a:rPr lang="en-US" altLang="tr-TR" sz="1800" dirty="0" smtClean="0">
                <a:ea typeface="ＭＳ Ｐゴシック" pitchFamily="34" charset="-128"/>
              </a:rPr>
              <a:t> </a:t>
            </a:r>
            <a:r>
              <a:rPr lang="en-US" altLang="tr-TR" sz="1800" dirty="0" err="1" smtClean="0">
                <a:ea typeface="ＭＳ Ｐゴシック" pitchFamily="34" charset="-128"/>
              </a:rPr>
              <a:t>etkisi</a:t>
            </a:r>
            <a:r>
              <a:rPr lang="en-US" altLang="tr-TR" sz="1800" dirty="0" smtClean="0">
                <a:ea typeface="ＭＳ Ｐゴシック" pitchFamily="34" charset="-128"/>
              </a:rPr>
              <a:t> </a:t>
            </a:r>
            <a:r>
              <a:rPr lang="en-US" altLang="tr-TR" sz="1800" dirty="0" err="1" smtClean="0">
                <a:ea typeface="ＭＳ Ｐゴシック" pitchFamily="34" charset="-128"/>
              </a:rPr>
              <a:t>meningokok</a:t>
            </a:r>
            <a:r>
              <a:rPr lang="en-US" altLang="tr-TR" sz="1800" dirty="0" smtClean="0">
                <a:ea typeface="ＭＳ Ｐゴシック" pitchFamily="34" charset="-128"/>
              </a:rPr>
              <a:t> </a:t>
            </a:r>
            <a:r>
              <a:rPr lang="en-US" altLang="tr-TR" sz="1800" dirty="0" err="1" smtClean="0">
                <a:ea typeface="ＭＳ Ｐゴシック" pitchFamily="34" charset="-128"/>
              </a:rPr>
              <a:t>enfeksiyonlarında</a:t>
            </a:r>
            <a:r>
              <a:rPr lang="en-US" altLang="tr-TR" sz="1800" dirty="0" smtClean="0">
                <a:ea typeface="ＭＳ Ｐゴシック" pitchFamily="34" charset="-128"/>
              </a:rPr>
              <a:t> </a:t>
            </a:r>
            <a:r>
              <a:rPr lang="en-US" altLang="tr-TR" sz="1800" dirty="0" err="1" smtClean="0">
                <a:ea typeface="ＭＳ Ｐゴシック" pitchFamily="34" charset="-128"/>
              </a:rPr>
              <a:t>artış</a:t>
            </a:r>
            <a:r>
              <a:rPr lang="en-US" altLang="tr-TR" sz="1800" dirty="0" smtClean="0">
                <a:ea typeface="ＭＳ Ｐゴシック" pitchFamily="34" charset="-128"/>
              </a:rPr>
              <a:t> (</a:t>
            </a:r>
            <a:r>
              <a:rPr lang="en-US" altLang="tr-TR" sz="1800" dirty="0" err="1" smtClean="0">
                <a:ea typeface="ＭＳ Ｐゴシック" pitchFamily="34" charset="-128"/>
              </a:rPr>
              <a:t>menenjit</a:t>
            </a:r>
            <a:r>
              <a:rPr lang="en-US" altLang="tr-TR" sz="1800" dirty="0" smtClean="0">
                <a:ea typeface="ＭＳ Ｐゴシック" pitchFamily="34" charset="-128"/>
              </a:rPr>
              <a:t>)!!</a:t>
            </a:r>
          </a:p>
          <a:p>
            <a:pPr lvl="2" eaLnBrk="1" hangingPunct="1">
              <a:lnSpc>
                <a:spcPct val="90000"/>
              </a:lnSpc>
              <a:buNone/>
            </a:pPr>
            <a:endParaRPr lang="en-US" altLang="tr-TR" sz="2800" dirty="0" smtClean="0">
              <a:ea typeface="ＭＳ Ｐゴシック" pitchFamily="34" charset="-128"/>
            </a:endParaRPr>
          </a:p>
          <a:p>
            <a:pPr lvl="1" eaLnBrk="1" hangingPunct="1">
              <a:lnSpc>
                <a:spcPct val="90000"/>
              </a:lnSpc>
              <a:buFont typeface="Arial" pitchFamily="34" charset="0"/>
              <a:buChar char="•"/>
            </a:pPr>
            <a:r>
              <a:rPr lang="en-US" altLang="tr-TR" b="1" dirty="0" smtClean="0">
                <a:ea typeface="ＭＳ Ｐゴシック" pitchFamily="34" charset="-128"/>
              </a:rPr>
              <a:t>Allojenik </a:t>
            </a:r>
            <a:r>
              <a:rPr lang="en-US" altLang="tr-TR" b="1" dirty="0" smtClean="0">
                <a:ea typeface="ＭＳ Ｐゴシック" pitchFamily="34" charset="-128"/>
              </a:rPr>
              <a:t>kök hücre </a:t>
            </a:r>
            <a:r>
              <a:rPr lang="en-US" altLang="tr-TR" b="1" dirty="0" err="1" smtClean="0">
                <a:ea typeface="ＭＳ Ｐゴシック" pitchFamily="34" charset="-128"/>
              </a:rPr>
              <a:t>nakli</a:t>
            </a:r>
            <a:endParaRPr lang="en-US" altLang="tr-TR" b="1" dirty="0" smtClean="0">
              <a:ea typeface="ＭＳ Ｐゴシック" pitchFamily="34" charset="-128"/>
            </a:endParaRPr>
          </a:p>
        </p:txBody>
      </p:sp>
    </p:spTree>
    <p:extLst>
      <p:ext uri="{BB962C8B-B14F-4D97-AF65-F5344CB8AC3E}">
        <p14:creationId xmlns:p14="http://schemas.microsoft.com/office/powerpoint/2010/main" xmlns="" val="804934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TUS SORULARI</a:t>
            </a:r>
            <a:endParaRPr lang="tr-TR" dirty="0"/>
          </a:p>
        </p:txBody>
      </p:sp>
      <p:pic>
        <p:nvPicPr>
          <p:cNvPr id="1027" name="Picture 3"/>
          <p:cNvPicPr>
            <a:picLocks noChangeAspect="1" noChangeArrowheads="1"/>
          </p:cNvPicPr>
          <p:nvPr/>
        </p:nvPicPr>
        <p:blipFill>
          <a:blip r:embed="rId2" cstate="print"/>
          <a:srcRect/>
          <a:stretch>
            <a:fillRect/>
          </a:stretch>
        </p:blipFill>
        <p:spPr bwMode="auto">
          <a:xfrm>
            <a:off x="467544" y="2996952"/>
            <a:ext cx="7776864" cy="1192535"/>
          </a:xfrm>
          <a:prstGeom prst="rect">
            <a:avLst/>
          </a:prstGeom>
          <a:noFill/>
          <a:ln w="9525">
            <a:solidFill>
              <a:schemeClr val="accent1">
                <a:lumMod val="50000"/>
              </a:schemeClr>
            </a:solidFill>
            <a:miter lim="800000"/>
            <a:headEnd/>
            <a:tailEnd/>
          </a:ln>
        </p:spPr>
      </p:pic>
      <p:pic>
        <p:nvPicPr>
          <p:cNvPr id="1028" name="Picture 4"/>
          <p:cNvPicPr>
            <a:picLocks noChangeAspect="1" noChangeArrowheads="1"/>
          </p:cNvPicPr>
          <p:nvPr/>
        </p:nvPicPr>
        <p:blipFill>
          <a:blip r:embed="rId3" cstate="print"/>
          <a:srcRect/>
          <a:stretch>
            <a:fillRect/>
          </a:stretch>
        </p:blipFill>
        <p:spPr bwMode="auto">
          <a:xfrm>
            <a:off x="467544" y="4293096"/>
            <a:ext cx="7776864" cy="1184151"/>
          </a:xfrm>
          <a:prstGeom prst="rect">
            <a:avLst/>
          </a:prstGeom>
          <a:noFill/>
          <a:ln w="9525">
            <a:solidFill>
              <a:schemeClr val="accent1">
                <a:lumMod val="50000"/>
              </a:schemeClr>
            </a:solidFill>
            <a:miter lim="800000"/>
            <a:headEnd/>
            <a:tailEnd/>
          </a:ln>
        </p:spPr>
      </p:pic>
      <p:pic>
        <p:nvPicPr>
          <p:cNvPr id="1029" name="Picture 5"/>
          <p:cNvPicPr>
            <a:picLocks noChangeAspect="1" noChangeArrowheads="1"/>
          </p:cNvPicPr>
          <p:nvPr/>
        </p:nvPicPr>
        <p:blipFill>
          <a:blip r:embed="rId4" cstate="print"/>
          <a:srcRect/>
          <a:stretch>
            <a:fillRect/>
          </a:stretch>
        </p:blipFill>
        <p:spPr bwMode="auto">
          <a:xfrm>
            <a:off x="467544" y="1628800"/>
            <a:ext cx="7776864" cy="1234423"/>
          </a:xfrm>
          <a:prstGeom prst="rect">
            <a:avLst/>
          </a:prstGeom>
          <a:noFill/>
          <a:ln w="9525">
            <a:solidFill>
              <a:schemeClr val="accent1">
                <a:lumMod val="50000"/>
              </a:schemeClr>
            </a:solidFill>
            <a:miter lim="800000"/>
            <a:headEnd/>
            <a:tailEnd/>
          </a:ln>
        </p:spPr>
      </p:pic>
      <p:pic>
        <p:nvPicPr>
          <p:cNvPr id="1030" name="Picture 6"/>
          <p:cNvPicPr>
            <a:picLocks noChangeAspect="1" noChangeArrowheads="1"/>
          </p:cNvPicPr>
          <p:nvPr/>
        </p:nvPicPr>
        <p:blipFill>
          <a:blip r:embed="rId5" cstate="print"/>
          <a:srcRect/>
          <a:stretch>
            <a:fillRect/>
          </a:stretch>
        </p:blipFill>
        <p:spPr bwMode="auto">
          <a:xfrm>
            <a:off x="467544" y="5589240"/>
            <a:ext cx="7632848" cy="864096"/>
          </a:xfrm>
          <a:prstGeom prst="rect">
            <a:avLst/>
          </a:prstGeom>
          <a:noFill/>
          <a:ln w="9525">
            <a:solidFill>
              <a:schemeClr val="accent1">
                <a:lumMod val="50000"/>
              </a:schemeClr>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diamond(in)">
                                      <p:cBhvr>
                                        <p:cTn id="7" dur="2000"/>
                                        <p:tgtEl>
                                          <p:spTgt spid="1029"/>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diamond(in)">
                                      <p:cBhvr>
                                        <p:cTn id="12" dur="20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diamond(in)">
                                      <p:cBhvr>
                                        <p:cTn id="17" dur="2000"/>
                                        <p:tgtEl>
                                          <p:spTgt spid="1028"/>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1030"/>
                                        </p:tgtEl>
                                        <p:attrNameLst>
                                          <p:attrName>style.visibility</p:attrName>
                                        </p:attrNameLst>
                                      </p:cBhvr>
                                      <p:to>
                                        <p:strVal val="visible"/>
                                      </p:to>
                                    </p:set>
                                    <p:animEffect transition="in" filter="diamond(in)">
                                      <p:cBhvr>
                                        <p:cTn id="22" dur="2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4" descr="P5140107.JPG"/>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5344467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Varsayılan Tasarım">
  <a:themeElements>
    <a:clrScheme name="Custom 2">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2115</TotalTime>
  <Words>3001</Words>
  <Application>Microsoft Office PowerPoint</Application>
  <PresentationFormat>Ekran Gösterisi (4:3)</PresentationFormat>
  <Paragraphs>545</Paragraphs>
  <Slides>44</Slides>
  <Notes>16</Notes>
  <HiddenSlides>0</HiddenSlides>
  <MMClips>0</MMClips>
  <ScaleCrop>false</ScaleCrop>
  <HeadingPairs>
    <vt:vector size="4" baseType="variant">
      <vt:variant>
        <vt:lpstr>Tema</vt:lpstr>
      </vt:variant>
      <vt:variant>
        <vt:i4>2</vt:i4>
      </vt:variant>
      <vt:variant>
        <vt:lpstr>Slayt Başlıkları</vt:lpstr>
      </vt:variant>
      <vt:variant>
        <vt:i4>44</vt:i4>
      </vt:variant>
    </vt:vector>
  </HeadingPairs>
  <TitlesOfParts>
    <vt:vector size="46" baseType="lpstr">
      <vt:lpstr>1_Varsayılan Tasarım</vt:lpstr>
      <vt:lpstr>2_Varsayılan Tasarım</vt:lpstr>
      <vt:lpstr>Slayt 1</vt:lpstr>
      <vt:lpstr>Aplastik anemi (AA)</vt:lpstr>
      <vt:lpstr>HEMATOPOESİS</vt:lpstr>
      <vt:lpstr>Slayt 4</vt:lpstr>
      <vt:lpstr>APLASTİK ANEMİ</vt:lpstr>
      <vt:lpstr>APLASTİK ANEMİ</vt:lpstr>
      <vt:lpstr>        Primer defekt hematopoetik prekürsör kök hücrenin azalması/yok olmasıdır.</vt:lpstr>
      <vt:lpstr>Slayt 8</vt:lpstr>
      <vt:lpstr>ETYOLOJİ</vt:lpstr>
      <vt:lpstr>PANSİTOPENİDE  AYIRICI TANI</vt:lpstr>
      <vt:lpstr>Slayt 11</vt:lpstr>
      <vt:lpstr>APLASTİK ANEMİ   TANI KRİTERLERİ</vt:lpstr>
      <vt:lpstr>Fizik Muayene Bulguları</vt:lpstr>
      <vt:lpstr>APLASTİK ANEMİ  Klinikte….</vt:lpstr>
      <vt:lpstr>APLASTİK ANEMİ                                              AKCİĞER ENFEKSİYONU </vt:lpstr>
      <vt:lpstr>NÖTROPENİK ENTEROKOLİT</vt:lpstr>
      <vt:lpstr>APLASTİK ANEMİ  PERİFERİK KAN BULGULARI</vt:lpstr>
      <vt:lpstr>ANİZOSİTOZ</vt:lpstr>
      <vt:lpstr>POİKİLOSİTOZ</vt:lpstr>
      <vt:lpstr>AA- KEMİK İLİĞİ BULGULARI</vt:lpstr>
      <vt:lpstr>KLİNİK SINIFLANDIRMA</vt:lpstr>
      <vt:lpstr>TUS</vt:lpstr>
      <vt:lpstr>TEDAVİ</vt:lpstr>
      <vt:lpstr>TEDAVİ</vt:lpstr>
      <vt:lpstr>Slayt 25</vt:lpstr>
      <vt:lpstr>DESTEK TEDAVİSİ</vt:lpstr>
      <vt:lpstr>PANSİTOPENİ İLE KARDEŞ  KÖK HÜCRE HASTALIKLARI  (AA-MDS-MPH)</vt:lpstr>
      <vt:lpstr>Myelodisplastik sendromlar</vt:lpstr>
      <vt:lpstr>MDS</vt:lpstr>
      <vt:lpstr>MDS</vt:lpstr>
      <vt:lpstr>MDS</vt:lpstr>
      <vt:lpstr>Ring sideroblast:  (Sitoplazmasında demir granülleri içeren eritroblastlar)</vt:lpstr>
      <vt:lpstr>Ayırıcı tanı: Aplastik anemi-MDS</vt:lpstr>
      <vt:lpstr>  Tedavi hedefleri</vt:lpstr>
      <vt:lpstr>MDS: Tedavi Seçenekleri</vt:lpstr>
      <vt:lpstr>PAROKSİSMAL NOKTURNAL HEMOGLOBİNÜRİ</vt:lpstr>
      <vt:lpstr>Slayt 37</vt:lpstr>
      <vt:lpstr>PROGRESİF BİR KRONİK HEMOLİZ HASTALIĞIDIR</vt:lpstr>
      <vt:lpstr>KOMPLEMAN SAVUNMA PROTEİNLERİNİN  EKSİKLİĞİ  PNH’nın temel bir özelliğidir</vt:lpstr>
      <vt:lpstr>Slayt 40</vt:lpstr>
      <vt:lpstr>PNH-Tanısal Testler</vt:lpstr>
      <vt:lpstr>PNH Tedavi</vt:lpstr>
      <vt:lpstr>TUS SORULARI</vt:lpstr>
      <vt:lpstr>Slayt 44</vt:lpstr>
    </vt:vector>
  </TitlesOfParts>
  <Company>Katilimsiz.Com @ necooy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MCetin</dc:creator>
  <cp:lastModifiedBy>hp</cp:lastModifiedBy>
  <cp:revision>172</cp:revision>
  <dcterms:created xsi:type="dcterms:W3CDTF">2014-12-21T16:09:20Z</dcterms:created>
  <dcterms:modified xsi:type="dcterms:W3CDTF">2016-12-28T12:34:55Z</dcterms:modified>
</cp:coreProperties>
</file>