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Lst>
  <p:notesMasterIdLst>
    <p:notesMasterId r:id="rId78"/>
  </p:notesMasterIdLst>
  <p:sldIdLst>
    <p:sldId id="256" r:id="rId2"/>
    <p:sldId id="571" r:id="rId3"/>
    <p:sldId id="575" r:id="rId4"/>
    <p:sldId id="848" r:id="rId5"/>
    <p:sldId id="847" r:id="rId6"/>
    <p:sldId id="854" r:id="rId7"/>
    <p:sldId id="833" r:id="rId8"/>
    <p:sldId id="849" r:id="rId9"/>
    <p:sldId id="813" r:id="rId10"/>
    <p:sldId id="801" r:id="rId11"/>
    <p:sldId id="805" r:id="rId12"/>
    <p:sldId id="806" r:id="rId13"/>
    <p:sldId id="807" r:id="rId14"/>
    <p:sldId id="841" r:id="rId15"/>
    <p:sldId id="808" r:id="rId16"/>
    <p:sldId id="809" r:id="rId17"/>
    <p:sldId id="810" r:id="rId18"/>
    <p:sldId id="831" r:id="rId19"/>
    <p:sldId id="842" r:id="rId20"/>
    <p:sldId id="845" r:id="rId21"/>
    <p:sldId id="830" r:id="rId22"/>
    <p:sldId id="846" r:id="rId23"/>
    <p:sldId id="816" r:id="rId24"/>
    <p:sldId id="817" r:id="rId25"/>
    <p:sldId id="818" r:id="rId26"/>
    <p:sldId id="819" r:id="rId27"/>
    <p:sldId id="850" r:id="rId28"/>
    <p:sldId id="822" r:id="rId29"/>
    <p:sldId id="824" r:id="rId30"/>
    <p:sldId id="851" r:id="rId31"/>
    <p:sldId id="708" r:id="rId32"/>
    <p:sldId id="820" r:id="rId33"/>
    <p:sldId id="852" r:id="rId34"/>
    <p:sldId id="709" r:id="rId35"/>
    <p:sldId id="856" r:id="rId36"/>
    <p:sldId id="825" r:id="rId37"/>
    <p:sldId id="826" r:id="rId38"/>
    <p:sldId id="827" r:id="rId39"/>
    <p:sldId id="828" r:id="rId40"/>
    <p:sldId id="877" r:id="rId41"/>
    <p:sldId id="717" r:id="rId42"/>
    <p:sldId id="720" r:id="rId43"/>
    <p:sldId id="722" r:id="rId44"/>
    <p:sldId id="723" r:id="rId45"/>
    <p:sldId id="858" r:id="rId46"/>
    <p:sldId id="834" r:id="rId47"/>
    <p:sldId id="835" r:id="rId48"/>
    <p:sldId id="857" r:id="rId49"/>
    <p:sldId id="836" r:id="rId50"/>
    <p:sldId id="837" r:id="rId51"/>
    <p:sldId id="838" r:id="rId52"/>
    <p:sldId id="839" r:id="rId53"/>
    <p:sldId id="840" r:id="rId54"/>
    <p:sldId id="734" r:id="rId55"/>
    <p:sldId id="735" r:id="rId56"/>
    <p:sldId id="737" r:id="rId57"/>
    <p:sldId id="738" r:id="rId58"/>
    <p:sldId id="859" r:id="rId59"/>
    <p:sldId id="742" r:id="rId60"/>
    <p:sldId id="743" r:id="rId61"/>
    <p:sldId id="750" r:id="rId62"/>
    <p:sldId id="878" r:id="rId63"/>
    <p:sldId id="879" r:id="rId64"/>
    <p:sldId id="881" r:id="rId65"/>
    <p:sldId id="882" r:id="rId66"/>
    <p:sldId id="883" r:id="rId67"/>
    <p:sldId id="860" r:id="rId68"/>
    <p:sldId id="863" r:id="rId69"/>
    <p:sldId id="871" r:id="rId70"/>
    <p:sldId id="861" r:id="rId71"/>
    <p:sldId id="864" r:id="rId72"/>
    <p:sldId id="872" r:id="rId73"/>
    <p:sldId id="862" r:id="rId74"/>
    <p:sldId id="865" r:id="rId75"/>
    <p:sldId id="876" r:id="rId76"/>
    <p:sldId id="855" r:id="rId77"/>
  </p:sldIdLst>
  <p:sldSz cx="9144000" cy="6858000" type="screen4x3"/>
  <p:notesSz cx="9144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B92BD"/>
    <a:srgbClr val="6699FF"/>
    <a:srgbClr val="3366FF"/>
    <a:srgbClr val="4AACC5"/>
    <a:srgbClr val="93D050"/>
    <a:srgbClr val="55C3AE"/>
    <a:srgbClr val="8430A0"/>
    <a:srgbClr val="D00000"/>
    <a:srgbClr val="99CCFF"/>
    <a:srgbClr val="A24EA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CAF9ED-07DC-4A11-8D7F-57B35C25682E}" styleName="Orta Stil 1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Orta Stil 3 - Vurgu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C7853C-536D-4A76-A0AE-DD22124D55A5}" styleName="Tema Uygulanmış Stil 1 - Vurgu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16" autoAdjust="0"/>
    <p:restoredTop sz="75595" autoAdjust="0"/>
  </p:normalViewPr>
  <p:slideViewPr>
    <p:cSldViewPr>
      <p:cViewPr varScale="1">
        <p:scale>
          <a:sx n="84" d="100"/>
          <a:sy n="84" d="100"/>
        </p:scale>
        <p:origin x="-1812" y="-78"/>
      </p:cViewPr>
      <p:guideLst>
        <p:guide orient="horz" pos="2880"/>
        <p:guide pos="2160"/>
      </p:guideLst>
    </p:cSldViewPr>
  </p:slideViewPr>
  <p:outlineViewPr>
    <p:cViewPr>
      <p:scale>
        <a:sx n="33" d="100"/>
        <a:sy n="33" d="100"/>
      </p:scale>
      <p:origin x="0" y="21126"/>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dirty="0"/>
          </a:p>
        </p:txBody>
      </p:sp>
      <p:sp>
        <p:nvSpPr>
          <p:cNvPr id="3" name="2 Veri Yer Tutucusu"/>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568D27A2-FE7D-4853-BACE-CEC36F2B4634}" type="datetimeFigureOut">
              <a:rPr lang="tr-TR" smtClean="0"/>
              <a:pPr/>
              <a:t>26.01.2017</a:t>
            </a:fld>
            <a:endParaRPr lang="tr-TR" dirty="0"/>
          </a:p>
        </p:txBody>
      </p:sp>
      <p:sp>
        <p:nvSpPr>
          <p:cNvPr id="4" name="3 Slayt Görüntüsü Yer Tutucusu"/>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dirty="0"/>
          </a:p>
        </p:txBody>
      </p:sp>
      <p:sp>
        <p:nvSpPr>
          <p:cNvPr id="5" name="4 Not Yer Tutucusu"/>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tr-TR" dirty="0"/>
          </a:p>
        </p:txBody>
      </p:sp>
      <p:sp>
        <p:nvSpPr>
          <p:cNvPr id="7" name="6 Slayt Numarası Yer Tutucusu"/>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6F7CBE6A-102C-43EC-90A0-C6A2A9A0FAB9}" type="slidenum">
              <a:rPr lang="tr-TR" smtClean="0"/>
              <a:pPr/>
              <a:t>‹#›</a:t>
            </a:fld>
            <a:endParaRPr lang="tr-TR" dirty="0"/>
          </a:p>
        </p:txBody>
      </p:sp>
    </p:spTree>
    <p:extLst>
      <p:ext uri="{BB962C8B-B14F-4D97-AF65-F5344CB8AC3E}">
        <p14:creationId xmlns:p14="http://schemas.microsoft.com/office/powerpoint/2010/main" xmlns="" val="3018986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tanford.edu/~sdutt/images/IL2%20and%20proliferation.jpg"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tanford.edu/~sdutt/images/CD8-GVHD-Traffic.jpg"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Ten </a:t>
            </a:r>
            <a:r>
              <a:rPr lang="tr-TR" dirty="0" err="1" smtClean="0"/>
              <a:t>to</a:t>
            </a:r>
            <a:r>
              <a:rPr lang="tr-TR" dirty="0" smtClean="0"/>
              <a:t> </a:t>
            </a:r>
            <a:r>
              <a:rPr lang="tr-TR" dirty="0" err="1" smtClean="0"/>
              <a:t>the</a:t>
            </a:r>
            <a:r>
              <a:rPr lang="tr-TR" dirty="0" smtClean="0"/>
              <a:t> </a:t>
            </a:r>
            <a:r>
              <a:rPr lang="tr-TR" dirty="0" err="1" smtClean="0"/>
              <a:t>sixth</a:t>
            </a:r>
            <a:r>
              <a:rPr lang="tr-TR" dirty="0" smtClean="0"/>
              <a:t> </a:t>
            </a:r>
            <a:r>
              <a:rPr lang="tr-TR" dirty="0" err="1" smtClean="0"/>
              <a:t>power</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a:t>
            </a:fld>
            <a:endParaRPr lang="tr-T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355600" marR="330200" indent="-342900">
              <a:lnSpc>
                <a:spcPct val="100000"/>
              </a:lnSpc>
              <a:buChar char="•"/>
              <a:tabLst>
                <a:tab pos="354965" algn="l"/>
                <a:tab pos="355600" algn="l"/>
              </a:tabLst>
            </a:pPr>
            <a:r>
              <a:rPr lang="en-US" sz="1200" spc="-5" dirty="0" smtClean="0">
                <a:latin typeface="Arial"/>
                <a:cs typeface="Arial"/>
              </a:rPr>
              <a:t>Inflammatory condition </a:t>
            </a:r>
            <a:r>
              <a:rPr lang="en-US" sz="1200" dirty="0" smtClean="0">
                <a:latin typeface="Arial"/>
                <a:cs typeface="Arial"/>
              </a:rPr>
              <a:t>affecting </a:t>
            </a:r>
            <a:r>
              <a:rPr lang="en-US" sz="1200" spc="-5" dirty="0" smtClean="0">
                <a:latin typeface="Arial"/>
                <a:cs typeface="Arial"/>
              </a:rPr>
              <a:t>one or more </a:t>
            </a:r>
            <a:r>
              <a:rPr lang="en-US" sz="1200" dirty="0" smtClean="0">
                <a:latin typeface="Arial"/>
                <a:cs typeface="Arial"/>
              </a:rPr>
              <a:t>of the  </a:t>
            </a:r>
            <a:r>
              <a:rPr lang="en-US" sz="1200" spc="-5" dirty="0" smtClean="0">
                <a:latin typeface="Arial"/>
                <a:cs typeface="Arial"/>
              </a:rPr>
              <a:t>skin, gastrointestinal </a:t>
            </a:r>
            <a:r>
              <a:rPr lang="en-US" sz="1200" dirty="0" smtClean="0">
                <a:latin typeface="Arial"/>
                <a:cs typeface="Arial"/>
              </a:rPr>
              <a:t>tract </a:t>
            </a:r>
            <a:r>
              <a:rPr lang="en-US" sz="1200" spc="-5" dirty="0" smtClean="0">
                <a:latin typeface="Arial"/>
                <a:cs typeface="Arial"/>
              </a:rPr>
              <a:t>and liver, and occurring  within 100 days </a:t>
            </a:r>
            <a:r>
              <a:rPr lang="en-US" sz="1200" dirty="0" smtClean="0">
                <a:latin typeface="Arial"/>
                <a:cs typeface="Arial"/>
              </a:rPr>
              <a:t>of </a:t>
            </a:r>
            <a:r>
              <a:rPr lang="en-US" sz="1200" spc="-5" dirty="0" smtClean="0">
                <a:latin typeface="Arial"/>
                <a:cs typeface="Arial"/>
              </a:rPr>
              <a:t>allogeneic</a:t>
            </a:r>
            <a:r>
              <a:rPr lang="en-US" sz="1200" spc="105" dirty="0" smtClean="0">
                <a:latin typeface="Arial"/>
                <a:cs typeface="Arial"/>
              </a:rPr>
              <a:t> </a:t>
            </a:r>
            <a:r>
              <a:rPr lang="en-US" sz="1200" spc="-5" dirty="0" smtClean="0">
                <a:latin typeface="Arial"/>
                <a:cs typeface="Arial"/>
              </a:rPr>
              <a:t>transplantation</a:t>
            </a:r>
            <a:endParaRPr lang="en-US" sz="1200" dirty="0" smtClean="0">
              <a:latin typeface="Arial"/>
              <a:cs typeface="Arial"/>
            </a:endParaRPr>
          </a:p>
          <a:p>
            <a:pPr marL="355600" marR="5080" indent="-342900">
              <a:lnSpc>
                <a:spcPct val="100000"/>
              </a:lnSpc>
              <a:spcBef>
                <a:spcPts val="575"/>
              </a:spcBef>
              <a:buChar char="•"/>
              <a:tabLst>
                <a:tab pos="354965" algn="l"/>
                <a:tab pos="355600" algn="l"/>
                <a:tab pos="1354455" algn="l"/>
              </a:tabLst>
            </a:pPr>
            <a:r>
              <a:rPr lang="en-US" sz="1200" spc="-5" dirty="0" smtClean="0">
                <a:latin typeface="Arial"/>
                <a:cs typeface="Arial"/>
              </a:rPr>
              <a:t>Later acknowledgement </a:t>
            </a:r>
            <a:r>
              <a:rPr lang="en-US" sz="1200" dirty="0" smtClean="0">
                <a:latin typeface="Arial"/>
                <a:cs typeface="Arial"/>
              </a:rPr>
              <a:t>of </a:t>
            </a:r>
            <a:r>
              <a:rPr lang="en-US" sz="1200" spc="-5" dirty="0" smtClean="0">
                <a:latin typeface="Arial"/>
                <a:cs typeface="Arial"/>
              </a:rPr>
              <a:t>similar syndrome  occurring beyond day 100, known </a:t>
            </a:r>
            <a:r>
              <a:rPr lang="en-US" sz="1200" dirty="0" smtClean="0">
                <a:latin typeface="Arial"/>
                <a:cs typeface="Arial"/>
              </a:rPr>
              <a:t>as </a:t>
            </a:r>
            <a:r>
              <a:rPr lang="en-US" sz="1200" spc="-5" dirty="0" smtClean="0">
                <a:latin typeface="Arial"/>
                <a:cs typeface="Arial"/>
              </a:rPr>
              <a:t>late onset acute  </a:t>
            </a:r>
            <a:r>
              <a:rPr lang="en-US" sz="1200" spc="-5" dirty="0" err="1" smtClean="0">
                <a:latin typeface="Arial"/>
                <a:cs typeface="Arial"/>
              </a:rPr>
              <a:t>GvHD</a:t>
            </a:r>
            <a:r>
              <a:rPr lang="en-US" sz="1200" spc="-5" dirty="0" smtClean="0">
                <a:latin typeface="Arial"/>
                <a:cs typeface="Arial"/>
              </a:rPr>
              <a:t>	(particularly </a:t>
            </a:r>
            <a:r>
              <a:rPr lang="en-US" sz="1200" dirty="0" smtClean="0">
                <a:latin typeface="Arial"/>
                <a:cs typeface="Arial"/>
              </a:rPr>
              <a:t>after RICT </a:t>
            </a:r>
            <a:r>
              <a:rPr lang="en-US" sz="1200" spc="-5" dirty="0" smtClean="0">
                <a:latin typeface="Arial"/>
                <a:cs typeface="Arial"/>
              </a:rPr>
              <a:t>and</a:t>
            </a:r>
            <a:r>
              <a:rPr lang="en-US" sz="1200" spc="-20" dirty="0" smtClean="0">
                <a:latin typeface="Arial"/>
                <a:cs typeface="Arial"/>
              </a:rPr>
              <a:t> </a:t>
            </a:r>
            <a:r>
              <a:rPr lang="en-US" sz="1200" spc="-5" dirty="0" smtClean="0">
                <a:latin typeface="Arial"/>
                <a:cs typeface="Arial"/>
              </a:rPr>
              <a:t>DLI)</a:t>
            </a:r>
            <a:endParaRPr lang="en-US" sz="1200" dirty="0" smtClean="0">
              <a:latin typeface="Arial"/>
              <a:cs typeface="Arial"/>
            </a:endParaRPr>
          </a:p>
          <a:p>
            <a:pPr marL="355600" indent="-342900">
              <a:lnSpc>
                <a:spcPct val="100000"/>
              </a:lnSpc>
              <a:spcBef>
                <a:spcPts val="575"/>
              </a:spcBef>
              <a:buChar char="•"/>
              <a:tabLst>
                <a:tab pos="354965" algn="l"/>
                <a:tab pos="355600" algn="l"/>
              </a:tabLst>
            </a:pPr>
            <a:r>
              <a:rPr lang="en-US" sz="1200" dirty="0" smtClean="0">
                <a:latin typeface="Arial"/>
                <a:cs typeface="Arial"/>
              </a:rPr>
              <a:t>Affects </a:t>
            </a:r>
            <a:r>
              <a:rPr lang="en-US" sz="1200" spc="-5" dirty="0" smtClean="0">
                <a:latin typeface="Arial"/>
                <a:cs typeface="Arial"/>
              </a:rPr>
              <a:t>35-45% </a:t>
            </a:r>
            <a:r>
              <a:rPr lang="en-US" sz="1200" dirty="0" smtClean="0">
                <a:latin typeface="Arial"/>
                <a:cs typeface="Arial"/>
              </a:rPr>
              <a:t>of </a:t>
            </a:r>
            <a:r>
              <a:rPr lang="en-US" sz="1200" spc="-5" dirty="0" smtClean="0">
                <a:latin typeface="Arial"/>
                <a:cs typeface="Arial"/>
              </a:rPr>
              <a:t>recipients </a:t>
            </a:r>
            <a:r>
              <a:rPr lang="en-US" sz="1200" dirty="0" smtClean="0">
                <a:latin typeface="Arial"/>
                <a:cs typeface="Arial"/>
              </a:rPr>
              <a:t>of </a:t>
            </a:r>
            <a:r>
              <a:rPr lang="en-US" sz="1200" spc="-5" dirty="0" smtClean="0">
                <a:latin typeface="Arial"/>
                <a:cs typeface="Arial"/>
              </a:rPr>
              <a:t>HLA matched,</a:t>
            </a:r>
            <a:r>
              <a:rPr lang="en-US" sz="1200" spc="20" dirty="0" smtClean="0">
                <a:latin typeface="Arial"/>
                <a:cs typeface="Arial"/>
              </a:rPr>
              <a:t> </a:t>
            </a:r>
            <a:r>
              <a:rPr lang="en-US" sz="1200" spc="-5" dirty="0" smtClean="0">
                <a:latin typeface="Arial"/>
                <a:cs typeface="Arial"/>
              </a:rPr>
              <a:t>and</a:t>
            </a:r>
            <a:endParaRPr lang="en-US" sz="1200" dirty="0" smtClean="0">
              <a:latin typeface="Arial"/>
              <a:cs typeface="Arial"/>
            </a:endParaRPr>
          </a:p>
          <a:p>
            <a:pPr marL="355600">
              <a:lnSpc>
                <a:spcPct val="100000"/>
              </a:lnSpc>
            </a:pPr>
            <a:r>
              <a:rPr lang="en-US" sz="1200" spc="-5" dirty="0" smtClean="0">
                <a:latin typeface="Arial"/>
                <a:cs typeface="Arial"/>
              </a:rPr>
              <a:t>60-80% </a:t>
            </a:r>
            <a:r>
              <a:rPr lang="en-US" sz="1200" dirty="0" smtClean="0">
                <a:latin typeface="Arial"/>
                <a:cs typeface="Arial"/>
              </a:rPr>
              <a:t>of </a:t>
            </a:r>
            <a:r>
              <a:rPr lang="en-US" sz="1200" spc="-5" dirty="0" smtClean="0">
                <a:latin typeface="Arial"/>
                <a:cs typeface="Arial"/>
              </a:rPr>
              <a:t>one </a:t>
            </a:r>
            <a:r>
              <a:rPr lang="en-US" sz="1200" dirty="0" smtClean="0">
                <a:latin typeface="Arial"/>
                <a:cs typeface="Arial"/>
              </a:rPr>
              <a:t>Ag mismatched</a:t>
            </a:r>
            <a:r>
              <a:rPr lang="en-US" sz="1200" spc="-10" dirty="0" smtClean="0">
                <a:latin typeface="Arial"/>
                <a:cs typeface="Arial"/>
              </a:rPr>
              <a:t> </a:t>
            </a:r>
            <a:r>
              <a:rPr lang="en-US" sz="1200" spc="-5" dirty="0" smtClean="0">
                <a:latin typeface="Arial"/>
                <a:cs typeface="Arial"/>
              </a:rPr>
              <a:t>transplants</a:t>
            </a:r>
            <a:endParaRPr lang="en-US" sz="1200" dirty="0" smtClean="0">
              <a:latin typeface="Arial"/>
              <a:cs typeface="Arial"/>
            </a:endParaRPr>
          </a:p>
          <a:p>
            <a:pPr marL="355600" marR="465455" indent="-342900">
              <a:lnSpc>
                <a:spcPct val="100000"/>
              </a:lnSpc>
              <a:spcBef>
                <a:spcPts val="575"/>
              </a:spcBef>
              <a:buChar char="•"/>
              <a:tabLst>
                <a:tab pos="354965" algn="l"/>
                <a:tab pos="355600" algn="l"/>
              </a:tabLst>
            </a:pPr>
            <a:r>
              <a:rPr lang="en-US" sz="1200" dirty="0" smtClean="0">
                <a:latin typeface="Arial"/>
                <a:cs typeface="Arial"/>
              </a:rPr>
              <a:t>Affects </a:t>
            </a:r>
            <a:r>
              <a:rPr lang="en-US" sz="1200" spc="-5" dirty="0" smtClean="0">
                <a:latin typeface="Arial"/>
                <a:cs typeface="Arial"/>
              </a:rPr>
              <a:t>approximately 40% </a:t>
            </a:r>
            <a:r>
              <a:rPr lang="en-US" sz="1200" dirty="0" smtClean="0">
                <a:latin typeface="Arial"/>
                <a:cs typeface="Arial"/>
              </a:rPr>
              <a:t>of </a:t>
            </a:r>
            <a:r>
              <a:rPr lang="en-US" sz="1200" spc="-5" dirty="0" smtClean="0">
                <a:latin typeface="Arial"/>
                <a:cs typeface="Arial"/>
              </a:rPr>
              <a:t>recipients </a:t>
            </a:r>
            <a:r>
              <a:rPr lang="en-US" sz="1200" dirty="0" smtClean="0">
                <a:latin typeface="Arial"/>
                <a:cs typeface="Arial"/>
              </a:rPr>
              <a:t>of </a:t>
            </a:r>
            <a:r>
              <a:rPr lang="en-US" sz="1200" spc="-5" dirty="0" smtClean="0">
                <a:latin typeface="Arial"/>
                <a:cs typeface="Arial"/>
              </a:rPr>
              <a:t>DLI but  incidence rises with increasing cell</a:t>
            </a:r>
            <a:r>
              <a:rPr lang="en-US" sz="1200" spc="120" dirty="0" smtClean="0">
                <a:latin typeface="Arial"/>
                <a:cs typeface="Arial"/>
              </a:rPr>
              <a:t> </a:t>
            </a:r>
            <a:r>
              <a:rPr lang="en-US" sz="1200" spc="-5" dirty="0" smtClean="0">
                <a:latin typeface="Arial"/>
                <a:cs typeface="Arial"/>
              </a:rPr>
              <a:t>dose</a:t>
            </a:r>
            <a:endParaRPr lang="en-US" sz="1200" dirty="0" smtClean="0">
              <a:latin typeface="Arial"/>
              <a:cs typeface="Arial"/>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The NIH consensus conference recognized 2 main categories of GVHD, each with 2 subcategories. The broad category of acute GVHD includes classic acute GVHD (</a:t>
            </a:r>
            <a:r>
              <a:rPr lang="en-US" sz="1200" b="0" i="0" kern="1200" dirty="0" err="1" smtClean="0">
                <a:solidFill>
                  <a:schemeClr val="tx1"/>
                </a:solidFill>
                <a:latin typeface="+mn-lt"/>
                <a:ea typeface="+mn-ea"/>
                <a:cs typeface="+mn-cs"/>
              </a:rPr>
              <a:t>maculopapular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erythematous</a:t>
            </a:r>
            <a:r>
              <a:rPr lang="en-US" sz="1200" b="0" i="0" kern="1200" dirty="0" smtClean="0">
                <a:solidFill>
                  <a:schemeClr val="tx1"/>
                </a:solidFill>
                <a:latin typeface="+mn-lt"/>
                <a:ea typeface="+mn-ea"/>
                <a:cs typeface="+mn-cs"/>
              </a:rPr>
              <a:t> rash, gastrointestinal symptoms, or </a:t>
            </a:r>
            <a:r>
              <a:rPr lang="en-US" sz="1200" b="0" i="0" kern="1200" dirty="0" err="1" smtClean="0">
                <a:solidFill>
                  <a:schemeClr val="tx1"/>
                </a:solidFill>
                <a:latin typeface="+mn-lt"/>
                <a:ea typeface="+mn-ea"/>
                <a:cs typeface="+mn-cs"/>
              </a:rPr>
              <a:t>cholestatic</a:t>
            </a:r>
            <a:r>
              <a:rPr lang="en-US" sz="1200" b="0" i="0" kern="1200" dirty="0" smtClean="0">
                <a:solidFill>
                  <a:schemeClr val="tx1"/>
                </a:solidFill>
                <a:latin typeface="+mn-lt"/>
                <a:ea typeface="+mn-ea"/>
                <a:cs typeface="+mn-cs"/>
              </a:rPr>
              <a:t> hepatitis) and also includes persistent, recurrent, or late-onset acute GVHD occurring more than 100 days after transplantation. The broad category of chronic GVHD includes classic chronic GVHD, presenting with manifestations that can be ascribed only to chronic GVHD. Chronic GVHD also includes an overlap syndrome, which has diagnostic or distinctive chronic GVHD manifestations together with features typical of acute GVHD</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a:t>
            </a:fld>
            <a:endParaRPr lang="tr-T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a:t>
            </a:fld>
            <a:endParaRPr 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a:t>
            </a:fld>
            <a:endParaRPr lang="tr-T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67665" indent="-354965">
              <a:lnSpc>
                <a:spcPct val="100000"/>
              </a:lnSpc>
              <a:buClr>
                <a:srgbClr val="333399"/>
              </a:buClr>
              <a:buSzPct val="75000"/>
              <a:buFont typeface="Wingdings"/>
              <a:buChar char=""/>
              <a:tabLst>
                <a:tab pos="367665" algn="l"/>
                <a:tab pos="368300" algn="l"/>
              </a:tabLst>
            </a:pPr>
            <a:r>
              <a:rPr lang="en-US" sz="1200" dirty="0" smtClean="0">
                <a:solidFill>
                  <a:srgbClr val="808080"/>
                </a:solidFill>
                <a:latin typeface="Arial"/>
                <a:cs typeface="Arial"/>
              </a:rPr>
              <a:t>Graft must </a:t>
            </a:r>
            <a:r>
              <a:rPr lang="en-US" sz="1200" spc="-5" dirty="0" smtClean="0">
                <a:solidFill>
                  <a:srgbClr val="808080"/>
                </a:solidFill>
                <a:latin typeface="Arial"/>
                <a:cs typeface="Arial"/>
              </a:rPr>
              <a:t>contain immunologically </a:t>
            </a:r>
            <a:r>
              <a:rPr lang="en-US" sz="1200" dirty="0" smtClean="0">
                <a:solidFill>
                  <a:srgbClr val="808080"/>
                </a:solidFill>
                <a:latin typeface="Arial"/>
                <a:cs typeface="Arial"/>
              </a:rPr>
              <a:t>competent</a:t>
            </a:r>
            <a:r>
              <a:rPr lang="en-US" sz="1200" spc="15" dirty="0" smtClean="0">
                <a:solidFill>
                  <a:srgbClr val="808080"/>
                </a:solidFill>
                <a:latin typeface="Arial"/>
                <a:cs typeface="Arial"/>
              </a:rPr>
              <a:t> </a:t>
            </a:r>
            <a:r>
              <a:rPr lang="en-US" sz="1200" spc="-5" dirty="0" smtClean="0">
                <a:solidFill>
                  <a:srgbClr val="808080"/>
                </a:solidFill>
                <a:latin typeface="Arial"/>
                <a:cs typeface="Arial"/>
              </a:rPr>
              <a:t>cells</a:t>
            </a:r>
            <a:endParaRPr lang="en-US" sz="1200" dirty="0" smtClean="0">
              <a:latin typeface="Arial"/>
              <a:cs typeface="Arial"/>
            </a:endParaRPr>
          </a:p>
          <a:p>
            <a:pPr>
              <a:lnSpc>
                <a:spcPct val="100000"/>
              </a:lnSpc>
              <a:spcBef>
                <a:spcPts val="45"/>
              </a:spcBef>
              <a:buClr>
                <a:srgbClr val="333399"/>
              </a:buClr>
              <a:buFont typeface="Wingdings"/>
              <a:buChar char=""/>
            </a:pPr>
            <a:endParaRPr lang="en-US" sz="1800" dirty="0" smtClean="0">
              <a:latin typeface="Times New Roman"/>
              <a:cs typeface="Times New Roman"/>
            </a:endParaRPr>
          </a:p>
          <a:p>
            <a:pPr marL="367665" marR="71755" indent="-354965">
              <a:lnSpc>
                <a:spcPts val="2590"/>
              </a:lnSpc>
              <a:buClr>
                <a:srgbClr val="333399"/>
              </a:buClr>
              <a:buSzPct val="75000"/>
              <a:buFont typeface="Wingdings"/>
              <a:buChar char=""/>
              <a:tabLst>
                <a:tab pos="367665" algn="l"/>
                <a:tab pos="368300" algn="l"/>
              </a:tabLst>
            </a:pPr>
            <a:r>
              <a:rPr lang="en-US" sz="1200" spc="-5" dirty="0" smtClean="0">
                <a:solidFill>
                  <a:srgbClr val="808080"/>
                </a:solidFill>
                <a:latin typeface="Arial"/>
                <a:cs typeface="Arial"/>
              </a:rPr>
              <a:t>Recipient </a:t>
            </a:r>
            <a:r>
              <a:rPr lang="en-US" sz="1200" dirty="0" smtClean="0">
                <a:solidFill>
                  <a:srgbClr val="808080"/>
                </a:solidFill>
                <a:latin typeface="Arial"/>
                <a:cs typeface="Arial"/>
              </a:rPr>
              <a:t>must </a:t>
            </a:r>
            <a:r>
              <a:rPr lang="en-US" sz="1200" spc="-5" dirty="0" smtClean="0">
                <a:solidFill>
                  <a:srgbClr val="808080"/>
                </a:solidFill>
                <a:latin typeface="Arial"/>
                <a:cs typeface="Arial"/>
              </a:rPr>
              <a:t>express tissue antigens </a:t>
            </a:r>
            <a:r>
              <a:rPr lang="en-US" sz="1200" dirty="0" smtClean="0">
                <a:solidFill>
                  <a:srgbClr val="808080"/>
                </a:solidFill>
                <a:latin typeface="Arial"/>
                <a:cs typeface="Arial"/>
              </a:rPr>
              <a:t>not </a:t>
            </a:r>
            <a:r>
              <a:rPr lang="en-US" sz="1200" spc="-5" dirty="0" smtClean="0">
                <a:solidFill>
                  <a:srgbClr val="808080"/>
                </a:solidFill>
                <a:latin typeface="Arial"/>
                <a:cs typeface="Arial"/>
              </a:rPr>
              <a:t>present in  the</a:t>
            </a:r>
            <a:r>
              <a:rPr lang="en-US" sz="1200" spc="-85" dirty="0" smtClean="0">
                <a:solidFill>
                  <a:srgbClr val="808080"/>
                </a:solidFill>
                <a:latin typeface="Arial"/>
                <a:cs typeface="Arial"/>
              </a:rPr>
              <a:t> </a:t>
            </a:r>
            <a:r>
              <a:rPr lang="en-US" sz="1200" spc="-5" dirty="0" smtClean="0">
                <a:solidFill>
                  <a:srgbClr val="808080"/>
                </a:solidFill>
                <a:latin typeface="Arial"/>
                <a:cs typeface="Arial"/>
              </a:rPr>
              <a:t>donor</a:t>
            </a:r>
            <a:endParaRPr lang="en-US" sz="1200" dirty="0" smtClean="0">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6F7CBE6A-102C-43EC-90A0-C6A2A9A0FAB9}" type="slidenum">
              <a:rPr lang="tr-TR" smtClean="0"/>
              <a:pPr/>
              <a:t>10</a:t>
            </a:fld>
            <a:endParaRPr lang="tr-TR" dirty="0"/>
          </a:p>
        </p:txBody>
      </p:sp>
    </p:spTree>
    <p:extLst>
      <p:ext uri="{BB962C8B-B14F-4D97-AF65-F5344CB8AC3E}">
        <p14:creationId xmlns:p14="http://schemas.microsoft.com/office/powerpoint/2010/main" xmlns="" val="2259367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GVHD is a common complication and cause of mortality after allogeneic blood and marrow transplant (</a:t>
            </a:r>
            <a:r>
              <a:rPr lang="en-US" sz="1200" b="0" i="0" kern="1200" dirty="0" err="1" smtClean="0">
                <a:solidFill>
                  <a:schemeClr val="tx1"/>
                </a:solidFill>
                <a:latin typeface="+mn-lt"/>
                <a:ea typeface="+mn-ea"/>
                <a:cs typeface="+mn-cs"/>
              </a:rPr>
              <a:t>AlloBMT</a:t>
            </a:r>
            <a:r>
              <a:rPr lang="en-US" sz="1200" b="0" i="0" kern="1200" dirty="0" smtClean="0">
                <a:solidFill>
                  <a:schemeClr val="tx1"/>
                </a:solidFill>
                <a:latin typeface="+mn-lt"/>
                <a:ea typeface="+mn-ea"/>
                <a:cs typeface="+mn-cs"/>
              </a:rPr>
              <a:t>). T cells present in the donor stem cell graft can target antigens present on the leukemia, termed the graft-versus-leukemia (GVL) effect, resulting in clinical remissions and cures. Unfortunately T cells can also target host tissues that express minor </a:t>
            </a:r>
            <a:r>
              <a:rPr lang="en-US" sz="1200" b="0" i="0" kern="1200" dirty="0" err="1" smtClean="0">
                <a:solidFill>
                  <a:schemeClr val="tx1"/>
                </a:solidFill>
                <a:latin typeface="+mn-lt"/>
                <a:ea typeface="+mn-ea"/>
                <a:cs typeface="+mn-cs"/>
              </a:rPr>
              <a:t>histocompatibility</a:t>
            </a:r>
            <a:r>
              <a:rPr lang="en-US" sz="1200" b="0" i="0" kern="1200" dirty="0" smtClean="0">
                <a:solidFill>
                  <a:schemeClr val="tx1"/>
                </a:solidFill>
                <a:latin typeface="+mn-lt"/>
                <a:ea typeface="+mn-ea"/>
                <a:cs typeface="+mn-cs"/>
              </a:rPr>
              <a:t> antigens (</a:t>
            </a:r>
            <a:r>
              <a:rPr lang="en-US" sz="1200" b="0" i="0" kern="1200" dirty="0" err="1" smtClean="0">
                <a:solidFill>
                  <a:schemeClr val="tx1"/>
                </a:solidFill>
                <a:latin typeface="+mn-lt"/>
                <a:ea typeface="+mn-ea"/>
                <a:cs typeface="+mn-cs"/>
              </a:rPr>
              <a:t>mHAs</a:t>
            </a:r>
            <a:r>
              <a:rPr lang="en-US" sz="1200" b="0" i="0" kern="1200" dirty="0" smtClean="0">
                <a:solidFill>
                  <a:schemeClr val="tx1"/>
                </a:solidFill>
                <a:latin typeface="+mn-lt"/>
                <a:ea typeface="+mn-ea"/>
                <a:cs typeface="+mn-cs"/>
              </a:rPr>
              <a:t>) that are mismatched to the donor, leading to GVHD.</a:t>
            </a:r>
          </a:p>
          <a:p>
            <a:r>
              <a:rPr lang="en-US" sz="1200" b="0" i="0" kern="1200" dirty="0" smtClean="0">
                <a:solidFill>
                  <a:schemeClr val="tx1"/>
                </a:solidFill>
                <a:latin typeface="+mn-lt"/>
                <a:ea typeface="+mn-ea"/>
                <a:cs typeface="+mn-cs"/>
              </a:rPr>
              <a:t>GVHD pathogenesis can be divided into distinct phases. Inflammation from the conditioning regimen activates antigen presenting cells (APCs) in the host expressing </a:t>
            </a:r>
            <a:r>
              <a:rPr lang="en-US" sz="1200" b="0" i="0" kern="1200" dirty="0" err="1" smtClean="0">
                <a:solidFill>
                  <a:schemeClr val="tx1"/>
                </a:solidFill>
                <a:latin typeface="+mn-lt"/>
                <a:ea typeface="+mn-ea"/>
                <a:cs typeface="+mn-cs"/>
              </a:rPr>
              <a:t>mHAs</a:t>
            </a:r>
            <a:r>
              <a:rPr lang="en-US" sz="1200" b="0" i="0" kern="1200" dirty="0" smtClean="0">
                <a:solidFill>
                  <a:schemeClr val="tx1"/>
                </a:solidFill>
                <a:latin typeface="+mn-lt"/>
                <a:ea typeface="+mn-ea"/>
                <a:cs typeface="+mn-cs"/>
              </a:rPr>
              <a:t> that are foreign to the donor prime and activate donor T cells. Cytokines stimulated by the inflammation, such as gamma interferon (</a:t>
            </a:r>
            <a:r>
              <a:rPr lang="en-US" sz="1200" b="0" i="0" kern="1200" dirty="0" err="1" smtClean="0">
                <a:solidFill>
                  <a:schemeClr val="tx1"/>
                </a:solidFill>
                <a:latin typeface="+mn-lt"/>
                <a:ea typeface="+mn-ea"/>
                <a:cs typeface="+mn-cs"/>
              </a:rPr>
              <a:t>IFNg</a:t>
            </a:r>
            <a:r>
              <a:rPr lang="en-US" sz="1200" b="0" i="0" kern="1200" dirty="0" smtClean="0">
                <a:solidFill>
                  <a:schemeClr val="tx1"/>
                </a:solidFill>
                <a:latin typeface="+mn-lt"/>
                <a:ea typeface="+mn-ea"/>
                <a:cs typeface="+mn-cs"/>
              </a:rPr>
              <a:t>), enhance this activation. Donor T cells proliferate in response to being exposed to foreign </a:t>
            </a:r>
            <a:r>
              <a:rPr lang="en-US" sz="1200" b="0" i="0" kern="1200" dirty="0" err="1" smtClean="0">
                <a:solidFill>
                  <a:schemeClr val="tx1"/>
                </a:solidFill>
                <a:latin typeface="+mn-lt"/>
                <a:ea typeface="+mn-ea"/>
                <a:cs typeface="+mn-cs"/>
              </a:rPr>
              <a:t>mHAs</a:t>
            </a:r>
            <a:r>
              <a:rPr lang="en-US" sz="1200" b="0" i="0" kern="1200" dirty="0" smtClean="0">
                <a:solidFill>
                  <a:schemeClr val="tx1"/>
                </a:solidFill>
                <a:latin typeface="+mn-lt"/>
                <a:ea typeface="+mn-ea"/>
                <a:cs typeface="+mn-cs"/>
              </a:rPr>
              <a:t> present on APCs, and attack host organs like liver, gut and skin.</a:t>
            </a:r>
          </a:p>
          <a:p>
            <a:r>
              <a:rPr lang="en-US" sz="1200" b="0" i="0" kern="1200" dirty="0" smtClean="0">
                <a:solidFill>
                  <a:schemeClr val="tx1"/>
                </a:solidFill>
                <a:latin typeface="+mn-lt"/>
                <a:ea typeface="+mn-ea"/>
                <a:cs typeface="+mn-cs"/>
              </a:rPr>
              <a:t>The activated T cells can also produce further cytokines that exacerbate GVHD further. Because GVHD can be a life threatening complication, it is typically treated with immunosuppressant drugs for weeks to months. The paradox is that GVHD, and the current drugs used for treating GVHD, inhibit the function of the donor T cells – simultaneously abrogating GVL. Therefore while GVHD may be controlled, the leukemia relapses. If GVHD is not treated, T cells may be intact to cause GVL but GVHD eventually kills the patient. Thus clinicians often allow a small amount of GVHD to occur, to reap any concurrent GVL effect, but then treat GVHD as it worsens before it becomes uncontrollable and lethal.</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13</a:t>
            </a:fld>
            <a:endParaRPr lang="tr-T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14</a:t>
            </a:fld>
            <a:endParaRPr lang="tr-T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  HSCT without T cells results in poor engraftment and recurrent infections. Infused T cells also mediate anticancer effect against some lymphoma and leukemia. However, these donor T cells recognize the recipient’s cells as foreign and attack the epithelial cells in the skin, liver and gut causing acute graft versus host disease (GVHD) that accounts for significant morbidity and about 50% mortality associated with HSCT. Therefore, it is essential to identify the molecule(s) in donor T cells that are responsible for induction of GVHD.</a:t>
            </a:r>
          </a:p>
          <a:p>
            <a:r>
              <a:rPr lang="en-US" sz="1200" b="0" i="0" kern="1200" dirty="0" smtClean="0">
                <a:solidFill>
                  <a:schemeClr val="tx1"/>
                </a:solidFill>
                <a:latin typeface="+mn-lt"/>
                <a:ea typeface="+mn-ea"/>
                <a:cs typeface="+mn-cs"/>
              </a:rPr>
              <a:t> </a:t>
            </a:r>
          </a:p>
          <a:p>
            <a:r>
              <a:rPr lang="en-US" sz="1200" b="0" i="0" kern="1200" dirty="0" smtClean="0">
                <a:solidFill>
                  <a:schemeClr val="tx1"/>
                </a:solidFill>
                <a:latin typeface="+mn-lt"/>
                <a:ea typeface="+mn-ea"/>
                <a:cs typeface="+mn-cs"/>
              </a:rPr>
              <a:t>   I have been studying the cellular mechanism of GVHD and the interactions between subpopulations of T cells involved in induction or prevention of the disease. My research demonstrates that naive phenotype subset of T cells (memory phenotype) that cause acute GVHD while memory phenotype T cells do not. Memory phenotype T cells have these unique characteristics </a:t>
            </a:r>
            <a:r>
              <a:rPr lang="en-US" sz="1200" b="1" i="0" kern="1200" dirty="0" err="1" smtClean="0">
                <a:solidFill>
                  <a:schemeClr val="tx1"/>
                </a:solidFill>
                <a:latin typeface="+mn-lt"/>
                <a:ea typeface="+mn-ea"/>
                <a:cs typeface="+mn-cs"/>
              </a:rPr>
              <a:t>i</a:t>
            </a:r>
            <a:r>
              <a:rPr lang="en-US" sz="1200" b="1" i="0" kern="1200" dirty="0" smtClean="0">
                <a:solidFill>
                  <a:schemeClr val="tx1"/>
                </a:solidFill>
                <a:latin typeface="+mn-lt"/>
                <a:ea typeface="+mn-ea"/>
                <a:cs typeface="+mn-cs"/>
              </a:rPr>
              <a:t>)</a:t>
            </a:r>
            <a:r>
              <a:rPr lang="en-US" sz="1200" b="0" i="0" kern="1200" dirty="0" smtClean="0">
                <a:solidFill>
                  <a:schemeClr val="tx1"/>
                </a:solidFill>
                <a:latin typeface="+mn-lt"/>
                <a:ea typeface="+mn-ea"/>
                <a:cs typeface="+mn-cs"/>
              </a:rPr>
              <a:t> </a:t>
            </a:r>
            <a:r>
              <a:rPr lang="en-US" sz="1200" b="1" i="0" kern="1200" dirty="0" smtClean="0">
                <a:solidFill>
                  <a:schemeClr val="tx1"/>
                </a:solidFill>
                <a:latin typeface="+mn-lt"/>
                <a:ea typeface="+mn-ea"/>
                <a:cs typeface="+mn-cs"/>
                <a:hlinkClick r:id="rId3"/>
              </a:rPr>
              <a:t>reduced proliferation and IL-2 production</a:t>
            </a:r>
            <a:r>
              <a:rPr lang="en-US" sz="1200" b="0" i="0" kern="1200" dirty="0" smtClean="0">
                <a:solidFill>
                  <a:schemeClr val="tx1"/>
                </a:solidFill>
                <a:latin typeface="+mn-lt"/>
                <a:ea typeface="+mn-ea"/>
                <a:cs typeface="+mn-cs"/>
              </a:rPr>
              <a:t> in response to recipient antigens (allo-antigens) and </a:t>
            </a:r>
            <a:r>
              <a:rPr lang="en-US" sz="1200" b="1" i="0" kern="1200" dirty="0" smtClean="0">
                <a:solidFill>
                  <a:schemeClr val="tx1"/>
                </a:solidFill>
                <a:latin typeface="+mn-lt"/>
                <a:ea typeface="+mn-ea"/>
                <a:cs typeface="+mn-cs"/>
              </a:rPr>
              <a:t>ii)</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have</a:t>
            </a:r>
            <a:r>
              <a:rPr lang="en-US" sz="1200" b="1" i="0" kern="1200" dirty="0" err="1" smtClean="0">
                <a:solidFill>
                  <a:schemeClr val="tx1"/>
                </a:solidFill>
                <a:latin typeface="+mn-lt"/>
                <a:ea typeface="+mn-ea"/>
                <a:cs typeface="+mn-cs"/>
                <a:hlinkClick r:id="rId4"/>
              </a:rPr>
              <a:t>reduced</a:t>
            </a:r>
            <a:r>
              <a:rPr lang="en-US" sz="1200" b="1" i="0" kern="1200" dirty="0" smtClean="0">
                <a:solidFill>
                  <a:schemeClr val="tx1"/>
                </a:solidFill>
                <a:latin typeface="+mn-lt"/>
                <a:ea typeface="+mn-ea"/>
                <a:cs typeface="+mn-cs"/>
                <a:hlinkClick r:id="rId4"/>
              </a:rPr>
              <a:t> ability to traffic to target to GVHD target organs</a:t>
            </a:r>
            <a:r>
              <a:rPr lang="en-US" sz="1200" b="0" i="0" kern="1200" dirty="0" smtClean="0">
                <a:solidFill>
                  <a:schemeClr val="tx1"/>
                </a:solidFill>
                <a:latin typeface="+mn-lt"/>
                <a:ea typeface="+mn-ea"/>
                <a:cs typeface="+mn-cs"/>
              </a:rPr>
              <a:t>. Therefore, I intend to identify transcription factors and cell signaling molecules that regulate their functions</a:t>
            </a:r>
            <a:endParaRPr lang="tr-TR" sz="1200" b="0" i="0" kern="1200" dirty="0" smtClean="0">
              <a:solidFill>
                <a:schemeClr val="tx1"/>
              </a:solidFill>
              <a:latin typeface="+mn-lt"/>
              <a:ea typeface="+mn-ea"/>
              <a:cs typeface="+mn-cs"/>
            </a:endParaRPr>
          </a:p>
          <a:p>
            <a:endParaRPr lang="tr-TR"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Figure 1: Pathogenesis of acute GVHD. Conditioning by irradiation and/or chemotherapy causes tissue damage. Damaged tissues and cells release DAMPs (HMGB-1), PAMPs (LPS) from gut </a:t>
            </a:r>
            <a:r>
              <a:rPr lang="en-US" sz="1200" b="0" i="0" kern="1200" dirty="0" err="1" smtClean="0">
                <a:solidFill>
                  <a:schemeClr val="tx1"/>
                </a:solidFill>
                <a:latin typeface="+mn-lt"/>
                <a:ea typeface="+mn-ea"/>
                <a:cs typeface="+mn-cs"/>
              </a:rPr>
              <a:t>microbiota</a:t>
            </a:r>
            <a:r>
              <a:rPr lang="en-US" sz="1200" b="0" i="0" kern="1200" dirty="0" smtClean="0">
                <a:solidFill>
                  <a:schemeClr val="tx1"/>
                </a:solidFill>
                <a:latin typeface="+mn-lt"/>
                <a:ea typeface="+mn-ea"/>
                <a:cs typeface="+mn-cs"/>
              </a:rPr>
              <a:t> as well as inflammatory cytokines such as IL-1β, IL-6, and TNF-α, which contribute to the “cytokine storm.” These are the first danger signals that activate host APCs, which activate and polarized donor T-cells toward pathogenic T-cells (TH1 and TH17 for CD4 and TC1, TC17 for CD8). Activated pathogenic T-cells infiltrate target organs (i.e., GI tract, liver, skin) and amplify local tissue destruction. The presence of regulatory T-cells (</a:t>
            </a:r>
            <a:r>
              <a:rPr lang="en-US" sz="1200" b="0" i="0" kern="1200" dirty="0" err="1" smtClean="0">
                <a:solidFill>
                  <a:schemeClr val="tx1"/>
                </a:solidFill>
                <a:latin typeface="+mn-lt"/>
                <a:ea typeface="+mn-ea"/>
                <a:cs typeface="+mn-cs"/>
              </a:rPr>
              <a:t>Tregs</a:t>
            </a:r>
            <a:r>
              <a:rPr lang="en-US" sz="1200" b="0" i="0" kern="1200" dirty="0" smtClean="0">
                <a:solidFill>
                  <a:schemeClr val="tx1"/>
                </a:solidFill>
                <a:latin typeface="+mn-lt"/>
                <a:ea typeface="+mn-ea"/>
                <a:cs typeface="+mn-cs"/>
              </a:rPr>
              <a:t>) helps reduce GVHD severity through the inhibition of pathogenic cells activation and/or expansion at early or further phases of GVHD. Some of these DAMPs and PAMPs such as </a:t>
            </a:r>
            <a:r>
              <a:rPr lang="en-US" sz="1200" b="0" i="0" kern="1200" dirty="0" err="1" smtClean="0">
                <a:solidFill>
                  <a:schemeClr val="tx1"/>
                </a:solidFill>
                <a:latin typeface="+mn-lt"/>
                <a:ea typeface="+mn-ea"/>
                <a:cs typeface="+mn-cs"/>
              </a:rPr>
              <a:t>elafin</a:t>
            </a:r>
            <a:r>
              <a:rPr lang="en-US" sz="1200" b="0" i="0" kern="1200" dirty="0" smtClean="0">
                <a:solidFill>
                  <a:schemeClr val="tx1"/>
                </a:solidFill>
                <a:latin typeface="+mn-lt"/>
                <a:ea typeface="+mn-ea"/>
                <a:cs typeface="+mn-cs"/>
              </a:rPr>
              <a:t> (skin-specific), regenerating islet-derived 3-alpha (REG3α, gut-specific), and suppressor of </a:t>
            </a:r>
            <a:r>
              <a:rPr lang="en-US" sz="1200" b="0" i="0" kern="1200" dirty="0" err="1" smtClean="0">
                <a:solidFill>
                  <a:schemeClr val="tx1"/>
                </a:solidFill>
                <a:latin typeface="+mn-lt"/>
                <a:ea typeface="+mn-ea"/>
                <a:cs typeface="+mn-cs"/>
              </a:rPr>
              <a:t>tumorigenicity</a:t>
            </a:r>
            <a:r>
              <a:rPr lang="en-US" sz="1200" b="0" i="0" kern="1200" dirty="0" smtClean="0">
                <a:solidFill>
                  <a:schemeClr val="tx1"/>
                </a:solidFill>
                <a:latin typeface="+mn-lt"/>
                <a:ea typeface="+mn-ea"/>
                <a:cs typeface="+mn-cs"/>
              </a:rPr>
              <a:t> 2 (ST2, a member of the IL-1 receptor family, binding IL-33) have been shown to be biomarkers</a:t>
            </a:r>
            <a:endParaRPr lang="tr-TR" dirty="0" smtClean="0"/>
          </a:p>
          <a:p>
            <a:endParaRPr lang="en-US" sz="1200" b="0" i="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19</a:t>
            </a:fld>
            <a:endParaRPr lang="tr-T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D515686-D1D6-4999-B782-59AE75015DBB}" type="slidenum">
              <a:rPr lang="en-US"/>
              <a:pPr/>
              <a:t>20</a:t>
            </a:fld>
            <a:endParaRPr lang="en-US"/>
          </a:p>
        </p:txBody>
      </p:sp>
      <p:sp>
        <p:nvSpPr>
          <p:cNvPr id="6145" name="Rectangle 1"/>
          <p:cNvSpPr txBox="1">
            <a:spLocks noGrp="1" noRot="1" noChangeAspect="1" noChangeArrowheads="1"/>
          </p:cNvSpPr>
          <p:nvPr>
            <p:ph type="sldImg"/>
          </p:nvPr>
        </p:nvSpPr>
        <p:spPr bwMode="auto">
          <a:xfrm>
            <a:off x="2857500" y="520700"/>
            <a:ext cx="3429000" cy="2571750"/>
          </a:xfrm>
          <a:prstGeom prst="rect">
            <a:avLst/>
          </a:prstGeom>
          <a:solidFill>
            <a:srgbClr val="FFFFFF"/>
          </a:solidFill>
          <a:ln>
            <a:solidFill>
              <a:srgbClr val="000000"/>
            </a:solidFill>
            <a:miter lim="800000"/>
            <a:headEnd/>
            <a:tailEnd/>
          </a:ln>
        </p:spPr>
      </p:sp>
      <p:sp>
        <p:nvSpPr>
          <p:cNvPr id="6146" name="Text Box 2"/>
          <p:cNvSpPr txBox="1">
            <a:spLocks noGrp="1" noChangeArrowheads="1"/>
          </p:cNvSpPr>
          <p:nvPr>
            <p:ph type="body" idx="1"/>
          </p:nvPr>
        </p:nvSpPr>
        <p:spPr bwMode="auto">
          <a:xfrm>
            <a:off x="915147" y="3256901"/>
            <a:ext cx="7313706" cy="929770"/>
          </a:xfrm>
          <a:prstGeom prst="rect">
            <a:avLst/>
          </a:prstGeom>
          <a:noFill/>
          <a:ln cap="flat">
            <a:round/>
            <a:headEnd/>
            <a:tailEnd/>
          </a:ln>
        </p:spPr>
        <p:txBody>
          <a:bodyPr lIns="0" tIns="7938" rIns="0" bIns="0"/>
          <a:lstStyle/>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900">
                <a:latin typeface="Arial" charset="0"/>
                <a:ea typeface="IPAMincho" charset="0"/>
                <a:cs typeface="IPAMincho" charset="0"/>
              </a:rPr>
              <a:t>Pathophysiology of acute GVHD</a:t>
            </a:r>
          </a:p>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sz="2000">
              <a:latin typeface="Arial" charset="0"/>
              <a:ea typeface="IPAMincho" charset="0"/>
              <a:cs typeface="IPAMincho" charset="0"/>
            </a:endParaRPr>
          </a:p>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900">
                <a:latin typeface="Arial" charset="0"/>
                <a:ea typeface="IPAMincho" charset="0"/>
                <a:cs typeface="IPAMincho" charset="0"/>
              </a:rPr>
              <a:t>IL 1=interleukin 1. IFN γ=interferon γ. LPS=lipopolysaccharide. Treg=regulatory T cell. Th1=T-helper 1 cell. CTL=cytotoxic T lymphocyte.</a:t>
            </a:r>
          </a:p>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sz="2000">
              <a:latin typeface="Arial" charset="0"/>
              <a:ea typeface="IPAMincho" charset="0"/>
              <a:cs typeface="IPAMincho" charset="0"/>
            </a:endParaRPr>
          </a:p>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sz="2000">
              <a:latin typeface="Arial" charset="0"/>
              <a:ea typeface="IPAMincho" charset="0"/>
              <a:cs typeface="IPAMincho" charset="0"/>
            </a:endParaRPr>
          </a:p>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sz="900">
              <a:latin typeface="Arial" charset="0"/>
              <a:ea typeface="IPAMincho" charset="0"/>
              <a:cs typeface="IPAMincho"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0" i="0" kern="1200" dirty="0" smtClean="0">
                <a:solidFill>
                  <a:schemeClr val="tx1"/>
                </a:solidFill>
                <a:latin typeface="+mn-lt"/>
                <a:ea typeface="+mn-ea"/>
                <a:cs typeface="+mn-cs"/>
              </a:rPr>
              <a:t>Clinical </a:t>
            </a:r>
            <a:r>
              <a:rPr lang="tr-TR" sz="1200" b="0" i="0" kern="1200" dirty="0" err="1" smtClean="0">
                <a:solidFill>
                  <a:schemeClr val="tx1"/>
                </a:solidFill>
                <a:latin typeface="+mn-lt"/>
                <a:ea typeface="+mn-ea"/>
                <a:cs typeface="+mn-cs"/>
              </a:rPr>
              <a:t>manifestations</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acute</a:t>
            </a:r>
            <a:r>
              <a:rPr lang="tr-TR" sz="1200" b="0" i="0" kern="1200" dirty="0" smtClean="0">
                <a:solidFill>
                  <a:schemeClr val="tx1"/>
                </a:solidFill>
                <a:latin typeface="+mn-lt"/>
                <a:ea typeface="+mn-ea"/>
                <a:cs typeface="+mn-cs"/>
              </a:rPr>
              <a:t> GVHD </a:t>
            </a:r>
            <a:r>
              <a:rPr lang="tr-TR" sz="1200" b="0" i="0" kern="1200" dirty="0" err="1" smtClean="0">
                <a:solidFill>
                  <a:schemeClr val="tx1"/>
                </a:solidFill>
                <a:latin typeface="+mn-lt"/>
                <a:ea typeface="+mn-ea"/>
                <a:cs typeface="+mn-cs"/>
              </a:rPr>
              <a:t>include</a:t>
            </a:r>
            <a:r>
              <a:rPr lang="tr-TR" sz="1200" b="0" i="0" kern="1200" dirty="0" smtClean="0">
                <a:solidFill>
                  <a:schemeClr val="tx1"/>
                </a:solidFill>
                <a:latin typeface="+mn-lt"/>
                <a:ea typeface="+mn-ea"/>
                <a:cs typeface="+mn-cs"/>
              </a:rPr>
              <a:t> a </a:t>
            </a:r>
            <a:r>
              <a:rPr lang="tr-TR" sz="1200" b="0" i="0" kern="1200" dirty="0" err="1" smtClean="0">
                <a:solidFill>
                  <a:schemeClr val="tx1"/>
                </a:solidFill>
                <a:latin typeface="+mn-lt"/>
                <a:ea typeface="+mn-ea"/>
                <a:cs typeface="+mn-cs"/>
              </a:rPr>
              <a:t>classic</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maculopapular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rash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persistent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nausea</a:t>
            </a:r>
            <a:r>
              <a:rPr lang="tr-TR" sz="1200" b="0" i="0" kern="1200" dirty="0" smtClean="0">
                <a:solidFill>
                  <a:schemeClr val="tx1"/>
                </a:solidFill>
                <a:latin typeface="+mn-lt"/>
                <a:ea typeface="+mn-ea"/>
                <a:cs typeface="+mn-cs"/>
              </a:rPr>
              <a:t> and/</a:t>
            </a:r>
            <a:r>
              <a:rPr lang="tr-TR" sz="1200" b="0" i="0" kern="1200" dirty="0" err="1" smtClean="0">
                <a:solidFill>
                  <a:schemeClr val="tx1"/>
                </a:solidFill>
                <a:latin typeface="+mn-lt"/>
                <a:ea typeface="+mn-ea"/>
                <a:cs typeface="+mn-cs"/>
              </a:rPr>
              <a:t>or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emesis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abdominal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cramps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diarrhea</a:t>
            </a:r>
            <a:r>
              <a:rPr lang="tr-TR" sz="1200" b="0" i="0" kern="1200" dirty="0" smtClean="0">
                <a:solidFill>
                  <a:schemeClr val="tx1"/>
                </a:solidFill>
                <a:latin typeface="+mn-lt"/>
                <a:ea typeface="+mn-ea"/>
                <a:cs typeface="+mn-cs"/>
              </a:rPr>
              <a:t>; and a </a:t>
            </a:r>
            <a:r>
              <a:rPr lang="tr-TR" sz="1200" b="0" i="0" kern="1200" dirty="0" err="1" smtClean="0">
                <a:solidFill>
                  <a:schemeClr val="tx1"/>
                </a:solidFill>
                <a:latin typeface="+mn-lt"/>
                <a:ea typeface="+mn-ea"/>
                <a:cs typeface="+mn-cs"/>
              </a:rPr>
              <a:t>rising</a:t>
            </a:r>
            <a:r>
              <a:rPr lang="tr-TR" sz="1200" b="0" i="0" kern="1200" dirty="0" smtClean="0">
                <a:solidFill>
                  <a:schemeClr val="tx1"/>
                </a:solidFill>
                <a:latin typeface="+mn-lt"/>
                <a:ea typeface="+mn-ea"/>
                <a:cs typeface="+mn-cs"/>
              </a:rPr>
              <a:t> serum </a:t>
            </a:r>
            <a:r>
              <a:rPr lang="tr-TR" sz="1200" b="0" i="0" kern="1200" dirty="0" err="1" smtClean="0">
                <a:solidFill>
                  <a:schemeClr val="tx1"/>
                </a:solidFill>
                <a:latin typeface="+mn-lt"/>
                <a:ea typeface="+mn-ea"/>
                <a:cs typeface="+mn-cs"/>
              </a:rPr>
              <a:t>bilirubin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concentration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contrast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patients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chronic GVHD </a:t>
            </a:r>
            <a:r>
              <a:rPr lang="tr-TR" sz="1200" b="0" i="0" kern="1200" dirty="0" err="1" smtClean="0">
                <a:solidFill>
                  <a:schemeClr val="tx1"/>
                </a:solidFill>
                <a:latin typeface="+mn-lt"/>
                <a:ea typeface="+mn-ea"/>
                <a:cs typeface="+mn-cs"/>
              </a:rPr>
              <a:t>commonly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demonstrate</a:t>
            </a:r>
            <a:r>
              <a:rPr lang="tr-TR" sz="1200" b="0" i="0" kern="1200" dirty="0" smtClean="0">
                <a:solidFill>
                  <a:schemeClr val="tx1"/>
                </a:solidFill>
                <a:latin typeface="+mn-lt"/>
                <a:ea typeface="+mn-ea"/>
                <a:cs typeface="+mn-cs"/>
              </a:rPr>
              <a:t> skin </a:t>
            </a:r>
            <a:r>
              <a:rPr lang="tr-TR" sz="1200" b="0" i="0" kern="1200" dirty="0" err="1" smtClean="0">
                <a:solidFill>
                  <a:schemeClr val="tx1"/>
                </a:solidFill>
                <a:latin typeface="+mn-lt"/>
                <a:ea typeface="+mn-ea"/>
                <a:cs typeface="+mn-cs"/>
              </a:rPr>
              <a:t>involvement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resembling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lichen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planus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or</a:t>
            </a:r>
            <a:r>
              <a:rPr lang="tr-TR" sz="1200" b="0" i="0" kern="1200" dirty="0" smtClean="0">
                <a:solidFill>
                  <a:schemeClr val="tx1"/>
                </a:solidFill>
                <a:latin typeface="+mn-lt"/>
                <a:ea typeface="+mn-ea"/>
                <a:cs typeface="+mn-cs"/>
              </a:rPr>
              <a:t> the cutaneous </a:t>
            </a:r>
            <a:r>
              <a:rPr lang="tr-TR" sz="1200" b="0" i="0" kern="1200" dirty="0" err="1" smtClean="0">
                <a:solidFill>
                  <a:schemeClr val="tx1"/>
                </a:solidFill>
                <a:latin typeface="+mn-lt"/>
                <a:ea typeface="+mn-ea"/>
                <a:cs typeface="+mn-cs"/>
              </a:rPr>
              <a:t>manifestations</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scleroderma</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dry</a:t>
            </a:r>
            <a:r>
              <a:rPr lang="tr-TR" sz="1200" b="0" i="0" kern="1200" dirty="0" smtClean="0">
                <a:solidFill>
                  <a:schemeClr val="tx1"/>
                </a:solidFill>
                <a:latin typeface="+mn-lt"/>
                <a:ea typeface="+mn-ea"/>
                <a:cs typeface="+mn-cs"/>
              </a:rPr>
              <a:t> oral </a:t>
            </a:r>
            <a:r>
              <a:rPr lang="tr-TR" sz="1200" b="0" i="0" kern="1200" dirty="0" err="1" smtClean="0">
                <a:solidFill>
                  <a:schemeClr val="tx1"/>
                </a:solidFill>
                <a:latin typeface="+mn-lt"/>
                <a:ea typeface="+mn-ea"/>
                <a:cs typeface="+mn-cs"/>
              </a:rPr>
              <a:t>mucosa</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ulcerations</a:t>
            </a:r>
            <a:r>
              <a:rPr lang="tr-TR" sz="1200" b="0" i="0" kern="1200" dirty="0" smtClean="0">
                <a:solidFill>
                  <a:schemeClr val="tx1"/>
                </a:solidFill>
                <a:latin typeface="+mn-lt"/>
                <a:ea typeface="+mn-ea"/>
                <a:cs typeface="+mn-cs"/>
              </a:rPr>
              <a:t> and </a:t>
            </a:r>
            <a:r>
              <a:rPr lang="tr-TR" sz="1200" b="0" i="0" kern="1200" dirty="0" err="1" smtClean="0">
                <a:solidFill>
                  <a:schemeClr val="tx1"/>
                </a:solidFill>
                <a:latin typeface="+mn-lt"/>
                <a:ea typeface="+mn-ea"/>
                <a:cs typeface="+mn-cs"/>
              </a:rPr>
              <a:t>sclerosis</a:t>
            </a:r>
            <a:r>
              <a:rPr lang="tr-TR" sz="1200" b="0" i="0" kern="1200" dirty="0" smtClean="0">
                <a:solidFill>
                  <a:schemeClr val="tx1"/>
                </a:solidFill>
                <a:latin typeface="+mn-lt"/>
                <a:ea typeface="+mn-ea"/>
                <a:cs typeface="+mn-cs"/>
              </a:rPr>
              <a:t> of the gastrointestinal </a:t>
            </a:r>
            <a:r>
              <a:rPr lang="tr-TR" sz="1200" b="0" i="0" kern="1200" dirty="0" err="1" smtClean="0">
                <a:solidFill>
                  <a:schemeClr val="tx1"/>
                </a:solidFill>
                <a:latin typeface="+mn-lt"/>
                <a:ea typeface="+mn-ea"/>
                <a:cs typeface="+mn-cs"/>
              </a:rPr>
              <a:t>tract</a:t>
            </a:r>
            <a:r>
              <a:rPr lang="tr-TR" sz="1200" b="0" i="0" kern="1200" dirty="0" smtClean="0">
                <a:solidFill>
                  <a:schemeClr val="tx1"/>
                </a:solidFill>
                <a:latin typeface="+mn-lt"/>
                <a:ea typeface="+mn-ea"/>
                <a:cs typeface="+mn-cs"/>
              </a:rPr>
              <a:t>; and a </a:t>
            </a:r>
            <a:r>
              <a:rPr lang="tr-TR" sz="1200" b="0" i="0" kern="1200" dirty="0" err="1" smtClean="0">
                <a:solidFill>
                  <a:schemeClr val="tx1"/>
                </a:solidFill>
                <a:latin typeface="+mn-lt"/>
                <a:ea typeface="+mn-ea"/>
                <a:cs typeface="+mn-cs"/>
              </a:rPr>
              <a:t>rising</a:t>
            </a:r>
            <a:r>
              <a:rPr lang="tr-TR" sz="1200" b="0" i="0" kern="1200" dirty="0" smtClean="0">
                <a:solidFill>
                  <a:schemeClr val="tx1"/>
                </a:solidFill>
                <a:latin typeface="+mn-lt"/>
                <a:ea typeface="+mn-ea"/>
                <a:cs typeface="+mn-cs"/>
              </a:rPr>
              <a:t> serum </a:t>
            </a:r>
            <a:r>
              <a:rPr lang="tr-TR" sz="1200" b="0" i="0" kern="1200" dirty="0" err="1" smtClean="0">
                <a:solidFill>
                  <a:schemeClr val="tx1"/>
                </a:solidFill>
                <a:latin typeface="+mn-lt"/>
                <a:ea typeface="+mn-ea"/>
                <a:cs typeface="+mn-cs"/>
              </a:rPr>
              <a:t>bilirubin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concentration</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22</a:t>
            </a:fld>
            <a:endParaRPr lang="tr-T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7CBE6A-102C-43EC-90A0-C6A2A9A0FAB9}" type="slidenum">
              <a:rPr lang="tr-TR" smtClean="0"/>
              <a:pPr/>
              <a:t>23</a:t>
            </a:fld>
            <a:endParaRPr lang="tr-TR" dirty="0"/>
          </a:p>
        </p:txBody>
      </p:sp>
    </p:spTree>
    <p:extLst>
      <p:ext uri="{BB962C8B-B14F-4D97-AF65-F5344CB8AC3E}">
        <p14:creationId xmlns:p14="http://schemas.microsoft.com/office/powerpoint/2010/main" xmlns="" val="600286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err="1" smtClean="0"/>
              <a:t>Histologic</a:t>
            </a:r>
            <a:r>
              <a:rPr lang="tr-TR" sz="1200" dirty="0" smtClean="0"/>
              <a:t> </a:t>
            </a:r>
            <a:r>
              <a:rPr lang="tr-TR" sz="1200" dirty="0" err="1" smtClean="0"/>
              <a:t>examination</a:t>
            </a:r>
            <a:r>
              <a:rPr lang="tr-TR" sz="1200" dirty="0" smtClean="0"/>
              <a:t> of the skin </a:t>
            </a:r>
            <a:r>
              <a:rPr lang="tr-TR" sz="1200" dirty="0" err="1" smtClean="0"/>
              <a:t>reveals</a:t>
            </a:r>
            <a:r>
              <a:rPr lang="tr-TR" sz="1200" dirty="0" smtClean="0"/>
              <a:t> </a:t>
            </a:r>
            <a:r>
              <a:rPr lang="tr-TR" sz="1200" dirty="0" err="1" smtClean="0"/>
              <a:t>changes</a:t>
            </a:r>
            <a:r>
              <a:rPr lang="tr-TR" sz="1200" dirty="0" smtClean="0"/>
              <a:t> in the </a:t>
            </a:r>
            <a:r>
              <a:rPr lang="tr-TR" sz="1200" dirty="0" err="1" smtClean="0"/>
              <a:t>dermal</a:t>
            </a:r>
            <a:r>
              <a:rPr lang="tr-TR" sz="1200" dirty="0" smtClean="0"/>
              <a:t> and </a:t>
            </a:r>
            <a:r>
              <a:rPr lang="tr-TR" sz="1200" dirty="0" err="1" smtClean="0"/>
              <a:t>epidermal</a:t>
            </a:r>
            <a:r>
              <a:rPr lang="tr-TR" sz="1200" dirty="0" smtClean="0"/>
              <a:t> </a:t>
            </a:r>
            <a:r>
              <a:rPr lang="tr-TR" sz="1200" dirty="0" err="1" smtClean="0"/>
              <a:t>layers</a:t>
            </a:r>
            <a:r>
              <a:rPr lang="tr-TR" sz="1200" dirty="0" smtClean="0"/>
              <a:t> </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30</a:t>
            </a:fld>
            <a:endParaRPr lang="tr-T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32</a:t>
            </a:fld>
            <a:endParaRPr lang="tr-T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438784" indent="-342900">
              <a:lnSpc>
                <a:spcPct val="100000"/>
              </a:lnSpc>
              <a:spcBef>
                <a:spcPts val="480"/>
              </a:spcBef>
              <a:buChar char="•"/>
              <a:tabLst>
                <a:tab pos="438784" algn="l"/>
                <a:tab pos="439420" algn="l"/>
              </a:tabLst>
            </a:pPr>
            <a:r>
              <a:rPr lang="tr-TR" sz="1200" dirty="0" err="1" smtClean="0">
                <a:latin typeface="Arial"/>
                <a:cs typeface="Arial"/>
              </a:rPr>
              <a:t>Apoptosis</a:t>
            </a:r>
            <a:r>
              <a:rPr lang="tr-TR" sz="1200" dirty="0" smtClean="0">
                <a:latin typeface="Arial"/>
                <a:cs typeface="Arial"/>
              </a:rPr>
              <a:t> at </a:t>
            </a:r>
            <a:r>
              <a:rPr lang="tr-TR" sz="1200" dirty="0" err="1" smtClean="0">
                <a:latin typeface="Arial"/>
                <a:cs typeface="Arial"/>
              </a:rPr>
              <a:t>base</a:t>
            </a:r>
            <a:r>
              <a:rPr lang="tr-TR" sz="1200" spc="-125" dirty="0" smtClean="0">
                <a:latin typeface="Arial"/>
                <a:cs typeface="Arial"/>
              </a:rPr>
              <a:t> </a:t>
            </a:r>
            <a:r>
              <a:rPr lang="tr-TR" sz="1200" dirty="0" smtClean="0">
                <a:latin typeface="Arial"/>
                <a:cs typeface="Arial"/>
              </a:rPr>
              <a:t>of</a:t>
            </a:r>
          </a:p>
          <a:p>
            <a:pPr marL="438784">
              <a:lnSpc>
                <a:spcPct val="100000"/>
              </a:lnSpc>
            </a:pPr>
            <a:r>
              <a:rPr lang="tr-TR" sz="1200" dirty="0" err="1" smtClean="0">
                <a:latin typeface="Arial"/>
                <a:cs typeface="Arial"/>
              </a:rPr>
              <a:t>epidermal</a:t>
            </a:r>
            <a:r>
              <a:rPr lang="tr-TR" sz="1200" dirty="0" smtClean="0">
                <a:latin typeface="Arial"/>
                <a:cs typeface="Arial"/>
              </a:rPr>
              <a:t> </a:t>
            </a:r>
            <a:r>
              <a:rPr lang="tr-TR" sz="1200" dirty="0" err="1" smtClean="0">
                <a:latin typeface="Arial"/>
                <a:cs typeface="Arial"/>
              </a:rPr>
              <a:t>rete</a:t>
            </a:r>
            <a:r>
              <a:rPr lang="tr-TR" sz="1200" spc="-135" dirty="0" smtClean="0">
                <a:latin typeface="Arial"/>
                <a:cs typeface="Arial"/>
              </a:rPr>
              <a:t> </a:t>
            </a:r>
            <a:r>
              <a:rPr lang="tr-TR" sz="1200" dirty="0" err="1" smtClean="0">
                <a:latin typeface="Arial"/>
                <a:cs typeface="Arial"/>
              </a:rPr>
              <a:t>pegs</a:t>
            </a:r>
            <a:endParaRPr lang="tr-TR" sz="1200" dirty="0" smtClean="0">
              <a:latin typeface="Arial"/>
              <a:cs typeface="Arial"/>
            </a:endParaRPr>
          </a:p>
          <a:p>
            <a:pPr marL="438784" marR="502920" indent="-342900">
              <a:lnSpc>
                <a:spcPct val="100000"/>
              </a:lnSpc>
              <a:spcBef>
                <a:spcPts val="480"/>
              </a:spcBef>
              <a:buChar char="•"/>
              <a:tabLst>
                <a:tab pos="438784" algn="l"/>
                <a:tab pos="439420" algn="l"/>
              </a:tabLst>
            </a:pPr>
            <a:r>
              <a:rPr lang="tr-TR" sz="1200" dirty="0" err="1" smtClean="0">
                <a:latin typeface="Arial"/>
                <a:cs typeface="Arial"/>
              </a:rPr>
              <a:t>Dyskeratosis</a:t>
            </a:r>
            <a:r>
              <a:rPr lang="tr-TR" sz="1200" dirty="0" smtClean="0">
                <a:latin typeface="Arial"/>
                <a:cs typeface="Arial"/>
              </a:rPr>
              <a:t> </a:t>
            </a:r>
            <a:r>
              <a:rPr lang="tr-TR" sz="1200" dirty="0" err="1" smtClean="0">
                <a:latin typeface="Arial"/>
                <a:cs typeface="Arial"/>
              </a:rPr>
              <a:t>with</a:t>
            </a:r>
            <a:r>
              <a:rPr lang="tr-TR" sz="1200" spc="-95" dirty="0" smtClean="0">
                <a:latin typeface="Arial"/>
                <a:cs typeface="Arial"/>
              </a:rPr>
              <a:t> </a:t>
            </a:r>
            <a:r>
              <a:rPr lang="tr-TR" sz="1200" dirty="0" err="1" smtClean="0">
                <a:latin typeface="Arial"/>
                <a:cs typeface="Arial"/>
              </a:rPr>
              <a:t>adjacent</a:t>
            </a:r>
            <a:r>
              <a:rPr lang="tr-TR" sz="1200" dirty="0" smtClean="0">
                <a:latin typeface="Arial"/>
                <a:cs typeface="Arial"/>
              </a:rPr>
              <a:t>  </a:t>
            </a:r>
            <a:r>
              <a:rPr lang="tr-TR" sz="1200" dirty="0" err="1" smtClean="0">
                <a:latin typeface="Arial"/>
                <a:cs typeface="Arial"/>
              </a:rPr>
              <a:t>satellite</a:t>
            </a:r>
            <a:r>
              <a:rPr lang="tr-TR" sz="1200" spc="-114" dirty="0" smtClean="0">
                <a:latin typeface="Arial"/>
                <a:cs typeface="Arial"/>
              </a:rPr>
              <a:t> </a:t>
            </a:r>
            <a:r>
              <a:rPr lang="tr-TR" sz="1200" dirty="0" err="1" smtClean="0">
                <a:latin typeface="Arial"/>
                <a:cs typeface="Arial"/>
              </a:rPr>
              <a:t>lymphocytes</a:t>
            </a:r>
            <a:endParaRPr lang="tr-TR" sz="1200" dirty="0" smtClean="0">
              <a:latin typeface="Arial"/>
              <a:cs typeface="Arial"/>
            </a:endParaRPr>
          </a:p>
          <a:p>
            <a:pPr marL="438784" marR="715645" indent="-342900">
              <a:lnSpc>
                <a:spcPct val="100000"/>
              </a:lnSpc>
              <a:spcBef>
                <a:spcPts val="480"/>
              </a:spcBef>
              <a:buChar char="•"/>
              <a:tabLst>
                <a:tab pos="438784" algn="l"/>
                <a:tab pos="439420" algn="l"/>
              </a:tabLst>
            </a:pPr>
            <a:r>
              <a:rPr lang="tr-TR" sz="1200" dirty="0" err="1" smtClean="0">
                <a:latin typeface="Arial"/>
                <a:cs typeface="Arial"/>
              </a:rPr>
              <a:t>Perivascular</a:t>
            </a:r>
            <a:r>
              <a:rPr lang="tr-TR" sz="1200" spc="-100" dirty="0" smtClean="0">
                <a:latin typeface="Arial"/>
                <a:cs typeface="Arial"/>
              </a:rPr>
              <a:t> </a:t>
            </a:r>
            <a:r>
              <a:rPr lang="tr-TR" sz="1200" dirty="0" err="1" smtClean="0">
                <a:latin typeface="Arial"/>
                <a:cs typeface="Arial"/>
              </a:rPr>
              <a:t>lymphocytic</a:t>
            </a:r>
            <a:r>
              <a:rPr lang="tr-TR" sz="1200" dirty="0" smtClean="0">
                <a:latin typeface="Arial"/>
                <a:cs typeface="Arial"/>
              </a:rPr>
              <a:t>  </a:t>
            </a:r>
            <a:r>
              <a:rPr lang="tr-TR" sz="1200" dirty="0" err="1" smtClean="0">
                <a:latin typeface="Arial"/>
                <a:cs typeface="Arial"/>
              </a:rPr>
              <a:t>infiltration</a:t>
            </a:r>
            <a:r>
              <a:rPr lang="tr-TR" sz="1200" dirty="0" smtClean="0">
                <a:latin typeface="Arial"/>
                <a:cs typeface="Arial"/>
              </a:rPr>
              <a:t> in </a:t>
            </a:r>
            <a:r>
              <a:rPr lang="tr-TR" sz="1200" spc="-5" dirty="0" smtClean="0">
                <a:latin typeface="Arial"/>
                <a:cs typeface="Arial"/>
              </a:rPr>
              <a:t>the</a:t>
            </a:r>
            <a:r>
              <a:rPr lang="tr-TR" sz="1200" spc="-95" dirty="0" smtClean="0">
                <a:latin typeface="Arial"/>
                <a:cs typeface="Arial"/>
              </a:rPr>
              <a:t> </a:t>
            </a:r>
            <a:r>
              <a:rPr lang="tr-TR" sz="1200" dirty="0" err="1" smtClean="0">
                <a:latin typeface="Arial"/>
                <a:cs typeface="Arial"/>
              </a:rPr>
              <a:t>dermis</a:t>
            </a:r>
            <a:r>
              <a:rPr lang="tr-TR" sz="1200" dirty="0" smtClean="0">
                <a:latin typeface="Arial"/>
                <a:cs typeface="Arial"/>
              </a:rPr>
              <a:t>.</a:t>
            </a:r>
            <a:endParaRPr lang="tr-TR" sz="1200" dirty="0">
              <a:latin typeface="Arial"/>
              <a:cs typeface="Arial"/>
            </a:endParaRPr>
          </a:p>
        </p:txBody>
      </p:sp>
      <p:sp>
        <p:nvSpPr>
          <p:cNvPr id="4" name="3 Slayt Numarası Yer Tutucusu"/>
          <p:cNvSpPr>
            <a:spLocks noGrp="1"/>
          </p:cNvSpPr>
          <p:nvPr>
            <p:ph type="sldNum" sz="quarter" idx="10"/>
          </p:nvPr>
        </p:nvSpPr>
        <p:spPr/>
        <p:txBody>
          <a:bodyPr/>
          <a:lstStyle/>
          <a:p>
            <a:fld id="{6F7CBE6A-102C-43EC-90A0-C6A2A9A0FAB9}" type="slidenum">
              <a:rPr lang="tr-TR" smtClean="0"/>
              <a:pPr/>
              <a:t>33</a:t>
            </a:fld>
            <a:endParaRPr lang="tr-T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41</a:t>
            </a:fld>
            <a:endParaRPr lang="tr-T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55000" lnSpcReduction="20000"/>
          </a:bodyPr>
          <a:lstStyle/>
          <a:p>
            <a:pPr marL="12700">
              <a:lnSpc>
                <a:spcPct val="100000"/>
              </a:lnSpc>
            </a:pPr>
            <a:r>
              <a:rPr lang="tr-TR" sz="1800" b="1" spc="-5" dirty="0" err="1" smtClean="0">
                <a:solidFill>
                  <a:srgbClr val="808080"/>
                </a:solidFill>
                <a:latin typeface="Arial"/>
                <a:cs typeface="Arial"/>
              </a:rPr>
              <a:t>Pharmacological</a:t>
            </a:r>
            <a:endParaRPr lang="tr-TR" sz="1800" dirty="0" smtClean="0">
              <a:latin typeface="Arial"/>
              <a:cs typeface="Arial"/>
            </a:endParaRPr>
          </a:p>
          <a:p>
            <a:pPr marL="367665" indent="-354965">
              <a:lnSpc>
                <a:spcPct val="100000"/>
              </a:lnSpc>
              <a:spcBef>
                <a:spcPts val="215"/>
              </a:spcBef>
              <a:buClr>
                <a:srgbClr val="333399"/>
              </a:buClr>
              <a:buSzPct val="75000"/>
              <a:buFont typeface="Wingdings"/>
              <a:buChar char=""/>
              <a:tabLst>
                <a:tab pos="367665" algn="l"/>
                <a:tab pos="368300" algn="l"/>
              </a:tabLst>
            </a:pPr>
            <a:r>
              <a:rPr lang="tr-TR" sz="1800" spc="-5" dirty="0" err="1" smtClean="0">
                <a:solidFill>
                  <a:srgbClr val="808080"/>
                </a:solidFill>
                <a:latin typeface="Arial"/>
                <a:cs typeface="Arial"/>
              </a:rPr>
              <a:t>Immunosuppression</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5" dirty="0" err="1" smtClean="0">
                <a:solidFill>
                  <a:srgbClr val="808080"/>
                </a:solidFill>
                <a:latin typeface="Arial"/>
                <a:cs typeface="Arial"/>
              </a:rPr>
              <a:t>Corticosteroids</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5" dirty="0" smtClean="0">
                <a:solidFill>
                  <a:srgbClr val="808080"/>
                </a:solidFill>
                <a:latin typeface="Arial"/>
                <a:cs typeface="Arial"/>
              </a:rPr>
              <a:t>Methotrexate</a:t>
            </a:r>
            <a:endParaRPr lang="tr-TR" sz="1800" dirty="0" smtClean="0">
              <a:latin typeface="Arial"/>
              <a:cs typeface="Arial"/>
            </a:endParaRPr>
          </a:p>
          <a:p>
            <a:pPr lvl="1">
              <a:lnSpc>
                <a:spcPct val="100000"/>
              </a:lnSpc>
              <a:buClr>
                <a:srgbClr val="333399"/>
              </a:buClr>
              <a:buFont typeface="Wingdings"/>
              <a:buChar char=""/>
            </a:pPr>
            <a:endParaRPr lang="tr-TR" sz="2250" dirty="0" smtClean="0">
              <a:latin typeface="Times New Roman"/>
              <a:cs typeface="Times New Roman"/>
            </a:endParaRPr>
          </a:p>
          <a:p>
            <a:pPr marL="367665" indent="-354965">
              <a:lnSpc>
                <a:spcPts val="2055"/>
              </a:lnSpc>
              <a:spcBef>
                <a:spcPts val="5"/>
              </a:spcBef>
              <a:buClr>
                <a:srgbClr val="333399"/>
              </a:buClr>
              <a:buSzPct val="75000"/>
              <a:buFont typeface="Wingdings"/>
              <a:buChar char=""/>
              <a:tabLst>
                <a:tab pos="367665" algn="l"/>
                <a:tab pos="368300" algn="l"/>
              </a:tabLst>
            </a:pPr>
            <a:r>
              <a:rPr lang="tr-TR" sz="1800" spc="-5" dirty="0" err="1" smtClean="0">
                <a:solidFill>
                  <a:srgbClr val="808080"/>
                </a:solidFill>
                <a:latin typeface="Arial"/>
                <a:cs typeface="Arial"/>
              </a:rPr>
              <a:t>Inhibition</a:t>
            </a:r>
            <a:r>
              <a:rPr lang="tr-TR" sz="1800" spc="-5" dirty="0" smtClean="0">
                <a:solidFill>
                  <a:srgbClr val="808080"/>
                </a:solidFill>
                <a:latin typeface="Arial"/>
                <a:cs typeface="Arial"/>
              </a:rPr>
              <a:t> </a:t>
            </a:r>
            <a:r>
              <a:rPr lang="tr-TR" sz="1800" dirty="0" smtClean="0">
                <a:solidFill>
                  <a:srgbClr val="808080"/>
                </a:solidFill>
                <a:latin typeface="Arial"/>
                <a:cs typeface="Arial"/>
              </a:rPr>
              <a:t>of </a:t>
            </a:r>
            <a:r>
              <a:rPr lang="tr-TR" sz="1800" spc="-5" dirty="0" err="1" smtClean="0">
                <a:solidFill>
                  <a:srgbClr val="808080"/>
                </a:solidFill>
                <a:latin typeface="Arial"/>
                <a:cs typeface="Arial"/>
              </a:rPr>
              <a:t>cytoplasmic</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calcineurine</a:t>
            </a:r>
            <a:r>
              <a:rPr lang="tr-TR" sz="1800" spc="-5" dirty="0" smtClean="0">
                <a:solidFill>
                  <a:srgbClr val="808080"/>
                </a:solidFill>
                <a:latin typeface="Arial"/>
                <a:cs typeface="Arial"/>
              </a:rPr>
              <a:t> </a:t>
            </a:r>
            <a:r>
              <a:rPr lang="tr-TR" sz="1800" spc="-10" dirty="0" smtClean="0">
                <a:solidFill>
                  <a:srgbClr val="808080"/>
                </a:solidFill>
                <a:latin typeface="Arial"/>
                <a:cs typeface="Arial"/>
              </a:rPr>
              <a:t>(</a:t>
            </a:r>
            <a:r>
              <a:rPr lang="tr-TR" sz="1800" spc="-10" dirty="0" err="1" smtClean="0">
                <a:solidFill>
                  <a:srgbClr val="808080"/>
                </a:solidFill>
                <a:latin typeface="Arial"/>
                <a:cs typeface="Arial"/>
              </a:rPr>
              <a:t>enzyme</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involved</a:t>
            </a:r>
            <a:r>
              <a:rPr lang="tr-TR" sz="1800" spc="-5" dirty="0" smtClean="0">
                <a:solidFill>
                  <a:srgbClr val="808080"/>
                </a:solidFill>
                <a:latin typeface="Arial"/>
                <a:cs typeface="Arial"/>
              </a:rPr>
              <a:t> in</a:t>
            </a:r>
            <a:r>
              <a:rPr lang="tr-TR" sz="1800" spc="155" dirty="0" smtClean="0">
                <a:solidFill>
                  <a:srgbClr val="808080"/>
                </a:solidFill>
                <a:latin typeface="Arial"/>
                <a:cs typeface="Arial"/>
              </a:rPr>
              <a:t> </a:t>
            </a:r>
            <a:r>
              <a:rPr lang="tr-TR" sz="1800" spc="-20" dirty="0" smtClean="0">
                <a:solidFill>
                  <a:srgbClr val="808080"/>
                </a:solidFill>
                <a:latin typeface="Arial"/>
                <a:cs typeface="Arial"/>
              </a:rPr>
              <a:t>T-</a:t>
            </a:r>
            <a:r>
              <a:rPr lang="tr-TR" sz="1800" spc="-20" dirty="0" err="1" smtClean="0">
                <a:solidFill>
                  <a:srgbClr val="808080"/>
                </a:solidFill>
                <a:latin typeface="Arial"/>
                <a:cs typeface="Arial"/>
              </a:rPr>
              <a:t>cell</a:t>
            </a:r>
            <a:endParaRPr lang="tr-TR" sz="1800" dirty="0" smtClean="0">
              <a:latin typeface="Arial"/>
              <a:cs typeface="Arial"/>
            </a:endParaRPr>
          </a:p>
          <a:p>
            <a:pPr marR="5794375" algn="ctr">
              <a:lnSpc>
                <a:spcPts val="2055"/>
              </a:lnSpc>
            </a:pPr>
            <a:r>
              <a:rPr lang="tr-TR" sz="1800" spc="-5" dirty="0" err="1" smtClean="0">
                <a:solidFill>
                  <a:srgbClr val="808080"/>
                </a:solidFill>
                <a:latin typeface="Arial"/>
                <a:cs typeface="Arial"/>
              </a:rPr>
              <a:t>activation</a:t>
            </a:r>
            <a:r>
              <a:rPr lang="tr-TR" sz="1800" spc="-5" dirty="0" smtClean="0">
                <a:solidFill>
                  <a:srgbClr val="808080"/>
                </a:solidFill>
                <a:latin typeface="Arial"/>
                <a:cs typeface="Arial"/>
              </a:rPr>
              <a:t>)</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10" dirty="0" err="1" smtClean="0">
                <a:solidFill>
                  <a:srgbClr val="808080"/>
                </a:solidFill>
                <a:latin typeface="Arial"/>
                <a:cs typeface="Arial"/>
              </a:rPr>
              <a:t>Cyclosporine</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25" dirty="0" err="1" smtClean="0">
                <a:solidFill>
                  <a:srgbClr val="808080"/>
                </a:solidFill>
                <a:latin typeface="Arial"/>
                <a:cs typeface="Arial"/>
              </a:rPr>
              <a:t>Tacrolimus</a:t>
            </a:r>
            <a:r>
              <a:rPr lang="tr-TR" sz="1800" spc="-45" dirty="0" smtClean="0">
                <a:solidFill>
                  <a:srgbClr val="808080"/>
                </a:solidFill>
                <a:latin typeface="Arial"/>
                <a:cs typeface="Arial"/>
              </a:rPr>
              <a:t> </a:t>
            </a:r>
            <a:r>
              <a:rPr lang="tr-TR" sz="1800" spc="-5" dirty="0" smtClean="0">
                <a:solidFill>
                  <a:srgbClr val="808080"/>
                </a:solidFill>
                <a:latin typeface="Arial"/>
                <a:cs typeface="Arial"/>
              </a:rPr>
              <a:t>(FK506)</a:t>
            </a:r>
            <a:endParaRPr lang="tr-TR" sz="1800" dirty="0" smtClean="0">
              <a:latin typeface="Arial"/>
              <a:cs typeface="Arial"/>
            </a:endParaRPr>
          </a:p>
          <a:p>
            <a:pPr lvl="1">
              <a:lnSpc>
                <a:spcPct val="100000"/>
              </a:lnSpc>
              <a:buClr>
                <a:srgbClr val="333399"/>
              </a:buClr>
              <a:buFont typeface="Wingdings"/>
              <a:buChar char=""/>
            </a:pPr>
            <a:endParaRPr lang="tr-TR" sz="2250" dirty="0" smtClean="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lang="tr-TR" sz="1800" spc="-10" dirty="0" err="1" smtClean="0">
                <a:solidFill>
                  <a:srgbClr val="808080"/>
                </a:solidFill>
                <a:latin typeface="Arial"/>
                <a:cs typeface="Arial"/>
              </a:rPr>
              <a:t>Mycophenylate</a:t>
            </a:r>
            <a:r>
              <a:rPr lang="tr-TR" sz="1800" spc="40" dirty="0" smtClean="0">
                <a:solidFill>
                  <a:srgbClr val="808080"/>
                </a:solidFill>
                <a:latin typeface="Arial"/>
                <a:cs typeface="Arial"/>
              </a:rPr>
              <a:t> </a:t>
            </a:r>
            <a:r>
              <a:rPr lang="tr-TR" sz="1800" spc="-5" dirty="0" smtClean="0">
                <a:solidFill>
                  <a:srgbClr val="808080"/>
                </a:solidFill>
                <a:latin typeface="Arial"/>
                <a:cs typeface="Arial"/>
              </a:rPr>
              <a:t>mofetil</a:t>
            </a:r>
            <a:endParaRPr lang="tr-TR" sz="1800" dirty="0" smtClean="0">
              <a:latin typeface="Arial"/>
              <a:cs typeface="Arial"/>
            </a:endParaRPr>
          </a:p>
          <a:p>
            <a:pPr marL="824865" marR="5080" lvl="1" indent="-354965">
              <a:lnSpc>
                <a:spcPts val="1939"/>
              </a:lnSpc>
              <a:spcBef>
                <a:spcPts val="465"/>
              </a:spcBef>
              <a:buClr>
                <a:srgbClr val="333399"/>
              </a:buClr>
              <a:buSzPct val="75000"/>
              <a:buFont typeface="Wingdings"/>
              <a:buChar char=""/>
              <a:tabLst>
                <a:tab pos="824865" algn="l"/>
                <a:tab pos="825500" algn="l"/>
              </a:tabLst>
            </a:pPr>
            <a:r>
              <a:rPr lang="tr-TR" sz="1800" dirty="0" err="1" smtClean="0">
                <a:solidFill>
                  <a:srgbClr val="808080"/>
                </a:solidFill>
                <a:latin typeface="Arial"/>
                <a:cs typeface="Arial"/>
              </a:rPr>
              <a:t>Active</a:t>
            </a:r>
            <a:r>
              <a:rPr lang="tr-TR" sz="1800" dirty="0" smtClean="0">
                <a:solidFill>
                  <a:srgbClr val="808080"/>
                </a:solidFill>
                <a:latin typeface="Arial"/>
                <a:cs typeface="Arial"/>
              </a:rPr>
              <a:t> </a:t>
            </a:r>
            <a:r>
              <a:rPr lang="tr-TR" sz="1800" spc="-5" dirty="0" err="1" smtClean="0">
                <a:solidFill>
                  <a:srgbClr val="808080"/>
                </a:solidFill>
                <a:latin typeface="Arial"/>
                <a:cs typeface="Arial"/>
              </a:rPr>
              <a:t>compound</a:t>
            </a:r>
            <a:r>
              <a:rPr lang="tr-TR" sz="1800" spc="-5" dirty="0" smtClean="0">
                <a:solidFill>
                  <a:srgbClr val="808080"/>
                </a:solidFill>
                <a:latin typeface="Arial"/>
                <a:cs typeface="Arial"/>
              </a:rPr>
              <a:t>, </a:t>
            </a:r>
            <a:r>
              <a:rPr lang="tr-TR" sz="1800" spc="-10" dirty="0" err="1" smtClean="0">
                <a:solidFill>
                  <a:srgbClr val="808080"/>
                </a:solidFill>
                <a:latin typeface="Arial"/>
                <a:cs typeface="Arial"/>
              </a:rPr>
              <a:t>mycophenolic</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acid</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Inhibits</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inosine</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monophosphate</a:t>
            </a:r>
            <a:r>
              <a:rPr lang="tr-TR" sz="1800" spc="-5" dirty="0" smtClean="0">
                <a:solidFill>
                  <a:srgbClr val="808080"/>
                </a:solidFill>
                <a:latin typeface="Arial"/>
                <a:cs typeface="Arial"/>
              </a:rPr>
              <a:t> </a:t>
            </a:r>
            <a:r>
              <a:rPr lang="tr-TR" sz="1800" spc="-10" dirty="0" err="1" smtClean="0">
                <a:solidFill>
                  <a:srgbClr val="808080"/>
                </a:solidFill>
                <a:latin typeface="Arial"/>
                <a:cs typeface="Arial"/>
              </a:rPr>
              <a:t>dehydrogenase</a:t>
            </a:r>
            <a:r>
              <a:rPr lang="tr-TR" sz="1800" spc="-10" dirty="0" smtClean="0">
                <a:solidFill>
                  <a:srgbClr val="808080"/>
                </a:solidFill>
                <a:latin typeface="Arial"/>
                <a:cs typeface="Arial"/>
              </a:rPr>
              <a:t> (</a:t>
            </a:r>
            <a:r>
              <a:rPr lang="tr-TR" sz="1800" spc="-10" dirty="0" err="1" smtClean="0">
                <a:solidFill>
                  <a:srgbClr val="808080"/>
                </a:solidFill>
                <a:latin typeface="Arial"/>
                <a:cs typeface="Arial"/>
              </a:rPr>
              <a:t>enzyme</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essential</a:t>
            </a:r>
            <a:r>
              <a:rPr lang="tr-TR" sz="1800" spc="-5" dirty="0" smtClean="0">
                <a:solidFill>
                  <a:srgbClr val="808080"/>
                </a:solidFill>
                <a:latin typeface="Arial"/>
                <a:cs typeface="Arial"/>
              </a:rPr>
              <a:t> </a:t>
            </a:r>
            <a:r>
              <a:rPr lang="tr-TR" sz="1800" dirty="0" smtClean="0">
                <a:solidFill>
                  <a:srgbClr val="808080"/>
                </a:solidFill>
                <a:latin typeface="Arial"/>
                <a:cs typeface="Arial"/>
              </a:rPr>
              <a:t>to </a:t>
            </a:r>
            <a:r>
              <a:rPr lang="tr-TR" sz="1800" spc="-5" dirty="0" smtClean="0">
                <a:solidFill>
                  <a:srgbClr val="808080"/>
                </a:solidFill>
                <a:latin typeface="Arial"/>
                <a:cs typeface="Arial"/>
              </a:rPr>
              <a:t>de </a:t>
            </a:r>
            <a:r>
              <a:rPr lang="tr-TR" sz="1800" spc="-5" dirty="0" err="1" smtClean="0">
                <a:solidFill>
                  <a:srgbClr val="808080"/>
                </a:solidFill>
                <a:latin typeface="Arial"/>
                <a:cs typeface="Arial"/>
              </a:rPr>
              <a:t>novo</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synthesis</a:t>
            </a:r>
            <a:r>
              <a:rPr lang="tr-TR" sz="1800" spc="-5" dirty="0" smtClean="0">
                <a:solidFill>
                  <a:srgbClr val="808080"/>
                </a:solidFill>
                <a:latin typeface="Arial"/>
                <a:cs typeface="Arial"/>
              </a:rPr>
              <a:t> </a:t>
            </a:r>
            <a:r>
              <a:rPr lang="tr-TR" sz="1800" dirty="0" smtClean="0">
                <a:solidFill>
                  <a:srgbClr val="808080"/>
                </a:solidFill>
                <a:latin typeface="Arial"/>
                <a:cs typeface="Arial"/>
              </a:rPr>
              <a:t>of </a:t>
            </a:r>
            <a:r>
              <a:rPr lang="tr-TR" sz="1800" spc="-5" dirty="0" err="1" smtClean="0">
                <a:solidFill>
                  <a:srgbClr val="808080"/>
                </a:solidFill>
                <a:latin typeface="Arial"/>
                <a:cs typeface="Arial"/>
              </a:rPr>
              <a:t>guanosine</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nucleotides</a:t>
            </a:r>
            <a:r>
              <a:rPr lang="tr-TR" sz="1800" spc="-5" dirty="0" smtClean="0">
                <a:solidFill>
                  <a:srgbClr val="808080"/>
                </a:solidFill>
                <a:latin typeface="Arial"/>
                <a:cs typeface="Arial"/>
              </a:rPr>
              <a:t>) and </a:t>
            </a:r>
            <a:r>
              <a:rPr lang="tr-TR" sz="1800" spc="-5" dirty="0" err="1" smtClean="0">
                <a:solidFill>
                  <a:srgbClr val="808080"/>
                </a:solidFill>
                <a:latin typeface="Arial"/>
                <a:cs typeface="Arial"/>
              </a:rPr>
              <a:t>terminates</a:t>
            </a:r>
            <a:r>
              <a:rPr lang="tr-TR" sz="1800" spc="-5" dirty="0" smtClean="0">
                <a:solidFill>
                  <a:srgbClr val="808080"/>
                </a:solidFill>
                <a:latin typeface="Arial"/>
                <a:cs typeface="Arial"/>
              </a:rPr>
              <a:t> DNA</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synthesis</a:t>
            </a:r>
            <a:endParaRPr lang="tr-TR" sz="1800" dirty="0" smtClean="0">
              <a:latin typeface="Arial"/>
              <a:cs typeface="Arial"/>
            </a:endParaRPr>
          </a:p>
          <a:p>
            <a:pPr lvl="1">
              <a:lnSpc>
                <a:spcPct val="100000"/>
              </a:lnSpc>
              <a:spcBef>
                <a:spcPts val="35"/>
              </a:spcBef>
              <a:buClr>
                <a:srgbClr val="333399"/>
              </a:buClr>
              <a:buFont typeface="Wingdings"/>
              <a:buChar char=""/>
            </a:pPr>
            <a:endParaRPr lang="tr-TR" sz="2200" dirty="0" smtClean="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lang="tr-TR" sz="1800" spc="-5" dirty="0" err="1" smtClean="0">
                <a:solidFill>
                  <a:srgbClr val="808080"/>
                </a:solidFill>
                <a:latin typeface="Arial"/>
                <a:cs typeface="Arial"/>
              </a:rPr>
              <a:t>Sirolimus</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binds</a:t>
            </a:r>
            <a:r>
              <a:rPr lang="tr-TR" sz="1800" spc="-5" dirty="0" smtClean="0">
                <a:solidFill>
                  <a:srgbClr val="808080"/>
                </a:solidFill>
                <a:latin typeface="Arial"/>
                <a:cs typeface="Arial"/>
              </a:rPr>
              <a:t> </a:t>
            </a:r>
            <a:r>
              <a:rPr lang="tr-TR" sz="1800" dirty="0" smtClean="0">
                <a:solidFill>
                  <a:srgbClr val="808080"/>
                </a:solidFill>
                <a:latin typeface="Arial"/>
                <a:cs typeface="Arial"/>
              </a:rPr>
              <a:t>to </a:t>
            </a:r>
            <a:r>
              <a:rPr lang="tr-TR" sz="1800" spc="-5" dirty="0" smtClean="0">
                <a:solidFill>
                  <a:srgbClr val="808080"/>
                </a:solidFill>
                <a:latin typeface="Arial"/>
                <a:cs typeface="Arial"/>
              </a:rPr>
              <a:t>FKBP12) </a:t>
            </a:r>
            <a:r>
              <a:rPr lang="tr-TR" sz="1800" dirty="0" smtClean="0">
                <a:solidFill>
                  <a:srgbClr val="808080"/>
                </a:solidFill>
                <a:latin typeface="Arial"/>
                <a:cs typeface="Arial"/>
              </a:rPr>
              <a:t>can be </a:t>
            </a:r>
            <a:r>
              <a:rPr lang="tr-TR" sz="1800" spc="-5" dirty="0" err="1" smtClean="0">
                <a:solidFill>
                  <a:srgbClr val="808080"/>
                </a:solidFill>
                <a:latin typeface="Arial"/>
                <a:cs typeface="Arial"/>
              </a:rPr>
              <a:t>used</a:t>
            </a:r>
            <a:r>
              <a:rPr lang="tr-TR" sz="1800" spc="-5" dirty="0" smtClean="0">
                <a:solidFill>
                  <a:srgbClr val="808080"/>
                </a:solidFill>
                <a:latin typeface="Arial"/>
                <a:cs typeface="Arial"/>
              </a:rPr>
              <a:t> </a:t>
            </a:r>
            <a:r>
              <a:rPr lang="tr-TR" sz="1800" dirty="0" smtClean="0">
                <a:solidFill>
                  <a:srgbClr val="808080"/>
                </a:solidFill>
                <a:latin typeface="Arial"/>
                <a:cs typeface="Arial"/>
              </a:rPr>
              <a:t>in </a:t>
            </a:r>
            <a:r>
              <a:rPr lang="tr-TR" sz="1800" spc="-5" dirty="0" err="1" smtClean="0">
                <a:solidFill>
                  <a:srgbClr val="808080"/>
                </a:solidFill>
                <a:latin typeface="Arial"/>
                <a:cs typeface="Arial"/>
              </a:rPr>
              <a:t>combination</a:t>
            </a:r>
            <a:r>
              <a:rPr lang="tr-TR" sz="1800" spc="-5" dirty="0" smtClean="0">
                <a:solidFill>
                  <a:srgbClr val="808080"/>
                </a:solidFill>
                <a:latin typeface="Arial"/>
                <a:cs typeface="Arial"/>
              </a:rPr>
              <a:t> </a:t>
            </a:r>
            <a:r>
              <a:rPr lang="tr-TR" sz="1800" spc="-15" dirty="0" err="1" smtClean="0">
                <a:solidFill>
                  <a:srgbClr val="808080"/>
                </a:solidFill>
                <a:latin typeface="Arial"/>
                <a:cs typeface="Arial"/>
              </a:rPr>
              <a:t>with</a:t>
            </a:r>
            <a:r>
              <a:rPr lang="tr-TR" sz="1800" spc="75" dirty="0" smtClean="0">
                <a:solidFill>
                  <a:srgbClr val="808080"/>
                </a:solidFill>
                <a:latin typeface="Arial"/>
                <a:cs typeface="Arial"/>
              </a:rPr>
              <a:t> </a:t>
            </a:r>
            <a:r>
              <a:rPr lang="tr-TR" sz="1800" spc="-5" dirty="0" smtClean="0">
                <a:solidFill>
                  <a:srgbClr val="808080"/>
                </a:solidFill>
                <a:latin typeface="Arial"/>
                <a:cs typeface="Arial"/>
              </a:rPr>
              <a:t>FK506</a:t>
            </a:r>
            <a:endParaRPr lang="tr-TR" sz="1800" dirty="0" smtClean="0">
              <a:latin typeface="Arial"/>
              <a:cs typeface="Arial"/>
            </a:endParaRPr>
          </a:p>
          <a:p>
            <a:pPr>
              <a:lnSpc>
                <a:spcPct val="100000"/>
              </a:lnSpc>
              <a:buClr>
                <a:srgbClr val="333399"/>
              </a:buClr>
              <a:buFont typeface="Wingdings"/>
              <a:buChar char=""/>
            </a:pPr>
            <a:endParaRPr lang="tr-TR" sz="2250" dirty="0" smtClean="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lang="tr-TR" sz="1800" spc="-15" dirty="0" err="1" smtClean="0">
                <a:solidFill>
                  <a:srgbClr val="808080"/>
                </a:solidFill>
                <a:latin typeface="Arial"/>
                <a:cs typeface="Arial"/>
              </a:rPr>
              <a:t>Vorinostat</a:t>
            </a:r>
            <a:r>
              <a:rPr lang="tr-TR" sz="1800" spc="-15" dirty="0" smtClean="0">
                <a:solidFill>
                  <a:srgbClr val="808080"/>
                </a:solidFill>
                <a:latin typeface="Arial"/>
                <a:cs typeface="Arial"/>
              </a:rPr>
              <a:t> </a:t>
            </a:r>
            <a:r>
              <a:rPr lang="tr-TR" sz="1800" spc="-5" dirty="0" smtClean="0">
                <a:solidFill>
                  <a:srgbClr val="808080"/>
                </a:solidFill>
                <a:latin typeface="Arial"/>
                <a:cs typeface="Arial"/>
              </a:rPr>
              <a:t>(</a:t>
            </a:r>
            <a:r>
              <a:rPr lang="tr-TR" sz="1800" spc="-5" dirty="0" err="1" smtClean="0">
                <a:solidFill>
                  <a:srgbClr val="808080"/>
                </a:solidFill>
                <a:latin typeface="Arial"/>
                <a:cs typeface="Arial"/>
              </a:rPr>
              <a:t>histone</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deacetylase</a:t>
            </a:r>
            <a:r>
              <a:rPr lang="tr-TR" sz="1800" spc="45" dirty="0" smtClean="0">
                <a:solidFill>
                  <a:srgbClr val="808080"/>
                </a:solidFill>
                <a:latin typeface="Arial"/>
                <a:cs typeface="Arial"/>
              </a:rPr>
              <a:t> </a:t>
            </a:r>
            <a:r>
              <a:rPr lang="tr-TR" sz="1800" spc="-5" dirty="0" err="1" smtClean="0">
                <a:solidFill>
                  <a:srgbClr val="808080"/>
                </a:solidFill>
                <a:latin typeface="Arial"/>
                <a:cs typeface="Arial"/>
              </a:rPr>
              <a:t>inhibitor</a:t>
            </a:r>
            <a:r>
              <a:rPr lang="tr-TR" sz="1800" spc="-5" dirty="0" smtClean="0">
                <a:solidFill>
                  <a:srgbClr val="808080"/>
                </a:solidFill>
                <a:latin typeface="Arial"/>
                <a:cs typeface="Arial"/>
              </a:rPr>
              <a:t>)</a:t>
            </a:r>
            <a:endParaRPr lang="tr-TR" sz="1800" dirty="0" smtClean="0">
              <a:latin typeface="Arial"/>
              <a:cs typeface="Arial"/>
            </a:endParaRPr>
          </a:p>
          <a:p>
            <a:endParaRPr lang="tr-TR" dirty="0" smtClean="0"/>
          </a:p>
          <a:p>
            <a:pPr marL="12700">
              <a:lnSpc>
                <a:spcPct val="100000"/>
              </a:lnSpc>
            </a:pPr>
            <a:r>
              <a:rPr lang="tr-TR" sz="1600" b="1" spc="-5" dirty="0" err="1" smtClean="0">
                <a:solidFill>
                  <a:srgbClr val="808080"/>
                </a:solidFill>
                <a:latin typeface="Arial"/>
                <a:cs typeface="Arial"/>
              </a:rPr>
              <a:t>Immunological</a:t>
            </a:r>
            <a:r>
              <a:rPr lang="tr-TR" sz="1600" b="1" spc="-5" dirty="0" smtClean="0">
                <a:solidFill>
                  <a:srgbClr val="808080"/>
                </a:solidFill>
                <a:latin typeface="Arial"/>
                <a:cs typeface="Arial"/>
              </a:rPr>
              <a:t> and</a:t>
            </a:r>
            <a:r>
              <a:rPr lang="tr-TR" sz="1600" b="1" dirty="0" smtClean="0">
                <a:solidFill>
                  <a:srgbClr val="808080"/>
                </a:solidFill>
                <a:latin typeface="Arial"/>
                <a:cs typeface="Arial"/>
              </a:rPr>
              <a:t> </a:t>
            </a:r>
            <a:r>
              <a:rPr lang="tr-TR" sz="1600" b="1" spc="-5" dirty="0" err="1" smtClean="0">
                <a:solidFill>
                  <a:srgbClr val="808080"/>
                </a:solidFill>
                <a:latin typeface="Arial"/>
                <a:cs typeface="Arial"/>
              </a:rPr>
              <a:t>Cellular</a:t>
            </a:r>
            <a:endParaRPr lang="tr-TR" sz="1600" dirty="0" smtClean="0">
              <a:latin typeface="Arial"/>
              <a:cs typeface="Arial"/>
            </a:endParaRPr>
          </a:p>
          <a:p>
            <a:pPr marL="367665" indent="-354965">
              <a:lnSpc>
                <a:spcPct val="100000"/>
              </a:lnSpc>
              <a:spcBef>
                <a:spcPts val="190"/>
              </a:spcBef>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Antithymocyte</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globulin</a:t>
            </a:r>
            <a:r>
              <a:rPr lang="tr-TR" sz="1600" spc="-5" dirty="0" smtClean="0">
                <a:solidFill>
                  <a:srgbClr val="808080"/>
                </a:solidFill>
                <a:latin typeface="Arial"/>
                <a:cs typeface="Arial"/>
              </a:rPr>
              <a:t> </a:t>
            </a:r>
            <a:r>
              <a:rPr lang="tr-TR" sz="1600" spc="-30" dirty="0" smtClean="0">
                <a:solidFill>
                  <a:srgbClr val="808080"/>
                </a:solidFill>
                <a:latin typeface="Arial"/>
                <a:cs typeface="Arial"/>
              </a:rPr>
              <a:t>(ATG,</a:t>
            </a:r>
            <a:r>
              <a:rPr lang="tr-TR" sz="1600" spc="-75" dirty="0" smtClean="0">
                <a:solidFill>
                  <a:srgbClr val="808080"/>
                </a:solidFill>
                <a:latin typeface="Arial"/>
                <a:cs typeface="Arial"/>
              </a:rPr>
              <a:t> </a:t>
            </a:r>
            <a:r>
              <a:rPr lang="tr-TR" sz="1600" spc="-5" dirty="0" smtClean="0">
                <a:solidFill>
                  <a:srgbClr val="808080"/>
                </a:solidFill>
                <a:latin typeface="Arial"/>
                <a:cs typeface="Arial"/>
              </a:rPr>
              <a:t>ALG)</a:t>
            </a:r>
            <a:endParaRPr lang="tr-TR" sz="1600" dirty="0" smtClean="0">
              <a:latin typeface="Arial"/>
              <a:cs typeface="Arial"/>
            </a:endParaRPr>
          </a:p>
          <a:p>
            <a:pPr>
              <a:lnSpc>
                <a:spcPct val="100000"/>
              </a:lnSpc>
              <a:spcBef>
                <a:spcPts val="5"/>
              </a:spcBef>
              <a:buClr>
                <a:srgbClr val="333399"/>
              </a:buClr>
              <a:buFont typeface="Wingdings"/>
              <a:buChar char=""/>
            </a:pPr>
            <a:endParaRPr lang="tr-TR" sz="2000" dirty="0" smtClean="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Monoclonal</a:t>
            </a:r>
            <a:r>
              <a:rPr lang="tr-TR" sz="1600" spc="-40" dirty="0" smtClean="0">
                <a:solidFill>
                  <a:srgbClr val="808080"/>
                </a:solidFill>
                <a:latin typeface="Arial"/>
                <a:cs typeface="Arial"/>
              </a:rPr>
              <a:t> </a:t>
            </a:r>
            <a:r>
              <a:rPr lang="tr-TR" sz="1600" spc="-5" dirty="0" err="1" smtClean="0">
                <a:solidFill>
                  <a:srgbClr val="808080"/>
                </a:solidFill>
                <a:latin typeface="Arial"/>
                <a:cs typeface="Arial"/>
              </a:rPr>
              <a:t>antibodies</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CD20:</a:t>
            </a:r>
            <a:r>
              <a:rPr lang="tr-TR" sz="1600" spc="-50" dirty="0" smtClean="0">
                <a:solidFill>
                  <a:srgbClr val="808080"/>
                </a:solidFill>
                <a:latin typeface="Arial"/>
                <a:cs typeface="Arial"/>
              </a:rPr>
              <a:t> </a:t>
            </a:r>
            <a:r>
              <a:rPr lang="tr-TR" sz="1600" spc="-5" dirty="0" err="1" smtClean="0">
                <a:solidFill>
                  <a:srgbClr val="808080"/>
                </a:solidFill>
                <a:latin typeface="Arial"/>
                <a:cs typeface="Arial"/>
              </a:rPr>
              <a:t>rituximab</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CD52: </a:t>
            </a:r>
            <a:r>
              <a:rPr lang="tr-TR" sz="1600" spc="-5" dirty="0" err="1" smtClean="0">
                <a:solidFill>
                  <a:srgbClr val="808080"/>
                </a:solidFill>
                <a:latin typeface="Arial"/>
                <a:cs typeface="Arial"/>
              </a:rPr>
              <a:t>alemtuzamab</a:t>
            </a:r>
            <a:r>
              <a:rPr lang="tr-TR" sz="1600" spc="-20" dirty="0" smtClean="0">
                <a:solidFill>
                  <a:srgbClr val="808080"/>
                </a:solidFill>
                <a:latin typeface="Arial"/>
                <a:cs typeface="Arial"/>
              </a:rPr>
              <a:t> </a:t>
            </a:r>
            <a:r>
              <a:rPr lang="tr-TR" sz="1600" spc="-5" dirty="0" smtClean="0">
                <a:solidFill>
                  <a:srgbClr val="808080"/>
                </a:solidFill>
                <a:latin typeface="Arial"/>
                <a:cs typeface="Arial"/>
              </a:rPr>
              <a:t>(</a:t>
            </a:r>
            <a:r>
              <a:rPr lang="tr-TR" sz="1600" spc="-5" dirty="0" err="1" smtClean="0">
                <a:solidFill>
                  <a:srgbClr val="808080"/>
                </a:solidFill>
                <a:latin typeface="Arial"/>
                <a:cs typeface="Arial"/>
              </a:rPr>
              <a:t>Campath</a:t>
            </a:r>
            <a:r>
              <a:rPr lang="tr-TR" sz="1600" spc="-5" dirty="0" smtClean="0">
                <a:solidFill>
                  <a:srgbClr val="808080"/>
                </a:solidFill>
                <a:latin typeface="Arial"/>
                <a:cs typeface="Arial"/>
              </a:rPr>
              <a:t>)</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CD2: </a:t>
            </a:r>
            <a:r>
              <a:rPr lang="tr-TR" sz="1600" spc="-5" dirty="0" err="1" smtClean="0">
                <a:solidFill>
                  <a:srgbClr val="808080"/>
                </a:solidFill>
                <a:latin typeface="Arial"/>
                <a:cs typeface="Arial"/>
              </a:rPr>
              <a:t>alefacept</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Blocks</a:t>
            </a:r>
            <a:r>
              <a:rPr lang="tr-TR" sz="1600" spc="-5" dirty="0" smtClean="0">
                <a:solidFill>
                  <a:srgbClr val="808080"/>
                </a:solidFill>
                <a:latin typeface="Arial"/>
                <a:cs typeface="Arial"/>
              </a:rPr>
              <a:t> </a:t>
            </a:r>
            <a:r>
              <a:rPr lang="tr-TR" sz="1600" spc="-15" dirty="0" smtClean="0">
                <a:solidFill>
                  <a:srgbClr val="808080"/>
                </a:solidFill>
                <a:latin typeface="Arial"/>
                <a:cs typeface="Arial"/>
              </a:rPr>
              <a:t>CD3-LFA3</a:t>
            </a:r>
            <a:r>
              <a:rPr lang="tr-TR" sz="1600" spc="30" dirty="0" smtClean="0">
                <a:solidFill>
                  <a:srgbClr val="808080"/>
                </a:solidFill>
                <a:latin typeface="Arial"/>
                <a:cs typeface="Arial"/>
              </a:rPr>
              <a:t> </a:t>
            </a:r>
            <a:r>
              <a:rPr lang="tr-TR" sz="1600" spc="-5" dirty="0" err="1" smtClean="0">
                <a:solidFill>
                  <a:srgbClr val="808080"/>
                </a:solidFill>
                <a:latin typeface="Arial"/>
                <a:cs typeface="Arial"/>
              </a:rPr>
              <a:t>interaction</a:t>
            </a:r>
            <a:r>
              <a:rPr lang="tr-TR" sz="1600" spc="-5" dirty="0" smtClean="0">
                <a:solidFill>
                  <a:srgbClr val="808080"/>
                </a:solidFill>
                <a:latin typeface="Arial"/>
                <a:cs typeface="Arial"/>
              </a:rPr>
              <a:t>)</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CD3: OKT3,</a:t>
            </a:r>
            <a:r>
              <a:rPr lang="tr-TR" sz="1600" spc="-30" dirty="0" smtClean="0">
                <a:solidFill>
                  <a:srgbClr val="808080"/>
                </a:solidFill>
                <a:latin typeface="Arial"/>
                <a:cs typeface="Arial"/>
              </a:rPr>
              <a:t> </a:t>
            </a:r>
            <a:r>
              <a:rPr lang="tr-TR" sz="1600" spc="-5" dirty="0" err="1" smtClean="0">
                <a:solidFill>
                  <a:srgbClr val="808080"/>
                </a:solidFill>
                <a:latin typeface="Arial"/>
                <a:cs typeface="Arial"/>
              </a:rPr>
              <a:t>visilizumab</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CD147:</a:t>
            </a:r>
            <a:r>
              <a:rPr lang="tr-TR" sz="1600" spc="-155" dirty="0" smtClean="0">
                <a:solidFill>
                  <a:srgbClr val="808080"/>
                </a:solidFill>
                <a:latin typeface="Arial"/>
                <a:cs typeface="Arial"/>
              </a:rPr>
              <a:t> </a:t>
            </a:r>
            <a:r>
              <a:rPr lang="tr-TR" sz="1600" spc="-5" dirty="0" smtClean="0">
                <a:solidFill>
                  <a:srgbClr val="808080"/>
                </a:solidFill>
                <a:latin typeface="Arial"/>
                <a:cs typeface="Arial"/>
              </a:rPr>
              <a:t>ABX-CBL</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TNF: </a:t>
            </a:r>
            <a:r>
              <a:rPr lang="tr-TR" sz="1600" spc="-5" dirty="0" err="1" smtClean="0">
                <a:solidFill>
                  <a:srgbClr val="808080"/>
                </a:solidFill>
                <a:latin typeface="Arial"/>
                <a:cs typeface="Arial"/>
              </a:rPr>
              <a:t>infliximab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etanercept</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adalimumab</a:t>
            </a:r>
            <a:r>
              <a:rPr lang="tr-TR" sz="1600" spc="-5" dirty="0" smtClean="0">
                <a:solidFill>
                  <a:srgbClr val="808080"/>
                </a:solidFill>
                <a:latin typeface="Arial"/>
                <a:cs typeface="Arial"/>
              </a:rPr>
              <a:t>,</a:t>
            </a:r>
            <a:r>
              <a:rPr lang="tr-TR" sz="1600" spc="85" dirty="0" smtClean="0">
                <a:solidFill>
                  <a:srgbClr val="808080"/>
                </a:solidFill>
                <a:latin typeface="Arial"/>
                <a:cs typeface="Arial"/>
              </a:rPr>
              <a:t> </a:t>
            </a:r>
            <a:r>
              <a:rPr lang="tr-TR" sz="1600" spc="-5" dirty="0" err="1" smtClean="0">
                <a:solidFill>
                  <a:srgbClr val="808080"/>
                </a:solidFill>
                <a:latin typeface="Arial"/>
                <a:cs typeface="Arial"/>
              </a:rPr>
              <a:t>certolizumab</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IL2/IL2R (CD25): </a:t>
            </a:r>
            <a:r>
              <a:rPr lang="tr-TR" sz="1600" spc="-5" dirty="0" err="1" smtClean="0">
                <a:solidFill>
                  <a:srgbClr val="808080"/>
                </a:solidFill>
                <a:latin typeface="Arial"/>
                <a:cs typeface="Arial"/>
              </a:rPr>
              <a:t>dacluzamab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inolimomab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basiliximab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denileukin</a:t>
            </a:r>
            <a:r>
              <a:rPr lang="tr-TR" sz="1600" spc="100" dirty="0" smtClean="0">
                <a:solidFill>
                  <a:srgbClr val="808080"/>
                </a:solidFill>
                <a:latin typeface="Arial"/>
                <a:cs typeface="Arial"/>
              </a:rPr>
              <a:t> </a:t>
            </a:r>
            <a:r>
              <a:rPr lang="tr-TR" sz="1600" spc="-5" dirty="0" err="1" smtClean="0">
                <a:solidFill>
                  <a:srgbClr val="808080"/>
                </a:solidFill>
                <a:latin typeface="Arial"/>
                <a:cs typeface="Arial"/>
              </a:rPr>
              <a:t>diftitox</a:t>
            </a:r>
            <a:endParaRPr lang="tr-TR" sz="1600" dirty="0" smtClean="0">
              <a:latin typeface="Arial"/>
              <a:cs typeface="Arial"/>
            </a:endParaRPr>
          </a:p>
          <a:p>
            <a:pPr lvl="1">
              <a:lnSpc>
                <a:spcPct val="100000"/>
              </a:lnSpc>
              <a:spcBef>
                <a:spcPts val="5"/>
              </a:spcBef>
              <a:buClr>
                <a:srgbClr val="333399"/>
              </a:buClr>
              <a:buFont typeface="Wingdings"/>
              <a:buChar char=""/>
            </a:pPr>
            <a:endParaRPr lang="tr-TR" sz="2000" dirty="0" smtClean="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Extracorporeal</a:t>
            </a:r>
            <a:r>
              <a:rPr lang="tr-TR" sz="1600" dirty="0" smtClean="0">
                <a:solidFill>
                  <a:srgbClr val="808080"/>
                </a:solidFill>
                <a:latin typeface="Arial"/>
                <a:cs typeface="Arial"/>
              </a:rPr>
              <a:t> </a:t>
            </a:r>
            <a:r>
              <a:rPr lang="tr-TR" sz="1600" spc="-5" dirty="0" err="1" smtClean="0">
                <a:solidFill>
                  <a:srgbClr val="808080"/>
                </a:solidFill>
                <a:latin typeface="Arial"/>
                <a:cs typeface="Arial"/>
              </a:rPr>
              <a:t>photophoresis</a:t>
            </a:r>
            <a:endParaRPr lang="tr-TR" sz="1600" dirty="0" smtClean="0">
              <a:latin typeface="Arial"/>
              <a:cs typeface="Arial"/>
            </a:endParaRPr>
          </a:p>
          <a:p>
            <a:pPr>
              <a:lnSpc>
                <a:spcPct val="100000"/>
              </a:lnSpc>
              <a:buClr>
                <a:srgbClr val="333399"/>
              </a:buClr>
              <a:buFont typeface="Wingdings"/>
              <a:buChar char=""/>
            </a:pPr>
            <a:endParaRPr lang="tr-TR" sz="2000" dirty="0" smtClean="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Cellular</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20" dirty="0" smtClean="0">
                <a:solidFill>
                  <a:srgbClr val="808080"/>
                </a:solidFill>
                <a:latin typeface="Arial"/>
                <a:cs typeface="Arial"/>
              </a:rPr>
              <a:t>T-</a:t>
            </a:r>
            <a:r>
              <a:rPr lang="tr-TR" sz="1600" spc="-20" dirty="0" err="1" smtClean="0">
                <a:solidFill>
                  <a:srgbClr val="808080"/>
                </a:solidFill>
                <a:latin typeface="Arial"/>
                <a:cs typeface="Arial"/>
              </a:rPr>
              <a:t>cell</a:t>
            </a:r>
            <a:r>
              <a:rPr lang="tr-TR" sz="1600" spc="-65" dirty="0" smtClean="0">
                <a:solidFill>
                  <a:srgbClr val="808080"/>
                </a:solidFill>
                <a:latin typeface="Arial"/>
                <a:cs typeface="Arial"/>
              </a:rPr>
              <a:t> </a:t>
            </a:r>
            <a:r>
              <a:rPr lang="tr-TR" sz="1600" spc="-5" dirty="0" err="1" smtClean="0">
                <a:solidFill>
                  <a:srgbClr val="808080"/>
                </a:solidFill>
                <a:latin typeface="Arial"/>
                <a:cs typeface="Arial"/>
              </a:rPr>
              <a:t>depletion</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Mesenchymal </a:t>
            </a:r>
            <a:r>
              <a:rPr lang="tr-TR" sz="1600" spc="-5" dirty="0" err="1" smtClean="0">
                <a:solidFill>
                  <a:srgbClr val="808080"/>
                </a:solidFill>
                <a:latin typeface="Arial"/>
                <a:cs typeface="Arial"/>
              </a:rPr>
              <a:t>stem</a:t>
            </a:r>
            <a:r>
              <a:rPr lang="tr-TR" sz="1600" spc="-25" dirty="0" smtClean="0">
                <a:solidFill>
                  <a:srgbClr val="808080"/>
                </a:solidFill>
                <a:latin typeface="Arial"/>
                <a:cs typeface="Arial"/>
              </a:rPr>
              <a:t> </a:t>
            </a:r>
            <a:r>
              <a:rPr lang="tr-TR" sz="1600" spc="-5" dirty="0" err="1" smtClean="0">
                <a:solidFill>
                  <a:srgbClr val="808080"/>
                </a:solidFill>
                <a:latin typeface="Arial"/>
                <a:cs typeface="Arial"/>
              </a:rPr>
              <a:t>cells</a:t>
            </a:r>
            <a:endParaRPr lang="tr-TR" sz="1600" dirty="0" smtClean="0">
              <a:latin typeface="Arial"/>
              <a:cs typeface="Arial"/>
            </a:endParaRPr>
          </a:p>
          <a:p>
            <a:pPr marL="824865" lvl="1" indent="-354965">
              <a:lnSpc>
                <a:spcPct val="100000"/>
              </a:lnSpc>
              <a:spcBef>
                <a:spcPts val="195"/>
              </a:spcBef>
              <a:buClr>
                <a:srgbClr val="333399"/>
              </a:buClr>
              <a:buSzPct val="75000"/>
              <a:buFont typeface="Wingdings"/>
              <a:buChar char=""/>
              <a:tabLst>
                <a:tab pos="824865" algn="l"/>
                <a:tab pos="825500" algn="l"/>
              </a:tabLst>
            </a:pPr>
            <a:r>
              <a:rPr lang="tr-TR" sz="1600" spc="-10" dirty="0" smtClean="0">
                <a:solidFill>
                  <a:srgbClr val="808080"/>
                </a:solidFill>
                <a:latin typeface="Arial"/>
                <a:cs typeface="Arial"/>
              </a:rPr>
              <a:t>T-</a:t>
            </a:r>
            <a:r>
              <a:rPr lang="tr-TR" sz="1600" spc="-10" dirty="0" err="1" smtClean="0">
                <a:solidFill>
                  <a:srgbClr val="808080"/>
                </a:solidFill>
                <a:latin typeface="Arial"/>
                <a:cs typeface="Arial"/>
              </a:rPr>
              <a:t>regulatory</a:t>
            </a:r>
            <a:r>
              <a:rPr lang="tr-TR" sz="1600" spc="-65" dirty="0" smtClean="0">
                <a:solidFill>
                  <a:srgbClr val="808080"/>
                </a:solidFill>
                <a:latin typeface="Arial"/>
                <a:cs typeface="Arial"/>
              </a:rPr>
              <a:t> </a:t>
            </a:r>
            <a:r>
              <a:rPr lang="tr-TR" sz="1600" spc="-5" dirty="0" err="1" smtClean="0">
                <a:solidFill>
                  <a:srgbClr val="808080"/>
                </a:solidFill>
                <a:latin typeface="Arial"/>
                <a:cs typeface="Arial"/>
              </a:rPr>
              <a:t>cells</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err="1" smtClean="0">
                <a:solidFill>
                  <a:srgbClr val="808080"/>
                </a:solidFill>
                <a:latin typeface="Arial"/>
                <a:cs typeface="Arial"/>
              </a:rPr>
              <a:t>Suicide</a:t>
            </a:r>
            <a:r>
              <a:rPr lang="tr-TR" sz="1600" spc="-5" dirty="0" smtClean="0">
                <a:solidFill>
                  <a:srgbClr val="808080"/>
                </a:solidFill>
                <a:latin typeface="Arial"/>
                <a:cs typeface="Arial"/>
              </a:rPr>
              <a:t> gene </a:t>
            </a:r>
            <a:r>
              <a:rPr lang="tr-TR" sz="1600" spc="-5" dirty="0" err="1" smtClean="0">
                <a:solidFill>
                  <a:srgbClr val="808080"/>
                </a:solidFill>
                <a:latin typeface="Arial"/>
                <a:cs typeface="Arial"/>
              </a:rPr>
              <a:t>therapy</a:t>
            </a:r>
            <a:r>
              <a:rPr lang="tr-TR" sz="1600" spc="-5" dirty="0" smtClean="0">
                <a:solidFill>
                  <a:srgbClr val="808080"/>
                </a:solidFill>
                <a:latin typeface="Arial"/>
                <a:cs typeface="Arial"/>
              </a:rPr>
              <a:t> of </a:t>
            </a:r>
            <a:r>
              <a:rPr lang="tr-TR" sz="1600" spc="-5" dirty="0" err="1" smtClean="0">
                <a:solidFill>
                  <a:srgbClr val="808080"/>
                </a:solidFill>
                <a:latin typeface="Arial"/>
                <a:cs typeface="Arial"/>
              </a:rPr>
              <a:t>donor</a:t>
            </a:r>
            <a:r>
              <a:rPr lang="tr-TR" sz="1600" spc="-20" dirty="0" smtClean="0">
                <a:solidFill>
                  <a:srgbClr val="808080"/>
                </a:solidFill>
                <a:latin typeface="Arial"/>
                <a:cs typeface="Arial"/>
              </a:rPr>
              <a:t> </a:t>
            </a:r>
            <a:r>
              <a:rPr lang="tr-TR" sz="1600" spc="-15" dirty="0" smtClean="0">
                <a:solidFill>
                  <a:srgbClr val="808080"/>
                </a:solidFill>
                <a:latin typeface="Arial"/>
                <a:cs typeface="Arial"/>
              </a:rPr>
              <a:t>T-</a:t>
            </a:r>
            <a:r>
              <a:rPr lang="tr-TR" sz="1600" spc="-15" dirty="0" err="1" smtClean="0">
                <a:solidFill>
                  <a:srgbClr val="808080"/>
                </a:solidFill>
                <a:latin typeface="Arial"/>
                <a:cs typeface="Arial"/>
              </a:rPr>
              <a:t>cells</a:t>
            </a:r>
            <a:endParaRPr lang="tr-TR" sz="1600" dirty="0" smtClean="0">
              <a:latin typeface="Arial"/>
              <a:cs typeface="Arial"/>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42</a:t>
            </a:fld>
            <a:endParaRPr lang="tr-T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55000" lnSpcReduction="20000"/>
          </a:bodyPr>
          <a:lstStyle/>
          <a:p>
            <a:pPr marL="12700">
              <a:lnSpc>
                <a:spcPct val="100000"/>
              </a:lnSpc>
            </a:pPr>
            <a:r>
              <a:rPr lang="tr-TR" sz="1800" b="1" spc="-5" dirty="0" err="1" smtClean="0">
                <a:solidFill>
                  <a:srgbClr val="808080"/>
                </a:solidFill>
                <a:latin typeface="Arial"/>
                <a:cs typeface="Arial"/>
              </a:rPr>
              <a:t>Pharmacological</a:t>
            </a:r>
            <a:endParaRPr lang="tr-TR" sz="1800" dirty="0" smtClean="0">
              <a:latin typeface="Arial"/>
              <a:cs typeface="Arial"/>
            </a:endParaRPr>
          </a:p>
          <a:p>
            <a:pPr marL="367665" indent="-354965">
              <a:lnSpc>
                <a:spcPct val="100000"/>
              </a:lnSpc>
              <a:spcBef>
                <a:spcPts val="215"/>
              </a:spcBef>
              <a:buClr>
                <a:srgbClr val="333399"/>
              </a:buClr>
              <a:buSzPct val="75000"/>
              <a:buFont typeface="Wingdings"/>
              <a:buChar char=""/>
              <a:tabLst>
                <a:tab pos="367665" algn="l"/>
                <a:tab pos="368300" algn="l"/>
              </a:tabLst>
            </a:pPr>
            <a:r>
              <a:rPr lang="tr-TR" sz="1800" spc="-5" dirty="0" err="1" smtClean="0">
                <a:solidFill>
                  <a:srgbClr val="808080"/>
                </a:solidFill>
                <a:latin typeface="Arial"/>
                <a:cs typeface="Arial"/>
              </a:rPr>
              <a:t>Immunosuppression</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5" dirty="0" err="1" smtClean="0">
                <a:solidFill>
                  <a:srgbClr val="808080"/>
                </a:solidFill>
                <a:latin typeface="Arial"/>
                <a:cs typeface="Arial"/>
              </a:rPr>
              <a:t>Corticosteroids</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5" dirty="0" smtClean="0">
                <a:solidFill>
                  <a:srgbClr val="808080"/>
                </a:solidFill>
                <a:latin typeface="Arial"/>
                <a:cs typeface="Arial"/>
              </a:rPr>
              <a:t>Methotrexate</a:t>
            </a:r>
            <a:endParaRPr lang="tr-TR" sz="1800" dirty="0" smtClean="0">
              <a:latin typeface="Arial"/>
              <a:cs typeface="Arial"/>
            </a:endParaRPr>
          </a:p>
          <a:p>
            <a:pPr lvl="1">
              <a:lnSpc>
                <a:spcPct val="100000"/>
              </a:lnSpc>
              <a:buClr>
                <a:srgbClr val="333399"/>
              </a:buClr>
              <a:buFont typeface="Wingdings"/>
              <a:buChar char=""/>
            </a:pPr>
            <a:endParaRPr lang="tr-TR" sz="2250" dirty="0" smtClean="0">
              <a:latin typeface="Times New Roman"/>
              <a:cs typeface="Times New Roman"/>
            </a:endParaRPr>
          </a:p>
          <a:p>
            <a:pPr marL="367665" indent="-354965">
              <a:lnSpc>
                <a:spcPts val="2055"/>
              </a:lnSpc>
              <a:spcBef>
                <a:spcPts val="5"/>
              </a:spcBef>
              <a:buClr>
                <a:srgbClr val="333399"/>
              </a:buClr>
              <a:buSzPct val="75000"/>
              <a:buFont typeface="Wingdings"/>
              <a:buChar char=""/>
              <a:tabLst>
                <a:tab pos="367665" algn="l"/>
                <a:tab pos="368300" algn="l"/>
              </a:tabLst>
            </a:pPr>
            <a:r>
              <a:rPr lang="tr-TR" sz="1800" spc="-5" dirty="0" err="1" smtClean="0">
                <a:solidFill>
                  <a:srgbClr val="808080"/>
                </a:solidFill>
                <a:latin typeface="Arial"/>
                <a:cs typeface="Arial"/>
              </a:rPr>
              <a:t>Inhibition</a:t>
            </a:r>
            <a:r>
              <a:rPr lang="tr-TR" sz="1800" spc="-5" dirty="0" smtClean="0">
                <a:solidFill>
                  <a:srgbClr val="808080"/>
                </a:solidFill>
                <a:latin typeface="Arial"/>
                <a:cs typeface="Arial"/>
              </a:rPr>
              <a:t> </a:t>
            </a:r>
            <a:r>
              <a:rPr lang="tr-TR" sz="1800" dirty="0" smtClean="0">
                <a:solidFill>
                  <a:srgbClr val="808080"/>
                </a:solidFill>
                <a:latin typeface="Arial"/>
                <a:cs typeface="Arial"/>
              </a:rPr>
              <a:t>of </a:t>
            </a:r>
            <a:r>
              <a:rPr lang="tr-TR" sz="1800" spc="-5" dirty="0" err="1" smtClean="0">
                <a:solidFill>
                  <a:srgbClr val="808080"/>
                </a:solidFill>
                <a:latin typeface="Arial"/>
                <a:cs typeface="Arial"/>
              </a:rPr>
              <a:t>cytoplasmic</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calcineurine</a:t>
            </a:r>
            <a:r>
              <a:rPr lang="tr-TR" sz="1800" spc="-5" dirty="0" smtClean="0">
                <a:solidFill>
                  <a:srgbClr val="808080"/>
                </a:solidFill>
                <a:latin typeface="Arial"/>
                <a:cs typeface="Arial"/>
              </a:rPr>
              <a:t> </a:t>
            </a:r>
            <a:r>
              <a:rPr lang="tr-TR" sz="1800" spc="-10" dirty="0" smtClean="0">
                <a:solidFill>
                  <a:srgbClr val="808080"/>
                </a:solidFill>
                <a:latin typeface="Arial"/>
                <a:cs typeface="Arial"/>
              </a:rPr>
              <a:t>(</a:t>
            </a:r>
            <a:r>
              <a:rPr lang="tr-TR" sz="1800" spc="-10" dirty="0" err="1" smtClean="0">
                <a:solidFill>
                  <a:srgbClr val="808080"/>
                </a:solidFill>
                <a:latin typeface="Arial"/>
                <a:cs typeface="Arial"/>
              </a:rPr>
              <a:t>enzyme</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involved</a:t>
            </a:r>
            <a:r>
              <a:rPr lang="tr-TR" sz="1800" spc="-5" dirty="0" smtClean="0">
                <a:solidFill>
                  <a:srgbClr val="808080"/>
                </a:solidFill>
                <a:latin typeface="Arial"/>
                <a:cs typeface="Arial"/>
              </a:rPr>
              <a:t> in</a:t>
            </a:r>
            <a:r>
              <a:rPr lang="tr-TR" sz="1800" spc="155" dirty="0" smtClean="0">
                <a:solidFill>
                  <a:srgbClr val="808080"/>
                </a:solidFill>
                <a:latin typeface="Arial"/>
                <a:cs typeface="Arial"/>
              </a:rPr>
              <a:t> </a:t>
            </a:r>
            <a:r>
              <a:rPr lang="tr-TR" sz="1800" spc="-20" dirty="0" smtClean="0">
                <a:solidFill>
                  <a:srgbClr val="808080"/>
                </a:solidFill>
                <a:latin typeface="Arial"/>
                <a:cs typeface="Arial"/>
              </a:rPr>
              <a:t>T-</a:t>
            </a:r>
            <a:r>
              <a:rPr lang="tr-TR" sz="1800" spc="-20" dirty="0" err="1" smtClean="0">
                <a:solidFill>
                  <a:srgbClr val="808080"/>
                </a:solidFill>
                <a:latin typeface="Arial"/>
                <a:cs typeface="Arial"/>
              </a:rPr>
              <a:t>cell</a:t>
            </a:r>
            <a:endParaRPr lang="tr-TR" sz="1800" dirty="0" smtClean="0">
              <a:latin typeface="Arial"/>
              <a:cs typeface="Arial"/>
            </a:endParaRPr>
          </a:p>
          <a:p>
            <a:pPr marR="5794375" algn="ctr">
              <a:lnSpc>
                <a:spcPts val="2055"/>
              </a:lnSpc>
            </a:pPr>
            <a:r>
              <a:rPr lang="tr-TR" sz="1800" spc="-5" dirty="0" err="1" smtClean="0">
                <a:solidFill>
                  <a:srgbClr val="808080"/>
                </a:solidFill>
                <a:latin typeface="Arial"/>
                <a:cs typeface="Arial"/>
              </a:rPr>
              <a:t>activation</a:t>
            </a:r>
            <a:r>
              <a:rPr lang="tr-TR" sz="1800" spc="-5" dirty="0" smtClean="0">
                <a:solidFill>
                  <a:srgbClr val="808080"/>
                </a:solidFill>
                <a:latin typeface="Arial"/>
                <a:cs typeface="Arial"/>
              </a:rPr>
              <a:t>)</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10" dirty="0" err="1" smtClean="0">
                <a:solidFill>
                  <a:srgbClr val="808080"/>
                </a:solidFill>
                <a:latin typeface="Arial"/>
                <a:cs typeface="Arial"/>
              </a:rPr>
              <a:t>Cyclosporine</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25" dirty="0" err="1" smtClean="0">
                <a:solidFill>
                  <a:srgbClr val="808080"/>
                </a:solidFill>
                <a:latin typeface="Arial"/>
                <a:cs typeface="Arial"/>
              </a:rPr>
              <a:t>Tacrolimus</a:t>
            </a:r>
            <a:r>
              <a:rPr lang="tr-TR" sz="1800" spc="-45" dirty="0" smtClean="0">
                <a:solidFill>
                  <a:srgbClr val="808080"/>
                </a:solidFill>
                <a:latin typeface="Arial"/>
                <a:cs typeface="Arial"/>
              </a:rPr>
              <a:t> </a:t>
            </a:r>
            <a:r>
              <a:rPr lang="tr-TR" sz="1800" spc="-5" dirty="0" smtClean="0">
                <a:solidFill>
                  <a:srgbClr val="808080"/>
                </a:solidFill>
                <a:latin typeface="Arial"/>
                <a:cs typeface="Arial"/>
              </a:rPr>
              <a:t>(FK506)</a:t>
            </a:r>
            <a:endParaRPr lang="tr-TR" sz="1800" dirty="0" smtClean="0">
              <a:latin typeface="Arial"/>
              <a:cs typeface="Arial"/>
            </a:endParaRPr>
          </a:p>
          <a:p>
            <a:pPr lvl="1">
              <a:lnSpc>
                <a:spcPct val="100000"/>
              </a:lnSpc>
              <a:buClr>
                <a:srgbClr val="333399"/>
              </a:buClr>
              <a:buFont typeface="Wingdings"/>
              <a:buChar char=""/>
            </a:pPr>
            <a:endParaRPr lang="tr-TR" sz="2250" dirty="0" smtClean="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lang="tr-TR" sz="1800" spc="-10" dirty="0" err="1" smtClean="0">
                <a:solidFill>
                  <a:srgbClr val="808080"/>
                </a:solidFill>
                <a:latin typeface="Arial"/>
                <a:cs typeface="Arial"/>
              </a:rPr>
              <a:t>Mycophenylate</a:t>
            </a:r>
            <a:r>
              <a:rPr lang="tr-TR" sz="1800" spc="40" dirty="0" smtClean="0">
                <a:solidFill>
                  <a:srgbClr val="808080"/>
                </a:solidFill>
                <a:latin typeface="Arial"/>
                <a:cs typeface="Arial"/>
              </a:rPr>
              <a:t> </a:t>
            </a:r>
            <a:r>
              <a:rPr lang="tr-TR" sz="1800" spc="-5" dirty="0" smtClean="0">
                <a:solidFill>
                  <a:srgbClr val="808080"/>
                </a:solidFill>
                <a:latin typeface="Arial"/>
                <a:cs typeface="Arial"/>
              </a:rPr>
              <a:t>mofetil</a:t>
            </a:r>
            <a:endParaRPr lang="tr-TR" sz="1800" dirty="0" smtClean="0">
              <a:latin typeface="Arial"/>
              <a:cs typeface="Arial"/>
            </a:endParaRPr>
          </a:p>
          <a:p>
            <a:pPr marL="824865" marR="5080" lvl="1" indent="-354965">
              <a:lnSpc>
                <a:spcPts val="1939"/>
              </a:lnSpc>
              <a:spcBef>
                <a:spcPts val="465"/>
              </a:spcBef>
              <a:buClr>
                <a:srgbClr val="333399"/>
              </a:buClr>
              <a:buSzPct val="75000"/>
              <a:buFont typeface="Wingdings"/>
              <a:buChar char=""/>
              <a:tabLst>
                <a:tab pos="824865" algn="l"/>
                <a:tab pos="825500" algn="l"/>
              </a:tabLst>
            </a:pPr>
            <a:r>
              <a:rPr lang="tr-TR" sz="1800" dirty="0" err="1" smtClean="0">
                <a:solidFill>
                  <a:srgbClr val="808080"/>
                </a:solidFill>
                <a:latin typeface="Arial"/>
                <a:cs typeface="Arial"/>
              </a:rPr>
              <a:t>Active</a:t>
            </a:r>
            <a:r>
              <a:rPr lang="tr-TR" sz="1800" dirty="0" smtClean="0">
                <a:solidFill>
                  <a:srgbClr val="808080"/>
                </a:solidFill>
                <a:latin typeface="Arial"/>
                <a:cs typeface="Arial"/>
              </a:rPr>
              <a:t> </a:t>
            </a:r>
            <a:r>
              <a:rPr lang="tr-TR" sz="1800" spc="-5" dirty="0" err="1" smtClean="0">
                <a:solidFill>
                  <a:srgbClr val="808080"/>
                </a:solidFill>
                <a:latin typeface="Arial"/>
                <a:cs typeface="Arial"/>
              </a:rPr>
              <a:t>compound</a:t>
            </a:r>
            <a:r>
              <a:rPr lang="tr-TR" sz="1800" spc="-5" dirty="0" smtClean="0">
                <a:solidFill>
                  <a:srgbClr val="808080"/>
                </a:solidFill>
                <a:latin typeface="Arial"/>
                <a:cs typeface="Arial"/>
              </a:rPr>
              <a:t>, </a:t>
            </a:r>
            <a:r>
              <a:rPr lang="tr-TR" sz="1800" spc="-10" dirty="0" err="1" smtClean="0">
                <a:solidFill>
                  <a:srgbClr val="808080"/>
                </a:solidFill>
                <a:latin typeface="Arial"/>
                <a:cs typeface="Arial"/>
              </a:rPr>
              <a:t>mycophenolic</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acid</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Inhibits</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inosine</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monophosphate</a:t>
            </a:r>
            <a:r>
              <a:rPr lang="tr-TR" sz="1800" spc="-5" dirty="0" smtClean="0">
                <a:solidFill>
                  <a:srgbClr val="808080"/>
                </a:solidFill>
                <a:latin typeface="Arial"/>
                <a:cs typeface="Arial"/>
              </a:rPr>
              <a:t> </a:t>
            </a:r>
            <a:r>
              <a:rPr lang="tr-TR" sz="1800" spc="-10" dirty="0" err="1" smtClean="0">
                <a:solidFill>
                  <a:srgbClr val="808080"/>
                </a:solidFill>
                <a:latin typeface="Arial"/>
                <a:cs typeface="Arial"/>
              </a:rPr>
              <a:t>dehydrogenase</a:t>
            </a:r>
            <a:r>
              <a:rPr lang="tr-TR" sz="1800" spc="-10" dirty="0" smtClean="0">
                <a:solidFill>
                  <a:srgbClr val="808080"/>
                </a:solidFill>
                <a:latin typeface="Arial"/>
                <a:cs typeface="Arial"/>
              </a:rPr>
              <a:t> (</a:t>
            </a:r>
            <a:r>
              <a:rPr lang="tr-TR" sz="1800" spc="-10" dirty="0" err="1" smtClean="0">
                <a:solidFill>
                  <a:srgbClr val="808080"/>
                </a:solidFill>
                <a:latin typeface="Arial"/>
                <a:cs typeface="Arial"/>
              </a:rPr>
              <a:t>enzyme</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essential</a:t>
            </a:r>
            <a:r>
              <a:rPr lang="tr-TR" sz="1800" spc="-5" dirty="0" smtClean="0">
                <a:solidFill>
                  <a:srgbClr val="808080"/>
                </a:solidFill>
                <a:latin typeface="Arial"/>
                <a:cs typeface="Arial"/>
              </a:rPr>
              <a:t> </a:t>
            </a:r>
            <a:r>
              <a:rPr lang="tr-TR" sz="1800" dirty="0" smtClean="0">
                <a:solidFill>
                  <a:srgbClr val="808080"/>
                </a:solidFill>
                <a:latin typeface="Arial"/>
                <a:cs typeface="Arial"/>
              </a:rPr>
              <a:t>to </a:t>
            </a:r>
            <a:r>
              <a:rPr lang="tr-TR" sz="1800" spc="-5" dirty="0" smtClean="0">
                <a:solidFill>
                  <a:srgbClr val="808080"/>
                </a:solidFill>
                <a:latin typeface="Arial"/>
                <a:cs typeface="Arial"/>
              </a:rPr>
              <a:t>de </a:t>
            </a:r>
            <a:r>
              <a:rPr lang="tr-TR" sz="1800" spc="-5" dirty="0" err="1" smtClean="0">
                <a:solidFill>
                  <a:srgbClr val="808080"/>
                </a:solidFill>
                <a:latin typeface="Arial"/>
                <a:cs typeface="Arial"/>
              </a:rPr>
              <a:t>novo</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synthesis</a:t>
            </a:r>
            <a:r>
              <a:rPr lang="tr-TR" sz="1800" spc="-5" dirty="0" smtClean="0">
                <a:solidFill>
                  <a:srgbClr val="808080"/>
                </a:solidFill>
                <a:latin typeface="Arial"/>
                <a:cs typeface="Arial"/>
              </a:rPr>
              <a:t> </a:t>
            </a:r>
            <a:r>
              <a:rPr lang="tr-TR" sz="1800" dirty="0" smtClean="0">
                <a:solidFill>
                  <a:srgbClr val="808080"/>
                </a:solidFill>
                <a:latin typeface="Arial"/>
                <a:cs typeface="Arial"/>
              </a:rPr>
              <a:t>of </a:t>
            </a:r>
            <a:r>
              <a:rPr lang="tr-TR" sz="1800" spc="-5" dirty="0" err="1" smtClean="0">
                <a:solidFill>
                  <a:srgbClr val="808080"/>
                </a:solidFill>
                <a:latin typeface="Arial"/>
                <a:cs typeface="Arial"/>
              </a:rPr>
              <a:t>guanosine</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nucleotides</a:t>
            </a:r>
            <a:r>
              <a:rPr lang="tr-TR" sz="1800" spc="-5" dirty="0" smtClean="0">
                <a:solidFill>
                  <a:srgbClr val="808080"/>
                </a:solidFill>
                <a:latin typeface="Arial"/>
                <a:cs typeface="Arial"/>
              </a:rPr>
              <a:t>) and </a:t>
            </a:r>
            <a:r>
              <a:rPr lang="tr-TR" sz="1800" spc="-5" dirty="0" err="1" smtClean="0">
                <a:solidFill>
                  <a:srgbClr val="808080"/>
                </a:solidFill>
                <a:latin typeface="Arial"/>
                <a:cs typeface="Arial"/>
              </a:rPr>
              <a:t>terminates</a:t>
            </a:r>
            <a:r>
              <a:rPr lang="tr-TR" sz="1800" spc="-5" dirty="0" smtClean="0">
                <a:solidFill>
                  <a:srgbClr val="808080"/>
                </a:solidFill>
                <a:latin typeface="Arial"/>
                <a:cs typeface="Arial"/>
              </a:rPr>
              <a:t> DNA</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synthesis</a:t>
            </a:r>
            <a:endParaRPr lang="tr-TR" sz="1800" dirty="0" smtClean="0">
              <a:latin typeface="Arial"/>
              <a:cs typeface="Arial"/>
            </a:endParaRPr>
          </a:p>
          <a:p>
            <a:pPr lvl="1">
              <a:lnSpc>
                <a:spcPct val="100000"/>
              </a:lnSpc>
              <a:spcBef>
                <a:spcPts val="35"/>
              </a:spcBef>
              <a:buClr>
                <a:srgbClr val="333399"/>
              </a:buClr>
              <a:buFont typeface="Wingdings"/>
              <a:buChar char=""/>
            </a:pPr>
            <a:endParaRPr lang="tr-TR" sz="2200" dirty="0" smtClean="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lang="tr-TR" sz="1800" spc="-5" dirty="0" err="1" smtClean="0">
                <a:solidFill>
                  <a:srgbClr val="808080"/>
                </a:solidFill>
                <a:latin typeface="Arial"/>
                <a:cs typeface="Arial"/>
              </a:rPr>
              <a:t>Sirolimus</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binds</a:t>
            </a:r>
            <a:r>
              <a:rPr lang="tr-TR" sz="1800" spc="-5" dirty="0" smtClean="0">
                <a:solidFill>
                  <a:srgbClr val="808080"/>
                </a:solidFill>
                <a:latin typeface="Arial"/>
                <a:cs typeface="Arial"/>
              </a:rPr>
              <a:t> </a:t>
            </a:r>
            <a:r>
              <a:rPr lang="tr-TR" sz="1800" dirty="0" smtClean="0">
                <a:solidFill>
                  <a:srgbClr val="808080"/>
                </a:solidFill>
                <a:latin typeface="Arial"/>
                <a:cs typeface="Arial"/>
              </a:rPr>
              <a:t>to </a:t>
            </a:r>
            <a:r>
              <a:rPr lang="tr-TR" sz="1800" spc="-5" dirty="0" smtClean="0">
                <a:solidFill>
                  <a:srgbClr val="808080"/>
                </a:solidFill>
                <a:latin typeface="Arial"/>
                <a:cs typeface="Arial"/>
              </a:rPr>
              <a:t>FKBP12) </a:t>
            </a:r>
            <a:r>
              <a:rPr lang="tr-TR" sz="1800" dirty="0" smtClean="0">
                <a:solidFill>
                  <a:srgbClr val="808080"/>
                </a:solidFill>
                <a:latin typeface="Arial"/>
                <a:cs typeface="Arial"/>
              </a:rPr>
              <a:t>can be </a:t>
            </a:r>
            <a:r>
              <a:rPr lang="tr-TR" sz="1800" spc="-5" dirty="0" err="1" smtClean="0">
                <a:solidFill>
                  <a:srgbClr val="808080"/>
                </a:solidFill>
                <a:latin typeface="Arial"/>
                <a:cs typeface="Arial"/>
              </a:rPr>
              <a:t>used</a:t>
            </a:r>
            <a:r>
              <a:rPr lang="tr-TR" sz="1800" spc="-5" dirty="0" smtClean="0">
                <a:solidFill>
                  <a:srgbClr val="808080"/>
                </a:solidFill>
                <a:latin typeface="Arial"/>
                <a:cs typeface="Arial"/>
              </a:rPr>
              <a:t> </a:t>
            </a:r>
            <a:r>
              <a:rPr lang="tr-TR" sz="1800" dirty="0" smtClean="0">
                <a:solidFill>
                  <a:srgbClr val="808080"/>
                </a:solidFill>
                <a:latin typeface="Arial"/>
                <a:cs typeface="Arial"/>
              </a:rPr>
              <a:t>in </a:t>
            </a:r>
            <a:r>
              <a:rPr lang="tr-TR" sz="1800" spc="-5" dirty="0" err="1" smtClean="0">
                <a:solidFill>
                  <a:srgbClr val="808080"/>
                </a:solidFill>
                <a:latin typeface="Arial"/>
                <a:cs typeface="Arial"/>
              </a:rPr>
              <a:t>combination</a:t>
            </a:r>
            <a:r>
              <a:rPr lang="tr-TR" sz="1800" spc="-5" dirty="0" smtClean="0">
                <a:solidFill>
                  <a:srgbClr val="808080"/>
                </a:solidFill>
                <a:latin typeface="Arial"/>
                <a:cs typeface="Arial"/>
              </a:rPr>
              <a:t> </a:t>
            </a:r>
            <a:r>
              <a:rPr lang="tr-TR" sz="1800" spc="-15" dirty="0" err="1" smtClean="0">
                <a:solidFill>
                  <a:srgbClr val="808080"/>
                </a:solidFill>
                <a:latin typeface="Arial"/>
                <a:cs typeface="Arial"/>
              </a:rPr>
              <a:t>with</a:t>
            </a:r>
            <a:r>
              <a:rPr lang="tr-TR" sz="1800" spc="75" dirty="0" smtClean="0">
                <a:solidFill>
                  <a:srgbClr val="808080"/>
                </a:solidFill>
                <a:latin typeface="Arial"/>
                <a:cs typeface="Arial"/>
              </a:rPr>
              <a:t> </a:t>
            </a:r>
            <a:r>
              <a:rPr lang="tr-TR" sz="1800" spc="-5" dirty="0" smtClean="0">
                <a:solidFill>
                  <a:srgbClr val="808080"/>
                </a:solidFill>
                <a:latin typeface="Arial"/>
                <a:cs typeface="Arial"/>
              </a:rPr>
              <a:t>FK506</a:t>
            </a:r>
            <a:endParaRPr lang="tr-TR" sz="1800" dirty="0" smtClean="0">
              <a:latin typeface="Arial"/>
              <a:cs typeface="Arial"/>
            </a:endParaRPr>
          </a:p>
          <a:p>
            <a:pPr>
              <a:lnSpc>
                <a:spcPct val="100000"/>
              </a:lnSpc>
              <a:buClr>
                <a:srgbClr val="333399"/>
              </a:buClr>
              <a:buFont typeface="Wingdings"/>
              <a:buChar char=""/>
            </a:pPr>
            <a:endParaRPr lang="tr-TR" sz="2250" dirty="0" smtClean="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lang="tr-TR" sz="1800" spc="-15" dirty="0" err="1" smtClean="0">
                <a:solidFill>
                  <a:srgbClr val="808080"/>
                </a:solidFill>
                <a:latin typeface="Arial"/>
                <a:cs typeface="Arial"/>
              </a:rPr>
              <a:t>Vorinostat</a:t>
            </a:r>
            <a:r>
              <a:rPr lang="tr-TR" sz="1800" spc="-15" dirty="0" smtClean="0">
                <a:solidFill>
                  <a:srgbClr val="808080"/>
                </a:solidFill>
                <a:latin typeface="Arial"/>
                <a:cs typeface="Arial"/>
              </a:rPr>
              <a:t> </a:t>
            </a:r>
            <a:r>
              <a:rPr lang="tr-TR" sz="1800" spc="-5" dirty="0" smtClean="0">
                <a:solidFill>
                  <a:srgbClr val="808080"/>
                </a:solidFill>
                <a:latin typeface="Arial"/>
                <a:cs typeface="Arial"/>
              </a:rPr>
              <a:t>(</a:t>
            </a:r>
            <a:r>
              <a:rPr lang="tr-TR" sz="1800" spc="-5" dirty="0" err="1" smtClean="0">
                <a:solidFill>
                  <a:srgbClr val="808080"/>
                </a:solidFill>
                <a:latin typeface="Arial"/>
                <a:cs typeface="Arial"/>
              </a:rPr>
              <a:t>histone</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deacetylase</a:t>
            </a:r>
            <a:r>
              <a:rPr lang="tr-TR" sz="1800" spc="45" dirty="0" smtClean="0">
                <a:solidFill>
                  <a:srgbClr val="808080"/>
                </a:solidFill>
                <a:latin typeface="Arial"/>
                <a:cs typeface="Arial"/>
              </a:rPr>
              <a:t> </a:t>
            </a:r>
            <a:r>
              <a:rPr lang="tr-TR" sz="1800" spc="-5" dirty="0" err="1" smtClean="0">
                <a:solidFill>
                  <a:srgbClr val="808080"/>
                </a:solidFill>
                <a:latin typeface="Arial"/>
                <a:cs typeface="Arial"/>
              </a:rPr>
              <a:t>inhibitor</a:t>
            </a:r>
            <a:r>
              <a:rPr lang="tr-TR" sz="1800" spc="-5" dirty="0" smtClean="0">
                <a:solidFill>
                  <a:srgbClr val="808080"/>
                </a:solidFill>
                <a:latin typeface="Arial"/>
                <a:cs typeface="Arial"/>
              </a:rPr>
              <a:t>)</a:t>
            </a:r>
            <a:endParaRPr lang="tr-TR" sz="1800" dirty="0" smtClean="0">
              <a:latin typeface="Arial"/>
              <a:cs typeface="Arial"/>
            </a:endParaRPr>
          </a:p>
          <a:p>
            <a:endParaRPr lang="tr-TR" dirty="0" smtClean="0"/>
          </a:p>
          <a:p>
            <a:pPr marL="12700">
              <a:lnSpc>
                <a:spcPct val="100000"/>
              </a:lnSpc>
            </a:pPr>
            <a:r>
              <a:rPr lang="tr-TR" sz="1600" b="1" spc="-5" dirty="0" err="1" smtClean="0">
                <a:solidFill>
                  <a:srgbClr val="808080"/>
                </a:solidFill>
                <a:latin typeface="Arial"/>
                <a:cs typeface="Arial"/>
              </a:rPr>
              <a:t>Immunological</a:t>
            </a:r>
            <a:r>
              <a:rPr lang="tr-TR" sz="1600" b="1" spc="-5" dirty="0" smtClean="0">
                <a:solidFill>
                  <a:srgbClr val="808080"/>
                </a:solidFill>
                <a:latin typeface="Arial"/>
                <a:cs typeface="Arial"/>
              </a:rPr>
              <a:t> and</a:t>
            </a:r>
            <a:r>
              <a:rPr lang="tr-TR" sz="1600" b="1" dirty="0" smtClean="0">
                <a:solidFill>
                  <a:srgbClr val="808080"/>
                </a:solidFill>
                <a:latin typeface="Arial"/>
                <a:cs typeface="Arial"/>
              </a:rPr>
              <a:t> </a:t>
            </a:r>
            <a:r>
              <a:rPr lang="tr-TR" sz="1600" b="1" spc="-5" dirty="0" err="1" smtClean="0">
                <a:solidFill>
                  <a:srgbClr val="808080"/>
                </a:solidFill>
                <a:latin typeface="Arial"/>
                <a:cs typeface="Arial"/>
              </a:rPr>
              <a:t>Cellular</a:t>
            </a:r>
            <a:endParaRPr lang="tr-TR" sz="1600" dirty="0" smtClean="0">
              <a:latin typeface="Arial"/>
              <a:cs typeface="Arial"/>
            </a:endParaRPr>
          </a:p>
          <a:p>
            <a:pPr marL="367665" indent="-354965">
              <a:lnSpc>
                <a:spcPct val="100000"/>
              </a:lnSpc>
              <a:spcBef>
                <a:spcPts val="190"/>
              </a:spcBef>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Antithymocyte</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globulin</a:t>
            </a:r>
            <a:r>
              <a:rPr lang="tr-TR" sz="1600" spc="-5" dirty="0" smtClean="0">
                <a:solidFill>
                  <a:srgbClr val="808080"/>
                </a:solidFill>
                <a:latin typeface="Arial"/>
                <a:cs typeface="Arial"/>
              </a:rPr>
              <a:t> </a:t>
            </a:r>
            <a:r>
              <a:rPr lang="tr-TR" sz="1600" spc="-30" dirty="0" smtClean="0">
                <a:solidFill>
                  <a:srgbClr val="808080"/>
                </a:solidFill>
                <a:latin typeface="Arial"/>
                <a:cs typeface="Arial"/>
              </a:rPr>
              <a:t>(ATG,</a:t>
            </a:r>
            <a:r>
              <a:rPr lang="tr-TR" sz="1600" spc="-75" dirty="0" smtClean="0">
                <a:solidFill>
                  <a:srgbClr val="808080"/>
                </a:solidFill>
                <a:latin typeface="Arial"/>
                <a:cs typeface="Arial"/>
              </a:rPr>
              <a:t> </a:t>
            </a:r>
            <a:r>
              <a:rPr lang="tr-TR" sz="1600" spc="-5" dirty="0" smtClean="0">
                <a:solidFill>
                  <a:srgbClr val="808080"/>
                </a:solidFill>
                <a:latin typeface="Arial"/>
                <a:cs typeface="Arial"/>
              </a:rPr>
              <a:t>ALG)</a:t>
            </a:r>
            <a:endParaRPr lang="tr-TR" sz="1600" dirty="0" smtClean="0">
              <a:latin typeface="Arial"/>
              <a:cs typeface="Arial"/>
            </a:endParaRPr>
          </a:p>
          <a:p>
            <a:pPr>
              <a:lnSpc>
                <a:spcPct val="100000"/>
              </a:lnSpc>
              <a:spcBef>
                <a:spcPts val="5"/>
              </a:spcBef>
              <a:buClr>
                <a:srgbClr val="333399"/>
              </a:buClr>
              <a:buFont typeface="Wingdings"/>
              <a:buChar char=""/>
            </a:pPr>
            <a:endParaRPr lang="tr-TR" sz="2000" dirty="0" smtClean="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Monoclonal</a:t>
            </a:r>
            <a:r>
              <a:rPr lang="tr-TR" sz="1600" spc="-40" dirty="0" smtClean="0">
                <a:solidFill>
                  <a:srgbClr val="808080"/>
                </a:solidFill>
                <a:latin typeface="Arial"/>
                <a:cs typeface="Arial"/>
              </a:rPr>
              <a:t> </a:t>
            </a:r>
            <a:r>
              <a:rPr lang="tr-TR" sz="1600" spc="-5" dirty="0" err="1" smtClean="0">
                <a:solidFill>
                  <a:srgbClr val="808080"/>
                </a:solidFill>
                <a:latin typeface="Arial"/>
                <a:cs typeface="Arial"/>
              </a:rPr>
              <a:t>antibodies</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CD20:</a:t>
            </a:r>
            <a:r>
              <a:rPr lang="tr-TR" sz="1600" spc="-50" dirty="0" smtClean="0">
                <a:solidFill>
                  <a:srgbClr val="808080"/>
                </a:solidFill>
                <a:latin typeface="Arial"/>
                <a:cs typeface="Arial"/>
              </a:rPr>
              <a:t> </a:t>
            </a:r>
            <a:r>
              <a:rPr lang="tr-TR" sz="1600" spc="-5" dirty="0" err="1" smtClean="0">
                <a:solidFill>
                  <a:srgbClr val="808080"/>
                </a:solidFill>
                <a:latin typeface="Arial"/>
                <a:cs typeface="Arial"/>
              </a:rPr>
              <a:t>rituximab</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CD52: </a:t>
            </a:r>
            <a:r>
              <a:rPr lang="tr-TR" sz="1600" spc="-5" dirty="0" err="1" smtClean="0">
                <a:solidFill>
                  <a:srgbClr val="808080"/>
                </a:solidFill>
                <a:latin typeface="Arial"/>
                <a:cs typeface="Arial"/>
              </a:rPr>
              <a:t>alemtuzamab</a:t>
            </a:r>
            <a:r>
              <a:rPr lang="tr-TR" sz="1600" spc="-20" dirty="0" smtClean="0">
                <a:solidFill>
                  <a:srgbClr val="808080"/>
                </a:solidFill>
                <a:latin typeface="Arial"/>
                <a:cs typeface="Arial"/>
              </a:rPr>
              <a:t> </a:t>
            </a:r>
            <a:r>
              <a:rPr lang="tr-TR" sz="1600" spc="-5" dirty="0" smtClean="0">
                <a:solidFill>
                  <a:srgbClr val="808080"/>
                </a:solidFill>
                <a:latin typeface="Arial"/>
                <a:cs typeface="Arial"/>
              </a:rPr>
              <a:t>(</a:t>
            </a:r>
            <a:r>
              <a:rPr lang="tr-TR" sz="1600" spc="-5" dirty="0" err="1" smtClean="0">
                <a:solidFill>
                  <a:srgbClr val="808080"/>
                </a:solidFill>
                <a:latin typeface="Arial"/>
                <a:cs typeface="Arial"/>
              </a:rPr>
              <a:t>Campath</a:t>
            </a:r>
            <a:r>
              <a:rPr lang="tr-TR" sz="1600" spc="-5" dirty="0" smtClean="0">
                <a:solidFill>
                  <a:srgbClr val="808080"/>
                </a:solidFill>
                <a:latin typeface="Arial"/>
                <a:cs typeface="Arial"/>
              </a:rPr>
              <a:t>)</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CD2: </a:t>
            </a:r>
            <a:r>
              <a:rPr lang="tr-TR" sz="1600" spc="-5" dirty="0" err="1" smtClean="0">
                <a:solidFill>
                  <a:srgbClr val="808080"/>
                </a:solidFill>
                <a:latin typeface="Arial"/>
                <a:cs typeface="Arial"/>
              </a:rPr>
              <a:t>alefacept</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Blocks</a:t>
            </a:r>
            <a:r>
              <a:rPr lang="tr-TR" sz="1600" spc="-5" dirty="0" smtClean="0">
                <a:solidFill>
                  <a:srgbClr val="808080"/>
                </a:solidFill>
                <a:latin typeface="Arial"/>
                <a:cs typeface="Arial"/>
              </a:rPr>
              <a:t> </a:t>
            </a:r>
            <a:r>
              <a:rPr lang="tr-TR" sz="1600" spc="-15" dirty="0" smtClean="0">
                <a:solidFill>
                  <a:srgbClr val="808080"/>
                </a:solidFill>
                <a:latin typeface="Arial"/>
                <a:cs typeface="Arial"/>
              </a:rPr>
              <a:t>CD3-LFA3</a:t>
            </a:r>
            <a:r>
              <a:rPr lang="tr-TR" sz="1600" spc="30" dirty="0" smtClean="0">
                <a:solidFill>
                  <a:srgbClr val="808080"/>
                </a:solidFill>
                <a:latin typeface="Arial"/>
                <a:cs typeface="Arial"/>
              </a:rPr>
              <a:t> </a:t>
            </a:r>
            <a:r>
              <a:rPr lang="tr-TR" sz="1600" spc="-5" dirty="0" err="1" smtClean="0">
                <a:solidFill>
                  <a:srgbClr val="808080"/>
                </a:solidFill>
                <a:latin typeface="Arial"/>
                <a:cs typeface="Arial"/>
              </a:rPr>
              <a:t>interaction</a:t>
            </a:r>
            <a:r>
              <a:rPr lang="tr-TR" sz="1600" spc="-5" dirty="0" smtClean="0">
                <a:solidFill>
                  <a:srgbClr val="808080"/>
                </a:solidFill>
                <a:latin typeface="Arial"/>
                <a:cs typeface="Arial"/>
              </a:rPr>
              <a:t>)</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CD3: OKT3,</a:t>
            </a:r>
            <a:r>
              <a:rPr lang="tr-TR" sz="1600" spc="-30" dirty="0" smtClean="0">
                <a:solidFill>
                  <a:srgbClr val="808080"/>
                </a:solidFill>
                <a:latin typeface="Arial"/>
                <a:cs typeface="Arial"/>
              </a:rPr>
              <a:t> </a:t>
            </a:r>
            <a:r>
              <a:rPr lang="tr-TR" sz="1600" spc="-5" dirty="0" err="1" smtClean="0">
                <a:solidFill>
                  <a:srgbClr val="808080"/>
                </a:solidFill>
                <a:latin typeface="Arial"/>
                <a:cs typeface="Arial"/>
              </a:rPr>
              <a:t>visilizumab</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CD147:</a:t>
            </a:r>
            <a:r>
              <a:rPr lang="tr-TR" sz="1600" spc="-155" dirty="0" smtClean="0">
                <a:solidFill>
                  <a:srgbClr val="808080"/>
                </a:solidFill>
                <a:latin typeface="Arial"/>
                <a:cs typeface="Arial"/>
              </a:rPr>
              <a:t> </a:t>
            </a:r>
            <a:r>
              <a:rPr lang="tr-TR" sz="1600" spc="-5" dirty="0" smtClean="0">
                <a:solidFill>
                  <a:srgbClr val="808080"/>
                </a:solidFill>
                <a:latin typeface="Arial"/>
                <a:cs typeface="Arial"/>
              </a:rPr>
              <a:t>ABX-CBL</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TNF: </a:t>
            </a:r>
            <a:r>
              <a:rPr lang="tr-TR" sz="1600" spc="-5" dirty="0" err="1" smtClean="0">
                <a:solidFill>
                  <a:srgbClr val="808080"/>
                </a:solidFill>
                <a:latin typeface="Arial"/>
                <a:cs typeface="Arial"/>
              </a:rPr>
              <a:t>infliximab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etanercept</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adalimumab</a:t>
            </a:r>
            <a:r>
              <a:rPr lang="tr-TR" sz="1600" spc="-5" dirty="0" smtClean="0">
                <a:solidFill>
                  <a:srgbClr val="808080"/>
                </a:solidFill>
                <a:latin typeface="Arial"/>
                <a:cs typeface="Arial"/>
              </a:rPr>
              <a:t>,</a:t>
            </a:r>
            <a:r>
              <a:rPr lang="tr-TR" sz="1600" spc="85" dirty="0" smtClean="0">
                <a:solidFill>
                  <a:srgbClr val="808080"/>
                </a:solidFill>
                <a:latin typeface="Arial"/>
                <a:cs typeface="Arial"/>
              </a:rPr>
              <a:t> </a:t>
            </a:r>
            <a:r>
              <a:rPr lang="tr-TR" sz="1600" spc="-5" dirty="0" err="1" smtClean="0">
                <a:solidFill>
                  <a:srgbClr val="808080"/>
                </a:solidFill>
                <a:latin typeface="Arial"/>
                <a:cs typeface="Arial"/>
              </a:rPr>
              <a:t>certolizumab</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IL2/IL2R (CD25): </a:t>
            </a:r>
            <a:r>
              <a:rPr lang="tr-TR" sz="1600" spc="-5" dirty="0" err="1" smtClean="0">
                <a:solidFill>
                  <a:srgbClr val="808080"/>
                </a:solidFill>
                <a:latin typeface="Arial"/>
                <a:cs typeface="Arial"/>
              </a:rPr>
              <a:t>dacluzamab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inolimomab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basiliximab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denileukin</a:t>
            </a:r>
            <a:r>
              <a:rPr lang="tr-TR" sz="1600" spc="100" dirty="0" smtClean="0">
                <a:solidFill>
                  <a:srgbClr val="808080"/>
                </a:solidFill>
                <a:latin typeface="Arial"/>
                <a:cs typeface="Arial"/>
              </a:rPr>
              <a:t> </a:t>
            </a:r>
            <a:r>
              <a:rPr lang="tr-TR" sz="1600" spc="-5" dirty="0" err="1" smtClean="0">
                <a:solidFill>
                  <a:srgbClr val="808080"/>
                </a:solidFill>
                <a:latin typeface="Arial"/>
                <a:cs typeface="Arial"/>
              </a:rPr>
              <a:t>diftitox</a:t>
            </a:r>
            <a:endParaRPr lang="tr-TR" sz="1600" dirty="0" smtClean="0">
              <a:latin typeface="Arial"/>
              <a:cs typeface="Arial"/>
            </a:endParaRPr>
          </a:p>
          <a:p>
            <a:pPr lvl="1">
              <a:lnSpc>
                <a:spcPct val="100000"/>
              </a:lnSpc>
              <a:spcBef>
                <a:spcPts val="5"/>
              </a:spcBef>
              <a:buClr>
                <a:srgbClr val="333399"/>
              </a:buClr>
              <a:buFont typeface="Wingdings"/>
              <a:buChar char=""/>
            </a:pPr>
            <a:endParaRPr lang="tr-TR" sz="2000" dirty="0" smtClean="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Extracorporeal</a:t>
            </a:r>
            <a:r>
              <a:rPr lang="tr-TR" sz="1600" dirty="0" smtClean="0">
                <a:solidFill>
                  <a:srgbClr val="808080"/>
                </a:solidFill>
                <a:latin typeface="Arial"/>
                <a:cs typeface="Arial"/>
              </a:rPr>
              <a:t> </a:t>
            </a:r>
            <a:r>
              <a:rPr lang="tr-TR" sz="1600" spc="-5" dirty="0" err="1" smtClean="0">
                <a:solidFill>
                  <a:srgbClr val="808080"/>
                </a:solidFill>
                <a:latin typeface="Arial"/>
                <a:cs typeface="Arial"/>
              </a:rPr>
              <a:t>photophoresis</a:t>
            </a:r>
            <a:endParaRPr lang="tr-TR" sz="1600" dirty="0" smtClean="0">
              <a:latin typeface="Arial"/>
              <a:cs typeface="Arial"/>
            </a:endParaRPr>
          </a:p>
          <a:p>
            <a:pPr>
              <a:lnSpc>
                <a:spcPct val="100000"/>
              </a:lnSpc>
              <a:buClr>
                <a:srgbClr val="333399"/>
              </a:buClr>
              <a:buFont typeface="Wingdings"/>
              <a:buChar char=""/>
            </a:pPr>
            <a:endParaRPr lang="tr-TR" sz="2000" dirty="0" smtClean="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Cellular</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20" dirty="0" smtClean="0">
                <a:solidFill>
                  <a:srgbClr val="808080"/>
                </a:solidFill>
                <a:latin typeface="Arial"/>
                <a:cs typeface="Arial"/>
              </a:rPr>
              <a:t>T-</a:t>
            </a:r>
            <a:r>
              <a:rPr lang="tr-TR" sz="1600" spc="-20" dirty="0" err="1" smtClean="0">
                <a:solidFill>
                  <a:srgbClr val="808080"/>
                </a:solidFill>
                <a:latin typeface="Arial"/>
                <a:cs typeface="Arial"/>
              </a:rPr>
              <a:t>cell</a:t>
            </a:r>
            <a:r>
              <a:rPr lang="tr-TR" sz="1600" spc="-65" dirty="0" smtClean="0">
                <a:solidFill>
                  <a:srgbClr val="808080"/>
                </a:solidFill>
                <a:latin typeface="Arial"/>
                <a:cs typeface="Arial"/>
              </a:rPr>
              <a:t> </a:t>
            </a:r>
            <a:r>
              <a:rPr lang="tr-TR" sz="1600" spc="-5" dirty="0" err="1" smtClean="0">
                <a:solidFill>
                  <a:srgbClr val="808080"/>
                </a:solidFill>
                <a:latin typeface="Arial"/>
                <a:cs typeface="Arial"/>
              </a:rPr>
              <a:t>depletion</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Mesenchymal </a:t>
            </a:r>
            <a:r>
              <a:rPr lang="tr-TR" sz="1600" spc="-5" dirty="0" err="1" smtClean="0">
                <a:solidFill>
                  <a:srgbClr val="808080"/>
                </a:solidFill>
                <a:latin typeface="Arial"/>
                <a:cs typeface="Arial"/>
              </a:rPr>
              <a:t>stem</a:t>
            </a:r>
            <a:r>
              <a:rPr lang="tr-TR" sz="1600" spc="-25" dirty="0" smtClean="0">
                <a:solidFill>
                  <a:srgbClr val="808080"/>
                </a:solidFill>
                <a:latin typeface="Arial"/>
                <a:cs typeface="Arial"/>
              </a:rPr>
              <a:t> </a:t>
            </a:r>
            <a:r>
              <a:rPr lang="tr-TR" sz="1600" spc="-5" dirty="0" err="1" smtClean="0">
                <a:solidFill>
                  <a:srgbClr val="808080"/>
                </a:solidFill>
                <a:latin typeface="Arial"/>
                <a:cs typeface="Arial"/>
              </a:rPr>
              <a:t>cells</a:t>
            </a:r>
            <a:endParaRPr lang="tr-TR" sz="1600" dirty="0" smtClean="0">
              <a:latin typeface="Arial"/>
              <a:cs typeface="Arial"/>
            </a:endParaRPr>
          </a:p>
          <a:p>
            <a:pPr marL="824865" lvl="1" indent="-354965">
              <a:lnSpc>
                <a:spcPct val="100000"/>
              </a:lnSpc>
              <a:spcBef>
                <a:spcPts val="195"/>
              </a:spcBef>
              <a:buClr>
                <a:srgbClr val="333399"/>
              </a:buClr>
              <a:buSzPct val="75000"/>
              <a:buFont typeface="Wingdings"/>
              <a:buChar char=""/>
              <a:tabLst>
                <a:tab pos="824865" algn="l"/>
                <a:tab pos="825500" algn="l"/>
              </a:tabLst>
            </a:pPr>
            <a:r>
              <a:rPr lang="tr-TR" sz="1600" spc="-10" dirty="0" smtClean="0">
                <a:solidFill>
                  <a:srgbClr val="808080"/>
                </a:solidFill>
                <a:latin typeface="Arial"/>
                <a:cs typeface="Arial"/>
              </a:rPr>
              <a:t>T-</a:t>
            </a:r>
            <a:r>
              <a:rPr lang="tr-TR" sz="1600" spc="-10" dirty="0" err="1" smtClean="0">
                <a:solidFill>
                  <a:srgbClr val="808080"/>
                </a:solidFill>
                <a:latin typeface="Arial"/>
                <a:cs typeface="Arial"/>
              </a:rPr>
              <a:t>regulatory</a:t>
            </a:r>
            <a:r>
              <a:rPr lang="tr-TR" sz="1600" spc="-65" dirty="0" smtClean="0">
                <a:solidFill>
                  <a:srgbClr val="808080"/>
                </a:solidFill>
                <a:latin typeface="Arial"/>
                <a:cs typeface="Arial"/>
              </a:rPr>
              <a:t> </a:t>
            </a:r>
            <a:r>
              <a:rPr lang="tr-TR" sz="1600" spc="-5" dirty="0" err="1" smtClean="0">
                <a:solidFill>
                  <a:srgbClr val="808080"/>
                </a:solidFill>
                <a:latin typeface="Arial"/>
                <a:cs typeface="Arial"/>
              </a:rPr>
              <a:t>cells</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err="1" smtClean="0">
                <a:solidFill>
                  <a:srgbClr val="808080"/>
                </a:solidFill>
                <a:latin typeface="Arial"/>
                <a:cs typeface="Arial"/>
              </a:rPr>
              <a:t>Suicide</a:t>
            </a:r>
            <a:r>
              <a:rPr lang="tr-TR" sz="1600" spc="-5" dirty="0" smtClean="0">
                <a:solidFill>
                  <a:srgbClr val="808080"/>
                </a:solidFill>
                <a:latin typeface="Arial"/>
                <a:cs typeface="Arial"/>
              </a:rPr>
              <a:t> gene </a:t>
            </a:r>
            <a:r>
              <a:rPr lang="tr-TR" sz="1600" spc="-5" dirty="0" err="1" smtClean="0">
                <a:solidFill>
                  <a:srgbClr val="808080"/>
                </a:solidFill>
                <a:latin typeface="Arial"/>
                <a:cs typeface="Arial"/>
              </a:rPr>
              <a:t>therapy</a:t>
            </a:r>
            <a:r>
              <a:rPr lang="tr-TR" sz="1600" spc="-5" dirty="0" smtClean="0">
                <a:solidFill>
                  <a:srgbClr val="808080"/>
                </a:solidFill>
                <a:latin typeface="Arial"/>
                <a:cs typeface="Arial"/>
              </a:rPr>
              <a:t> of </a:t>
            </a:r>
            <a:r>
              <a:rPr lang="tr-TR" sz="1600" spc="-5" dirty="0" err="1" smtClean="0">
                <a:solidFill>
                  <a:srgbClr val="808080"/>
                </a:solidFill>
                <a:latin typeface="Arial"/>
                <a:cs typeface="Arial"/>
              </a:rPr>
              <a:t>donor</a:t>
            </a:r>
            <a:r>
              <a:rPr lang="tr-TR" sz="1600" spc="-20" dirty="0" smtClean="0">
                <a:solidFill>
                  <a:srgbClr val="808080"/>
                </a:solidFill>
                <a:latin typeface="Arial"/>
                <a:cs typeface="Arial"/>
              </a:rPr>
              <a:t> </a:t>
            </a:r>
            <a:r>
              <a:rPr lang="tr-TR" sz="1600" spc="-15" dirty="0" smtClean="0">
                <a:solidFill>
                  <a:srgbClr val="808080"/>
                </a:solidFill>
                <a:latin typeface="Arial"/>
                <a:cs typeface="Arial"/>
              </a:rPr>
              <a:t>T-</a:t>
            </a:r>
            <a:r>
              <a:rPr lang="tr-TR" sz="1600" spc="-15" dirty="0" err="1" smtClean="0">
                <a:solidFill>
                  <a:srgbClr val="808080"/>
                </a:solidFill>
                <a:latin typeface="Arial"/>
                <a:cs typeface="Arial"/>
              </a:rPr>
              <a:t>cells</a:t>
            </a:r>
            <a:endParaRPr lang="tr-TR" sz="1600" dirty="0" smtClean="0">
              <a:latin typeface="Arial"/>
              <a:cs typeface="Arial"/>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46</a:t>
            </a:fld>
            <a:endParaRPr lang="tr-T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92500" lnSpcReduction="20000"/>
          </a:bodyPr>
          <a:lstStyle/>
          <a:p>
            <a:pPr marL="367665" indent="-354965">
              <a:lnSpc>
                <a:spcPct val="100000"/>
              </a:lnSpc>
              <a:buClr>
                <a:srgbClr val="333399"/>
              </a:buClr>
              <a:buSzPct val="75000"/>
              <a:buFont typeface="Wingdings"/>
              <a:buChar char=""/>
              <a:tabLst>
                <a:tab pos="367665" algn="l"/>
                <a:tab pos="368300" algn="l"/>
              </a:tabLst>
            </a:pPr>
            <a:r>
              <a:rPr lang="tr-TR" sz="1800" b="1" dirty="0" err="1" smtClean="0">
                <a:solidFill>
                  <a:srgbClr val="808080"/>
                </a:solidFill>
                <a:latin typeface="Arial"/>
                <a:cs typeface="Arial"/>
              </a:rPr>
              <a:t>Gold</a:t>
            </a:r>
            <a:r>
              <a:rPr lang="tr-TR" sz="1800" b="1" dirty="0" smtClean="0">
                <a:solidFill>
                  <a:srgbClr val="808080"/>
                </a:solidFill>
                <a:latin typeface="Arial"/>
                <a:cs typeface="Arial"/>
              </a:rPr>
              <a:t> </a:t>
            </a:r>
            <a:r>
              <a:rPr lang="tr-TR" sz="1800" b="1" spc="-5" dirty="0" err="1" smtClean="0">
                <a:solidFill>
                  <a:srgbClr val="808080"/>
                </a:solidFill>
                <a:latin typeface="Arial"/>
                <a:cs typeface="Arial"/>
              </a:rPr>
              <a:t>standard</a:t>
            </a:r>
            <a:r>
              <a:rPr lang="tr-TR" sz="1800" b="1" spc="-5" dirty="0" smtClean="0">
                <a:solidFill>
                  <a:srgbClr val="808080"/>
                </a:solidFill>
                <a:latin typeface="Arial"/>
                <a:cs typeface="Arial"/>
              </a:rPr>
              <a:t> is </a:t>
            </a:r>
            <a:r>
              <a:rPr lang="tr-TR" sz="1800" b="1" spc="-5" dirty="0" err="1" smtClean="0">
                <a:solidFill>
                  <a:srgbClr val="808080"/>
                </a:solidFill>
                <a:latin typeface="Arial"/>
                <a:cs typeface="Arial"/>
              </a:rPr>
              <a:t>cyclosporine</a:t>
            </a:r>
            <a:r>
              <a:rPr lang="tr-TR" sz="1800" b="1" spc="-5" dirty="0" smtClean="0">
                <a:solidFill>
                  <a:srgbClr val="808080"/>
                </a:solidFill>
                <a:latin typeface="Arial"/>
                <a:cs typeface="Arial"/>
              </a:rPr>
              <a:t> and</a:t>
            </a:r>
            <a:r>
              <a:rPr lang="tr-TR" sz="1800" b="1" spc="50" dirty="0" smtClean="0">
                <a:solidFill>
                  <a:srgbClr val="808080"/>
                </a:solidFill>
                <a:latin typeface="Arial"/>
                <a:cs typeface="Arial"/>
              </a:rPr>
              <a:t> </a:t>
            </a:r>
            <a:r>
              <a:rPr lang="tr-TR" sz="1800" b="1" spc="-5" dirty="0" smtClean="0">
                <a:solidFill>
                  <a:srgbClr val="808080"/>
                </a:solidFill>
                <a:latin typeface="Arial"/>
                <a:cs typeface="Arial"/>
              </a:rPr>
              <a:t>methotrexate</a:t>
            </a:r>
            <a:endParaRPr lang="tr-TR" sz="1800" dirty="0" smtClean="0">
              <a:latin typeface="Arial"/>
              <a:cs typeface="Arial"/>
            </a:endParaRPr>
          </a:p>
          <a:p>
            <a:pPr>
              <a:lnSpc>
                <a:spcPct val="100000"/>
              </a:lnSpc>
              <a:spcBef>
                <a:spcPts val="5"/>
              </a:spcBef>
              <a:buClr>
                <a:srgbClr val="333399"/>
              </a:buClr>
              <a:buFont typeface="Wingdings"/>
              <a:buChar char=""/>
            </a:pPr>
            <a:endParaRPr lang="tr-TR" sz="225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10" dirty="0" smtClean="0">
                <a:solidFill>
                  <a:srgbClr val="808080"/>
                </a:solidFill>
                <a:latin typeface="Arial"/>
                <a:cs typeface="Arial"/>
              </a:rPr>
              <a:t>CsA/MTX </a:t>
            </a:r>
            <a:r>
              <a:rPr lang="tr-TR" sz="1800" b="1" dirty="0" smtClean="0">
                <a:solidFill>
                  <a:srgbClr val="808080"/>
                </a:solidFill>
                <a:latin typeface="Arial"/>
                <a:cs typeface="Arial"/>
              </a:rPr>
              <a:t>and </a:t>
            </a:r>
            <a:r>
              <a:rPr lang="tr-TR" sz="1800" b="1" spc="-5" dirty="0" smtClean="0">
                <a:solidFill>
                  <a:srgbClr val="808080"/>
                </a:solidFill>
                <a:latin typeface="Arial"/>
                <a:cs typeface="Arial"/>
              </a:rPr>
              <a:t>FK506/MTX </a:t>
            </a:r>
            <a:r>
              <a:rPr lang="tr-TR" sz="1800" b="1" spc="-5" dirty="0" err="1" smtClean="0">
                <a:solidFill>
                  <a:srgbClr val="808080"/>
                </a:solidFill>
                <a:latin typeface="Arial"/>
                <a:cs typeface="Arial"/>
              </a:rPr>
              <a:t>better</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than</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CsA</a:t>
            </a:r>
            <a:r>
              <a:rPr lang="tr-TR" sz="1800" b="1" spc="-30" dirty="0" smtClean="0">
                <a:solidFill>
                  <a:srgbClr val="808080"/>
                </a:solidFill>
                <a:latin typeface="Arial"/>
                <a:cs typeface="Arial"/>
              </a:rPr>
              <a:t> </a:t>
            </a:r>
            <a:r>
              <a:rPr lang="tr-TR" sz="1800" b="1" dirty="0" err="1" smtClean="0">
                <a:solidFill>
                  <a:srgbClr val="808080"/>
                </a:solidFill>
                <a:latin typeface="Arial"/>
                <a:cs typeface="Arial"/>
              </a:rPr>
              <a:t>alone</a:t>
            </a:r>
            <a:endParaRPr lang="tr-TR" sz="1800" dirty="0" smtClean="0">
              <a:latin typeface="Arial"/>
              <a:cs typeface="Arial"/>
            </a:endParaRPr>
          </a:p>
          <a:p>
            <a:pPr lvl="1">
              <a:lnSpc>
                <a:spcPct val="100000"/>
              </a:lnSpc>
              <a:buClr>
                <a:srgbClr val="333399"/>
              </a:buClr>
              <a:buFont typeface="Wingdings"/>
              <a:buChar char=""/>
            </a:pPr>
            <a:endParaRPr lang="tr-TR" sz="2250" dirty="0" smtClean="0">
              <a:latin typeface="Times New Roman"/>
              <a:cs typeface="Times New Roman"/>
            </a:endParaRPr>
          </a:p>
          <a:p>
            <a:pPr marL="824865" lvl="1" indent="-354965">
              <a:lnSpc>
                <a:spcPct val="100000"/>
              </a:lnSpc>
              <a:spcBef>
                <a:spcPts val="5"/>
              </a:spcBef>
              <a:buClr>
                <a:srgbClr val="333399"/>
              </a:buClr>
              <a:buSzPct val="75000"/>
              <a:buFont typeface="Wingdings"/>
              <a:buChar char=""/>
              <a:tabLst>
                <a:tab pos="824865" algn="l"/>
                <a:tab pos="825500" algn="l"/>
              </a:tabLst>
            </a:pPr>
            <a:r>
              <a:rPr lang="tr-TR" sz="1800" b="1" spc="-5" dirty="0" smtClean="0">
                <a:solidFill>
                  <a:srgbClr val="808080"/>
                </a:solidFill>
                <a:latin typeface="Arial"/>
                <a:cs typeface="Arial"/>
              </a:rPr>
              <a:t>No </a:t>
            </a:r>
            <a:r>
              <a:rPr lang="tr-TR" sz="1800" b="1" spc="-5" dirty="0" err="1" smtClean="0">
                <a:solidFill>
                  <a:srgbClr val="808080"/>
                </a:solidFill>
                <a:latin typeface="Arial"/>
                <a:cs typeface="Arial"/>
              </a:rPr>
              <a:t>benefit</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in </a:t>
            </a:r>
            <a:r>
              <a:rPr lang="tr-TR" sz="1800" b="1" dirty="0" err="1" smtClean="0">
                <a:solidFill>
                  <a:srgbClr val="808080"/>
                </a:solidFill>
                <a:latin typeface="Arial"/>
                <a:cs typeface="Arial"/>
              </a:rPr>
              <a:t>adding</a:t>
            </a:r>
            <a:r>
              <a:rPr lang="tr-TR" sz="1800" b="1" spc="-15" dirty="0" smtClean="0">
                <a:solidFill>
                  <a:srgbClr val="808080"/>
                </a:solidFill>
                <a:latin typeface="Arial"/>
                <a:cs typeface="Arial"/>
              </a:rPr>
              <a:t> </a:t>
            </a:r>
            <a:r>
              <a:rPr lang="tr-TR" sz="1800" b="1" spc="-5" dirty="0" err="1" smtClean="0">
                <a:solidFill>
                  <a:srgbClr val="808080"/>
                </a:solidFill>
                <a:latin typeface="Arial"/>
                <a:cs typeface="Arial"/>
              </a:rPr>
              <a:t>corticosteroid</a:t>
            </a:r>
            <a:endParaRPr lang="tr-TR" sz="1800" dirty="0" smtClean="0">
              <a:latin typeface="Arial"/>
              <a:cs typeface="Arial"/>
            </a:endParaRPr>
          </a:p>
          <a:p>
            <a:pPr lvl="1">
              <a:lnSpc>
                <a:spcPct val="100000"/>
              </a:lnSpc>
              <a:spcBef>
                <a:spcPts val="5"/>
              </a:spcBef>
              <a:buClr>
                <a:srgbClr val="333399"/>
              </a:buClr>
              <a:buFont typeface="Wingdings"/>
              <a:buChar char=""/>
            </a:pPr>
            <a:endParaRPr lang="tr-TR" sz="225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5" dirty="0" smtClean="0">
                <a:solidFill>
                  <a:srgbClr val="808080"/>
                </a:solidFill>
                <a:latin typeface="Arial"/>
                <a:cs typeface="Arial"/>
              </a:rPr>
              <a:t>FK506/MTX </a:t>
            </a:r>
            <a:r>
              <a:rPr lang="tr-TR" sz="1800" b="1" spc="-5" dirty="0" err="1" smtClean="0">
                <a:solidFill>
                  <a:srgbClr val="808080"/>
                </a:solidFill>
                <a:latin typeface="Arial"/>
                <a:cs typeface="Arial"/>
              </a:rPr>
              <a:t>may</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be </a:t>
            </a:r>
            <a:r>
              <a:rPr lang="tr-TR" sz="1800" b="1" spc="-5" dirty="0" err="1" smtClean="0">
                <a:solidFill>
                  <a:srgbClr val="808080"/>
                </a:solidFill>
                <a:latin typeface="Arial"/>
                <a:cs typeface="Arial"/>
              </a:rPr>
              <a:t>better</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than</a:t>
            </a:r>
            <a:r>
              <a:rPr lang="tr-TR" sz="1800" b="1" spc="-30" dirty="0" smtClean="0">
                <a:solidFill>
                  <a:srgbClr val="808080"/>
                </a:solidFill>
                <a:latin typeface="Arial"/>
                <a:cs typeface="Arial"/>
              </a:rPr>
              <a:t> </a:t>
            </a:r>
            <a:r>
              <a:rPr lang="tr-TR" sz="1800" b="1" spc="-10" dirty="0" smtClean="0">
                <a:solidFill>
                  <a:srgbClr val="808080"/>
                </a:solidFill>
                <a:latin typeface="Arial"/>
                <a:cs typeface="Arial"/>
              </a:rPr>
              <a:t>CsA/MTX</a:t>
            </a:r>
            <a:endParaRPr lang="tr-TR" sz="1800" dirty="0" smtClean="0">
              <a:latin typeface="Arial"/>
              <a:cs typeface="Arial"/>
            </a:endParaRPr>
          </a:p>
          <a:p>
            <a:pPr lvl="1">
              <a:lnSpc>
                <a:spcPct val="100000"/>
              </a:lnSpc>
              <a:spcBef>
                <a:spcPts val="20"/>
              </a:spcBef>
              <a:buClr>
                <a:srgbClr val="333399"/>
              </a:buClr>
              <a:buFont typeface="Wingdings"/>
              <a:buChar char=""/>
            </a:pPr>
            <a:endParaRPr lang="tr-TR" sz="2450" dirty="0" smtClean="0">
              <a:latin typeface="Times New Roman"/>
              <a:cs typeface="Times New Roman"/>
            </a:endParaRPr>
          </a:p>
          <a:p>
            <a:pPr marL="824865" marR="5080" lvl="1" indent="-354965">
              <a:lnSpc>
                <a:spcPts val="1939"/>
              </a:lnSpc>
              <a:buClr>
                <a:srgbClr val="333399"/>
              </a:buClr>
              <a:buSzPct val="75000"/>
              <a:buFont typeface="Wingdings"/>
              <a:buChar char=""/>
              <a:tabLst>
                <a:tab pos="824865" algn="l"/>
                <a:tab pos="825500" algn="l"/>
              </a:tabLst>
            </a:pPr>
            <a:r>
              <a:rPr lang="tr-TR" sz="1800" b="1" spc="-15" dirty="0" smtClean="0">
                <a:solidFill>
                  <a:srgbClr val="808080"/>
                </a:solidFill>
                <a:latin typeface="Arial"/>
                <a:cs typeface="Arial"/>
              </a:rPr>
              <a:t>BMT-CTN </a:t>
            </a:r>
            <a:r>
              <a:rPr lang="tr-TR" sz="1800" b="1" dirty="0" err="1" smtClean="0">
                <a:solidFill>
                  <a:srgbClr val="808080"/>
                </a:solidFill>
                <a:latin typeface="Arial"/>
                <a:cs typeface="Arial"/>
              </a:rPr>
              <a:t>completing</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a </a:t>
            </a:r>
            <a:r>
              <a:rPr lang="tr-TR" sz="1800" b="1" spc="-5" dirty="0" err="1" smtClean="0">
                <a:solidFill>
                  <a:srgbClr val="808080"/>
                </a:solidFill>
                <a:latin typeface="Arial"/>
                <a:cs typeface="Arial"/>
              </a:rPr>
              <a:t>study</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on </a:t>
            </a:r>
            <a:r>
              <a:rPr lang="tr-TR" sz="1800" b="1" dirty="0" err="1" smtClean="0">
                <a:solidFill>
                  <a:srgbClr val="808080"/>
                </a:solidFill>
                <a:latin typeface="Arial"/>
                <a:cs typeface="Arial"/>
              </a:rPr>
              <a:t>Sirolimus</a:t>
            </a:r>
            <a:r>
              <a:rPr lang="tr-TR" sz="1800" b="1" dirty="0" smtClean="0">
                <a:solidFill>
                  <a:srgbClr val="808080"/>
                </a:solidFill>
                <a:latin typeface="Arial"/>
                <a:cs typeface="Arial"/>
              </a:rPr>
              <a:t> </a:t>
            </a:r>
            <a:r>
              <a:rPr lang="tr-TR" sz="1800" b="1" dirty="0" err="1" smtClean="0">
                <a:solidFill>
                  <a:srgbClr val="808080"/>
                </a:solidFill>
                <a:latin typeface="Arial"/>
                <a:cs typeface="Arial"/>
              </a:rPr>
              <a:t>plus</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FK506</a:t>
            </a:r>
            <a:r>
              <a:rPr lang="tr-TR" sz="1800" b="1" spc="-55" dirty="0" smtClean="0">
                <a:solidFill>
                  <a:srgbClr val="808080"/>
                </a:solidFill>
                <a:latin typeface="Arial"/>
                <a:cs typeface="Arial"/>
              </a:rPr>
              <a:t> </a:t>
            </a:r>
            <a:r>
              <a:rPr lang="tr-TR" sz="1800" b="1" spc="-25" dirty="0" smtClean="0">
                <a:solidFill>
                  <a:srgbClr val="808080"/>
                </a:solidFill>
                <a:latin typeface="Arial"/>
                <a:cs typeface="Arial"/>
              </a:rPr>
              <a:t>vs  </a:t>
            </a:r>
            <a:r>
              <a:rPr lang="tr-TR" sz="1800" b="1" spc="-5" dirty="0" smtClean="0">
                <a:solidFill>
                  <a:srgbClr val="808080"/>
                </a:solidFill>
                <a:latin typeface="Arial"/>
                <a:cs typeface="Arial"/>
              </a:rPr>
              <a:t>FK506/MTX</a:t>
            </a:r>
            <a:endParaRPr lang="tr-TR" sz="1800" dirty="0" smtClean="0">
              <a:latin typeface="Arial"/>
              <a:cs typeface="Arial"/>
            </a:endParaRPr>
          </a:p>
          <a:p>
            <a:pPr lvl="1">
              <a:lnSpc>
                <a:spcPct val="100000"/>
              </a:lnSpc>
              <a:spcBef>
                <a:spcPts val="35"/>
              </a:spcBef>
              <a:buClr>
                <a:srgbClr val="333399"/>
              </a:buClr>
              <a:buFont typeface="Wingdings"/>
              <a:buChar char=""/>
            </a:pPr>
            <a:endParaRPr lang="tr-TR" sz="220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5" dirty="0" err="1" smtClean="0">
                <a:solidFill>
                  <a:srgbClr val="808080"/>
                </a:solidFill>
                <a:latin typeface="Arial"/>
                <a:cs typeface="Arial"/>
              </a:rPr>
              <a:t>Decreased</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incidence</a:t>
            </a:r>
            <a:r>
              <a:rPr lang="tr-TR" sz="1800" b="1" dirty="0" smtClean="0">
                <a:solidFill>
                  <a:srgbClr val="808080"/>
                </a:solidFill>
                <a:latin typeface="Arial"/>
                <a:cs typeface="Arial"/>
              </a:rPr>
              <a:t> </a:t>
            </a:r>
            <a:r>
              <a:rPr lang="tr-TR" sz="1800" b="1" spc="5" dirty="0" err="1" smtClean="0">
                <a:solidFill>
                  <a:srgbClr val="808080"/>
                </a:solidFill>
                <a:latin typeface="Arial"/>
                <a:cs typeface="Arial"/>
              </a:rPr>
              <a:t>with</a:t>
            </a:r>
            <a:r>
              <a:rPr lang="tr-TR" sz="1800" b="1" spc="-160" dirty="0" smtClean="0">
                <a:solidFill>
                  <a:srgbClr val="808080"/>
                </a:solidFill>
                <a:latin typeface="Arial"/>
                <a:cs typeface="Arial"/>
              </a:rPr>
              <a:t> </a:t>
            </a:r>
            <a:r>
              <a:rPr lang="tr-TR" sz="1800" b="1" spc="-65" dirty="0" smtClean="0">
                <a:solidFill>
                  <a:srgbClr val="808080"/>
                </a:solidFill>
                <a:latin typeface="Arial"/>
                <a:cs typeface="Arial"/>
              </a:rPr>
              <a:t>ATG</a:t>
            </a:r>
            <a:endParaRPr lang="tr-TR" sz="1800" dirty="0" smtClean="0">
              <a:latin typeface="Arial"/>
              <a:cs typeface="Arial"/>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47</a:t>
            </a:fld>
            <a:endParaRPr lang="tr-T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92500" lnSpcReduction="20000"/>
          </a:bodyPr>
          <a:lstStyle/>
          <a:p>
            <a:pPr marL="367665" indent="-354965">
              <a:lnSpc>
                <a:spcPct val="100000"/>
              </a:lnSpc>
              <a:buClr>
                <a:srgbClr val="333399"/>
              </a:buClr>
              <a:buSzPct val="75000"/>
              <a:buFont typeface="Wingdings"/>
              <a:buChar char=""/>
              <a:tabLst>
                <a:tab pos="367665" algn="l"/>
                <a:tab pos="368300" algn="l"/>
              </a:tabLst>
            </a:pPr>
            <a:r>
              <a:rPr lang="tr-TR" sz="1800" b="1" dirty="0" err="1" smtClean="0">
                <a:solidFill>
                  <a:srgbClr val="808080"/>
                </a:solidFill>
                <a:latin typeface="Arial"/>
                <a:cs typeface="Arial"/>
              </a:rPr>
              <a:t>Gold</a:t>
            </a:r>
            <a:r>
              <a:rPr lang="tr-TR" sz="1800" b="1" dirty="0" smtClean="0">
                <a:solidFill>
                  <a:srgbClr val="808080"/>
                </a:solidFill>
                <a:latin typeface="Arial"/>
                <a:cs typeface="Arial"/>
              </a:rPr>
              <a:t> </a:t>
            </a:r>
            <a:r>
              <a:rPr lang="tr-TR" sz="1800" b="1" spc="-5" dirty="0" err="1" smtClean="0">
                <a:solidFill>
                  <a:srgbClr val="808080"/>
                </a:solidFill>
                <a:latin typeface="Arial"/>
                <a:cs typeface="Arial"/>
              </a:rPr>
              <a:t>standard</a:t>
            </a:r>
            <a:r>
              <a:rPr lang="tr-TR" sz="1800" b="1" spc="-5" dirty="0" smtClean="0">
                <a:solidFill>
                  <a:srgbClr val="808080"/>
                </a:solidFill>
                <a:latin typeface="Arial"/>
                <a:cs typeface="Arial"/>
              </a:rPr>
              <a:t> is </a:t>
            </a:r>
            <a:r>
              <a:rPr lang="tr-TR" sz="1800" b="1" spc="-5" dirty="0" err="1" smtClean="0">
                <a:solidFill>
                  <a:srgbClr val="808080"/>
                </a:solidFill>
                <a:latin typeface="Arial"/>
                <a:cs typeface="Arial"/>
              </a:rPr>
              <a:t>cyclosporine</a:t>
            </a:r>
            <a:r>
              <a:rPr lang="tr-TR" sz="1800" b="1" spc="-5" dirty="0" smtClean="0">
                <a:solidFill>
                  <a:srgbClr val="808080"/>
                </a:solidFill>
                <a:latin typeface="Arial"/>
                <a:cs typeface="Arial"/>
              </a:rPr>
              <a:t> and</a:t>
            </a:r>
            <a:r>
              <a:rPr lang="tr-TR" sz="1800" b="1" spc="50" dirty="0" smtClean="0">
                <a:solidFill>
                  <a:srgbClr val="808080"/>
                </a:solidFill>
                <a:latin typeface="Arial"/>
                <a:cs typeface="Arial"/>
              </a:rPr>
              <a:t> </a:t>
            </a:r>
            <a:r>
              <a:rPr lang="tr-TR" sz="1800" b="1" spc="-5" dirty="0" smtClean="0">
                <a:solidFill>
                  <a:srgbClr val="808080"/>
                </a:solidFill>
                <a:latin typeface="Arial"/>
                <a:cs typeface="Arial"/>
              </a:rPr>
              <a:t>methotrexate</a:t>
            </a:r>
            <a:endParaRPr lang="tr-TR" sz="1800" dirty="0" smtClean="0">
              <a:latin typeface="Arial"/>
              <a:cs typeface="Arial"/>
            </a:endParaRPr>
          </a:p>
          <a:p>
            <a:pPr>
              <a:lnSpc>
                <a:spcPct val="100000"/>
              </a:lnSpc>
              <a:spcBef>
                <a:spcPts val="5"/>
              </a:spcBef>
              <a:buClr>
                <a:srgbClr val="333399"/>
              </a:buClr>
              <a:buFont typeface="Wingdings"/>
              <a:buChar char=""/>
            </a:pPr>
            <a:endParaRPr lang="tr-TR" sz="225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10" dirty="0" smtClean="0">
                <a:solidFill>
                  <a:srgbClr val="808080"/>
                </a:solidFill>
                <a:latin typeface="Arial"/>
                <a:cs typeface="Arial"/>
              </a:rPr>
              <a:t>CsA/MTX </a:t>
            </a:r>
            <a:r>
              <a:rPr lang="tr-TR" sz="1800" b="1" dirty="0" smtClean="0">
                <a:solidFill>
                  <a:srgbClr val="808080"/>
                </a:solidFill>
                <a:latin typeface="Arial"/>
                <a:cs typeface="Arial"/>
              </a:rPr>
              <a:t>and </a:t>
            </a:r>
            <a:r>
              <a:rPr lang="tr-TR" sz="1800" b="1" spc="-5" dirty="0" smtClean="0">
                <a:solidFill>
                  <a:srgbClr val="808080"/>
                </a:solidFill>
                <a:latin typeface="Arial"/>
                <a:cs typeface="Arial"/>
              </a:rPr>
              <a:t>FK506/MTX </a:t>
            </a:r>
            <a:r>
              <a:rPr lang="tr-TR" sz="1800" b="1" spc="-5" dirty="0" err="1" smtClean="0">
                <a:solidFill>
                  <a:srgbClr val="808080"/>
                </a:solidFill>
                <a:latin typeface="Arial"/>
                <a:cs typeface="Arial"/>
              </a:rPr>
              <a:t>better</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than</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CsA</a:t>
            </a:r>
            <a:r>
              <a:rPr lang="tr-TR" sz="1800" b="1" spc="-30" dirty="0" smtClean="0">
                <a:solidFill>
                  <a:srgbClr val="808080"/>
                </a:solidFill>
                <a:latin typeface="Arial"/>
                <a:cs typeface="Arial"/>
              </a:rPr>
              <a:t> </a:t>
            </a:r>
            <a:r>
              <a:rPr lang="tr-TR" sz="1800" b="1" dirty="0" err="1" smtClean="0">
                <a:solidFill>
                  <a:srgbClr val="808080"/>
                </a:solidFill>
                <a:latin typeface="Arial"/>
                <a:cs typeface="Arial"/>
              </a:rPr>
              <a:t>alone</a:t>
            </a:r>
            <a:endParaRPr lang="tr-TR" sz="1800" dirty="0" smtClean="0">
              <a:latin typeface="Arial"/>
              <a:cs typeface="Arial"/>
            </a:endParaRPr>
          </a:p>
          <a:p>
            <a:pPr lvl="1">
              <a:lnSpc>
                <a:spcPct val="100000"/>
              </a:lnSpc>
              <a:buClr>
                <a:srgbClr val="333399"/>
              </a:buClr>
              <a:buFont typeface="Wingdings"/>
              <a:buChar char=""/>
            </a:pPr>
            <a:endParaRPr lang="tr-TR" sz="2250" dirty="0" smtClean="0">
              <a:latin typeface="Times New Roman"/>
              <a:cs typeface="Times New Roman"/>
            </a:endParaRPr>
          </a:p>
          <a:p>
            <a:pPr marL="824865" lvl="1" indent="-354965">
              <a:lnSpc>
                <a:spcPct val="100000"/>
              </a:lnSpc>
              <a:spcBef>
                <a:spcPts val="5"/>
              </a:spcBef>
              <a:buClr>
                <a:srgbClr val="333399"/>
              </a:buClr>
              <a:buSzPct val="75000"/>
              <a:buFont typeface="Wingdings"/>
              <a:buChar char=""/>
              <a:tabLst>
                <a:tab pos="824865" algn="l"/>
                <a:tab pos="825500" algn="l"/>
              </a:tabLst>
            </a:pPr>
            <a:r>
              <a:rPr lang="tr-TR" sz="1800" b="1" spc="-5" dirty="0" smtClean="0">
                <a:solidFill>
                  <a:srgbClr val="808080"/>
                </a:solidFill>
                <a:latin typeface="Arial"/>
                <a:cs typeface="Arial"/>
              </a:rPr>
              <a:t>No </a:t>
            </a:r>
            <a:r>
              <a:rPr lang="tr-TR" sz="1800" b="1" spc="-5" dirty="0" err="1" smtClean="0">
                <a:solidFill>
                  <a:srgbClr val="808080"/>
                </a:solidFill>
                <a:latin typeface="Arial"/>
                <a:cs typeface="Arial"/>
              </a:rPr>
              <a:t>benefit</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in </a:t>
            </a:r>
            <a:r>
              <a:rPr lang="tr-TR" sz="1800" b="1" dirty="0" err="1" smtClean="0">
                <a:solidFill>
                  <a:srgbClr val="808080"/>
                </a:solidFill>
                <a:latin typeface="Arial"/>
                <a:cs typeface="Arial"/>
              </a:rPr>
              <a:t>adding</a:t>
            </a:r>
            <a:r>
              <a:rPr lang="tr-TR" sz="1800" b="1" spc="-15" dirty="0" smtClean="0">
                <a:solidFill>
                  <a:srgbClr val="808080"/>
                </a:solidFill>
                <a:latin typeface="Arial"/>
                <a:cs typeface="Arial"/>
              </a:rPr>
              <a:t> </a:t>
            </a:r>
            <a:r>
              <a:rPr lang="tr-TR" sz="1800" b="1" spc="-5" dirty="0" err="1" smtClean="0">
                <a:solidFill>
                  <a:srgbClr val="808080"/>
                </a:solidFill>
                <a:latin typeface="Arial"/>
                <a:cs typeface="Arial"/>
              </a:rPr>
              <a:t>corticosteroid</a:t>
            </a:r>
            <a:endParaRPr lang="tr-TR" sz="1800" dirty="0" smtClean="0">
              <a:latin typeface="Arial"/>
              <a:cs typeface="Arial"/>
            </a:endParaRPr>
          </a:p>
          <a:p>
            <a:pPr lvl="1">
              <a:lnSpc>
                <a:spcPct val="100000"/>
              </a:lnSpc>
              <a:spcBef>
                <a:spcPts val="5"/>
              </a:spcBef>
              <a:buClr>
                <a:srgbClr val="333399"/>
              </a:buClr>
              <a:buFont typeface="Wingdings"/>
              <a:buChar char=""/>
            </a:pPr>
            <a:endParaRPr lang="tr-TR" sz="225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5" dirty="0" smtClean="0">
                <a:solidFill>
                  <a:srgbClr val="808080"/>
                </a:solidFill>
                <a:latin typeface="Arial"/>
                <a:cs typeface="Arial"/>
              </a:rPr>
              <a:t>FK506/MTX </a:t>
            </a:r>
            <a:r>
              <a:rPr lang="tr-TR" sz="1800" b="1" spc="-5" dirty="0" err="1" smtClean="0">
                <a:solidFill>
                  <a:srgbClr val="808080"/>
                </a:solidFill>
                <a:latin typeface="Arial"/>
                <a:cs typeface="Arial"/>
              </a:rPr>
              <a:t>may</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be </a:t>
            </a:r>
            <a:r>
              <a:rPr lang="tr-TR" sz="1800" b="1" spc="-5" dirty="0" err="1" smtClean="0">
                <a:solidFill>
                  <a:srgbClr val="808080"/>
                </a:solidFill>
                <a:latin typeface="Arial"/>
                <a:cs typeface="Arial"/>
              </a:rPr>
              <a:t>better</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than</a:t>
            </a:r>
            <a:r>
              <a:rPr lang="tr-TR" sz="1800" b="1" spc="-30" dirty="0" smtClean="0">
                <a:solidFill>
                  <a:srgbClr val="808080"/>
                </a:solidFill>
                <a:latin typeface="Arial"/>
                <a:cs typeface="Arial"/>
              </a:rPr>
              <a:t> </a:t>
            </a:r>
            <a:r>
              <a:rPr lang="tr-TR" sz="1800" b="1" spc="-10" dirty="0" smtClean="0">
                <a:solidFill>
                  <a:srgbClr val="808080"/>
                </a:solidFill>
                <a:latin typeface="Arial"/>
                <a:cs typeface="Arial"/>
              </a:rPr>
              <a:t>CsA/MTX</a:t>
            </a:r>
            <a:endParaRPr lang="tr-TR" sz="1800" dirty="0" smtClean="0">
              <a:latin typeface="Arial"/>
              <a:cs typeface="Arial"/>
            </a:endParaRPr>
          </a:p>
          <a:p>
            <a:pPr lvl="1">
              <a:lnSpc>
                <a:spcPct val="100000"/>
              </a:lnSpc>
              <a:spcBef>
                <a:spcPts val="20"/>
              </a:spcBef>
              <a:buClr>
                <a:srgbClr val="333399"/>
              </a:buClr>
              <a:buFont typeface="Wingdings"/>
              <a:buChar char=""/>
            </a:pPr>
            <a:endParaRPr lang="tr-TR" sz="2450" dirty="0" smtClean="0">
              <a:latin typeface="Times New Roman"/>
              <a:cs typeface="Times New Roman"/>
            </a:endParaRPr>
          </a:p>
          <a:p>
            <a:pPr marL="824865" marR="5080" lvl="1" indent="-354965">
              <a:lnSpc>
                <a:spcPts val="1939"/>
              </a:lnSpc>
              <a:buClr>
                <a:srgbClr val="333399"/>
              </a:buClr>
              <a:buSzPct val="75000"/>
              <a:buFont typeface="Wingdings"/>
              <a:buChar char=""/>
              <a:tabLst>
                <a:tab pos="824865" algn="l"/>
                <a:tab pos="825500" algn="l"/>
              </a:tabLst>
            </a:pPr>
            <a:r>
              <a:rPr lang="tr-TR" sz="1800" b="1" spc="-15" dirty="0" smtClean="0">
                <a:solidFill>
                  <a:srgbClr val="808080"/>
                </a:solidFill>
                <a:latin typeface="Arial"/>
                <a:cs typeface="Arial"/>
              </a:rPr>
              <a:t>BMT-CTN </a:t>
            </a:r>
            <a:r>
              <a:rPr lang="tr-TR" sz="1800" b="1" dirty="0" err="1" smtClean="0">
                <a:solidFill>
                  <a:srgbClr val="808080"/>
                </a:solidFill>
                <a:latin typeface="Arial"/>
                <a:cs typeface="Arial"/>
              </a:rPr>
              <a:t>completing</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a </a:t>
            </a:r>
            <a:r>
              <a:rPr lang="tr-TR" sz="1800" b="1" spc="-5" dirty="0" err="1" smtClean="0">
                <a:solidFill>
                  <a:srgbClr val="808080"/>
                </a:solidFill>
                <a:latin typeface="Arial"/>
                <a:cs typeface="Arial"/>
              </a:rPr>
              <a:t>study</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on </a:t>
            </a:r>
            <a:r>
              <a:rPr lang="tr-TR" sz="1800" b="1" dirty="0" err="1" smtClean="0">
                <a:solidFill>
                  <a:srgbClr val="808080"/>
                </a:solidFill>
                <a:latin typeface="Arial"/>
                <a:cs typeface="Arial"/>
              </a:rPr>
              <a:t>Sirolimus</a:t>
            </a:r>
            <a:r>
              <a:rPr lang="tr-TR" sz="1800" b="1" dirty="0" smtClean="0">
                <a:solidFill>
                  <a:srgbClr val="808080"/>
                </a:solidFill>
                <a:latin typeface="Arial"/>
                <a:cs typeface="Arial"/>
              </a:rPr>
              <a:t> </a:t>
            </a:r>
            <a:r>
              <a:rPr lang="tr-TR" sz="1800" b="1" dirty="0" err="1" smtClean="0">
                <a:solidFill>
                  <a:srgbClr val="808080"/>
                </a:solidFill>
                <a:latin typeface="Arial"/>
                <a:cs typeface="Arial"/>
              </a:rPr>
              <a:t>plus</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FK506</a:t>
            </a:r>
            <a:r>
              <a:rPr lang="tr-TR" sz="1800" b="1" spc="-55" dirty="0" smtClean="0">
                <a:solidFill>
                  <a:srgbClr val="808080"/>
                </a:solidFill>
                <a:latin typeface="Arial"/>
                <a:cs typeface="Arial"/>
              </a:rPr>
              <a:t> </a:t>
            </a:r>
            <a:r>
              <a:rPr lang="tr-TR" sz="1800" b="1" spc="-25" dirty="0" smtClean="0">
                <a:solidFill>
                  <a:srgbClr val="808080"/>
                </a:solidFill>
                <a:latin typeface="Arial"/>
                <a:cs typeface="Arial"/>
              </a:rPr>
              <a:t>vs  </a:t>
            </a:r>
            <a:r>
              <a:rPr lang="tr-TR" sz="1800" b="1" spc="-5" dirty="0" smtClean="0">
                <a:solidFill>
                  <a:srgbClr val="808080"/>
                </a:solidFill>
                <a:latin typeface="Arial"/>
                <a:cs typeface="Arial"/>
              </a:rPr>
              <a:t>FK506/MTX</a:t>
            </a:r>
            <a:endParaRPr lang="tr-TR" sz="1800" dirty="0" smtClean="0">
              <a:latin typeface="Arial"/>
              <a:cs typeface="Arial"/>
            </a:endParaRPr>
          </a:p>
          <a:p>
            <a:pPr lvl="1">
              <a:lnSpc>
                <a:spcPct val="100000"/>
              </a:lnSpc>
              <a:spcBef>
                <a:spcPts val="35"/>
              </a:spcBef>
              <a:buClr>
                <a:srgbClr val="333399"/>
              </a:buClr>
              <a:buFont typeface="Wingdings"/>
              <a:buChar char=""/>
            </a:pPr>
            <a:endParaRPr lang="tr-TR" sz="220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5" dirty="0" err="1" smtClean="0">
                <a:solidFill>
                  <a:srgbClr val="808080"/>
                </a:solidFill>
                <a:latin typeface="Arial"/>
                <a:cs typeface="Arial"/>
              </a:rPr>
              <a:t>Decreased</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incidence</a:t>
            </a:r>
            <a:r>
              <a:rPr lang="tr-TR" sz="1800" b="1" dirty="0" smtClean="0">
                <a:solidFill>
                  <a:srgbClr val="808080"/>
                </a:solidFill>
                <a:latin typeface="Arial"/>
                <a:cs typeface="Arial"/>
              </a:rPr>
              <a:t> </a:t>
            </a:r>
            <a:r>
              <a:rPr lang="tr-TR" sz="1800" b="1" spc="5" dirty="0" err="1" smtClean="0">
                <a:solidFill>
                  <a:srgbClr val="808080"/>
                </a:solidFill>
                <a:latin typeface="Arial"/>
                <a:cs typeface="Arial"/>
              </a:rPr>
              <a:t>with</a:t>
            </a:r>
            <a:r>
              <a:rPr lang="tr-TR" sz="1800" b="1" spc="-160" dirty="0" smtClean="0">
                <a:solidFill>
                  <a:srgbClr val="808080"/>
                </a:solidFill>
                <a:latin typeface="Arial"/>
                <a:cs typeface="Arial"/>
              </a:rPr>
              <a:t> </a:t>
            </a:r>
            <a:r>
              <a:rPr lang="tr-TR" sz="1800" b="1" spc="-65" dirty="0" smtClean="0">
                <a:solidFill>
                  <a:srgbClr val="808080"/>
                </a:solidFill>
                <a:latin typeface="Arial"/>
                <a:cs typeface="Arial"/>
              </a:rPr>
              <a:t>ATG</a:t>
            </a:r>
            <a:endParaRPr lang="tr-TR" sz="1800" dirty="0" smtClean="0">
              <a:latin typeface="Arial"/>
              <a:cs typeface="Arial"/>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48</a:t>
            </a:fld>
            <a:endParaRPr lang="tr-T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55</a:t>
            </a:fld>
            <a:endParaRPr lang="tr-T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61</a:t>
            </a:fld>
            <a:endParaRPr lang="tr-T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64</a:t>
            </a:fld>
            <a:endParaRPr lang="tr-T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65</a:t>
            </a:fld>
            <a:endParaRPr lang="tr-T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67</a:t>
            </a:fld>
            <a:endParaRPr lang="tr-T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68</a:t>
            </a:fld>
            <a:endParaRPr lang="tr-T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The NIH consensus conference recognized 2 main categories of GVHD, each with 2 subcategories. The broad category of acute GVHD includes classic acute GVHD (</a:t>
            </a:r>
            <a:r>
              <a:rPr lang="en-US" sz="1200" b="0" i="0" kern="1200" dirty="0" err="1" smtClean="0">
                <a:solidFill>
                  <a:schemeClr val="tx1"/>
                </a:solidFill>
                <a:latin typeface="+mn-lt"/>
                <a:ea typeface="+mn-ea"/>
                <a:cs typeface="+mn-cs"/>
              </a:rPr>
              <a:t>maculopapular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erythematous</a:t>
            </a:r>
            <a:r>
              <a:rPr lang="en-US" sz="1200" b="0" i="0" kern="1200" dirty="0" smtClean="0">
                <a:solidFill>
                  <a:schemeClr val="tx1"/>
                </a:solidFill>
                <a:latin typeface="+mn-lt"/>
                <a:ea typeface="+mn-ea"/>
                <a:cs typeface="+mn-cs"/>
              </a:rPr>
              <a:t> rash, gastrointestinal symptoms, or </a:t>
            </a:r>
            <a:r>
              <a:rPr lang="en-US" sz="1200" b="0" i="0" kern="1200" dirty="0" err="1" smtClean="0">
                <a:solidFill>
                  <a:schemeClr val="tx1"/>
                </a:solidFill>
                <a:latin typeface="+mn-lt"/>
                <a:ea typeface="+mn-ea"/>
                <a:cs typeface="+mn-cs"/>
              </a:rPr>
              <a:t>cholestatic</a:t>
            </a:r>
            <a:r>
              <a:rPr lang="en-US" sz="1200" b="0" i="0" kern="1200" dirty="0" smtClean="0">
                <a:solidFill>
                  <a:schemeClr val="tx1"/>
                </a:solidFill>
                <a:latin typeface="+mn-lt"/>
                <a:ea typeface="+mn-ea"/>
                <a:cs typeface="+mn-cs"/>
              </a:rPr>
              <a:t> hepatitis) and also includes persistent, recurrent, or late-onset acute GVHD occurring more than 100 days after transplantation. The broad category of chronic GVHD includes classic chronic GVHD, presenting with manifestations that can be ascribed only to chronic GVHD. Chronic GVHD also includes an overlap syndrome, which has diagnostic or distinctive chronic GVHD manifestations together with features typical of acute GVHD</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69</a:t>
            </a:fld>
            <a:endParaRPr lang="tr-T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0" i="0" kern="1200" dirty="0" smtClean="0">
                <a:solidFill>
                  <a:schemeClr val="tx1"/>
                </a:solidFill>
                <a:latin typeface="+mn-lt"/>
                <a:ea typeface="+mn-ea"/>
                <a:cs typeface="+mn-cs"/>
              </a:rPr>
              <a:t>Clinical </a:t>
            </a:r>
            <a:r>
              <a:rPr lang="tr-TR" sz="1200" b="0" i="0" kern="1200" dirty="0" err="1" smtClean="0">
                <a:solidFill>
                  <a:schemeClr val="tx1"/>
                </a:solidFill>
                <a:latin typeface="+mn-lt"/>
                <a:ea typeface="+mn-ea"/>
                <a:cs typeface="+mn-cs"/>
              </a:rPr>
              <a:t>manifestations</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acute</a:t>
            </a:r>
            <a:r>
              <a:rPr lang="tr-TR" sz="1200" b="0" i="0" kern="1200" dirty="0" smtClean="0">
                <a:solidFill>
                  <a:schemeClr val="tx1"/>
                </a:solidFill>
                <a:latin typeface="+mn-lt"/>
                <a:ea typeface="+mn-ea"/>
                <a:cs typeface="+mn-cs"/>
              </a:rPr>
              <a:t> GVHD </a:t>
            </a:r>
            <a:r>
              <a:rPr lang="tr-TR" sz="1200" b="0" i="0" kern="1200" dirty="0" err="1" smtClean="0">
                <a:solidFill>
                  <a:schemeClr val="tx1"/>
                </a:solidFill>
                <a:latin typeface="+mn-lt"/>
                <a:ea typeface="+mn-ea"/>
                <a:cs typeface="+mn-cs"/>
              </a:rPr>
              <a:t>include</a:t>
            </a:r>
            <a:r>
              <a:rPr lang="tr-TR" sz="1200" b="0" i="0" kern="1200" dirty="0" smtClean="0">
                <a:solidFill>
                  <a:schemeClr val="tx1"/>
                </a:solidFill>
                <a:latin typeface="+mn-lt"/>
                <a:ea typeface="+mn-ea"/>
                <a:cs typeface="+mn-cs"/>
              </a:rPr>
              <a:t> a </a:t>
            </a:r>
            <a:r>
              <a:rPr lang="tr-TR" sz="1200" b="0" i="0" kern="1200" dirty="0" err="1" smtClean="0">
                <a:solidFill>
                  <a:schemeClr val="tx1"/>
                </a:solidFill>
                <a:latin typeface="+mn-lt"/>
                <a:ea typeface="+mn-ea"/>
                <a:cs typeface="+mn-cs"/>
              </a:rPr>
              <a:t>classic</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maculopapular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rash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persistent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nausea</a:t>
            </a:r>
            <a:r>
              <a:rPr lang="tr-TR" sz="1200" b="0" i="0" kern="1200" dirty="0" smtClean="0">
                <a:solidFill>
                  <a:schemeClr val="tx1"/>
                </a:solidFill>
                <a:latin typeface="+mn-lt"/>
                <a:ea typeface="+mn-ea"/>
                <a:cs typeface="+mn-cs"/>
              </a:rPr>
              <a:t> and/</a:t>
            </a:r>
            <a:r>
              <a:rPr lang="tr-TR" sz="1200" b="0" i="0" kern="1200" dirty="0" err="1" smtClean="0">
                <a:solidFill>
                  <a:schemeClr val="tx1"/>
                </a:solidFill>
                <a:latin typeface="+mn-lt"/>
                <a:ea typeface="+mn-ea"/>
                <a:cs typeface="+mn-cs"/>
              </a:rPr>
              <a:t>or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emesis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abdominal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cramps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diarrhea</a:t>
            </a:r>
            <a:r>
              <a:rPr lang="tr-TR" sz="1200" b="0" i="0" kern="1200" dirty="0" smtClean="0">
                <a:solidFill>
                  <a:schemeClr val="tx1"/>
                </a:solidFill>
                <a:latin typeface="+mn-lt"/>
                <a:ea typeface="+mn-ea"/>
                <a:cs typeface="+mn-cs"/>
              </a:rPr>
              <a:t>; and a </a:t>
            </a:r>
            <a:r>
              <a:rPr lang="tr-TR" sz="1200" b="0" i="0" kern="1200" dirty="0" err="1" smtClean="0">
                <a:solidFill>
                  <a:schemeClr val="tx1"/>
                </a:solidFill>
                <a:latin typeface="+mn-lt"/>
                <a:ea typeface="+mn-ea"/>
                <a:cs typeface="+mn-cs"/>
              </a:rPr>
              <a:t>rising</a:t>
            </a:r>
            <a:r>
              <a:rPr lang="tr-TR" sz="1200" b="0" i="0" kern="1200" dirty="0" smtClean="0">
                <a:solidFill>
                  <a:schemeClr val="tx1"/>
                </a:solidFill>
                <a:latin typeface="+mn-lt"/>
                <a:ea typeface="+mn-ea"/>
                <a:cs typeface="+mn-cs"/>
              </a:rPr>
              <a:t> serum </a:t>
            </a:r>
            <a:r>
              <a:rPr lang="tr-TR" sz="1200" b="0" i="0" kern="1200" dirty="0" err="1" smtClean="0">
                <a:solidFill>
                  <a:schemeClr val="tx1"/>
                </a:solidFill>
                <a:latin typeface="+mn-lt"/>
                <a:ea typeface="+mn-ea"/>
                <a:cs typeface="+mn-cs"/>
              </a:rPr>
              <a:t>bilirubin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concentration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contrast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patients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chronic GVHD </a:t>
            </a:r>
            <a:r>
              <a:rPr lang="tr-TR" sz="1200" b="0" i="0" kern="1200" dirty="0" err="1" smtClean="0">
                <a:solidFill>
                  <a:schemeClr val="tx1"/>
                </a:solidFill>
                <a:latin typeface="+mn-lt"/>
                <a:ea typeface="+mn-ea"/>
                <a:cs typeface="+mn-cs"/>
              </a:rPr>
              <a:t>commonly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demonstrate</a:t>
            </a:r>
            <a:r>
              <a:rPr lang="tr-TR" sz="1200" b="0" i="0" kern="1200" dirty="0" smtClean="0">
                <a:solidFill>
                  <a:schemeClr val="tx1"/>
                </a:solidFill>
                <a:latin typeface="+mn-lt"/>
                <a:ea typeface="+mn-ea"/>
                <a:cs typeface="+mn-cs"/>
              </a:rPr>
              <a:t> skin </a:t>
            </a:r>
            <a:r>
              <a:rPr lang="tr-TR" sz="1200" b="0" i="0" kern="1200" dirty="0" err="1" smtClean="0">
                <a:solidFill>
                  <a:schemeClr val="tx1"/>
                </a:solidFill>
                <a:latin typeface="+mn-lt"/>
                <a:ea typeface="+mn-ea"/>
                <a:cs typeface="+mn-cs"/>
              </a:rPr>
              <a:t>involvement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resembling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lichen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planus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or</a:t>
            </a:r>
            <a:r>
              <a:rPr lang="tr-TR" sz="1200" b="0" i="0" kern="1200" dirty="0" smtClean="0">
                <a:solidFill>
                  <a:schemeClr val="tx1"/>
                </a:solidFill>
                <a:latin typeface="+mn-lt"/>
                <a:ea typeface="+mn-ea"/>
                <a:cs typeface="+mn-cs"/>
              </a:rPr>
              <a:t> the cutaneous </a:t>
            </a:r>
            <a:r>
              <a:rPr lang="tr-TR" sz="1200" b="0" i="0" kern="1200" dirty="0" err="1" smtClean="0">
                <a:solidFill>
                  <a:schemeClr val="tx1"/>
                </a:solidFill>
                <a:latin typeface="+mn-lt"/>
                <a:ea typeface="+mn-ea"/>
                <a:cs typeface="+mn-cs"/>
              </a:rPr>
              <a:t>manifestations</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scleroderma</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dry</a:t>
            </a:r>
            <a:r>
              <a:rPr lang="tr-TR" sz="1200" b="0" i="0" kern="1200" dirty="0" smtClean="0">
                <a:solidFill>
                  <a:schemeClr val="tx1"/>
                </a:solidFill>
                <a:latin typeface="+mn-lt"/>
                <a:ea typeface="+mn-ea"/>
                <a:cs typeface="+mn-cs"/>
              </a:rPr>
              <a:t> oral </a:t>
            </a:r>
            <a:r>
              <a:rPr lang="tr-TR" sz="1200" b="0" i="0" kern="1200" dirty="0" err="1" smtClean="0">
                <a:solidFill>
                  <a:schemeClr val="tx1"/>
                </a:solidFill>
                <a:latin typeface="+mn-lt"/>
                <a:ea typeface="+mn-ea"/>
                <a:cs typeface="+mn-cs"/>
              </a:rPr>
              <a:t>mucosa</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ulcerations</a:t>
            </a:r>
            <a:r>
              <a:rPr lang="tr-TR" sz="1200" b="0" i="0" kern="1200" dirty="0" smtClean="0">
                <a:solidFill>
                  <a:schemeClr val="tx1"/>
                </a:solidFill>
                <a:latin typeface="+mn-lt"/>
                <a:ea typeface="+mn-ea"/>
                <a:cs typeface="+mn-cs"/>
              </a:rPr>
              <a:t> and </a:t>
            </a:r>
            <a:r>
              <a:rPr lang="tr-TR" sz="1200" b="0" i="0" kern="1200" dirty="0" err="1" smtClean="0">
                <a:solidFill>
                  <a:schemeClr val="tx1"/>
                </a:solidFill>
                <a:latin typeface="+mn-lt"/>
                <a:ea typeface="+mn-ea"/>
                <a:cs typeface="+mn-cs"/>
              </a:rPr>
              <a:t>sclerosis</a:t>
            </a:r>
            <a:r>
              <a:rPr lang="tr-TR" sz="1200" b="0" i="0" kern="1200" dirty="0" smtClean="0">
                <a:solidFill>
                  <a:schemeClr val="tx1"/>
                </a:solidFill>
                <a:latin typeface="+mn-lt"/>
                <a:ea typeface="+mn-ea"/>
                <a:cs typeface="+mn-cs"/>
              </a:rPr>
              <a:t> of the gastrointestinal </a:t>
            </a:r>
            <a:r>
              <a:rPr lang="tr-TR" sz="1200" b="0" i="0" kern="1200" dirty="0" err="1" smtClean="0">
                <a:solidFill>
                  <a:schemeClr val="tx1"/>
                </a:solidFill>
                <a:latin typeface="+mn-lt"/>
                <a:ea typeface="+mn-ea"/>
                <a:cs typeface="+mn-cs"/>
              </a:rPr>
              <a:t>tract</a:t>
            </a:r>
            <a:r>
              <a:rPr lang="tr-TR" sz="1200" b="0" i="0" kern="1200" dirty="0" smtClean="0">
                <a:solidFill>
                  <a:schemeClr val="tx1"/>
                </a:solidFill>
                <a:latin typeface="+mn-lt"/>
                <a:ea typeface="+mn-ea"/>
                <a:cs typeface="+mn-cs"/>
              </a:rPr>
              <a:t>; and a </a:t>
            </a:r>
            <a:r>
              <a:rPr lang="tr-TR" sz="1200" b="0" i="0" kern="1200" dirty="0" err="1" smtClean="0">
                <a:solidFill>
                  <a:schemeClr val="tx1"/>
                </a:solidFill>
                <a:latin typeface="+mn-lt"/>
                <a:ea typeface="+mn-ea"/>
                <a:cs typeface="+mn-cs"/>
              </a:rPr>
              <a:t>rising</a:t>
            </a:r>
            <a:r>
              <a:rPr lang="tr-TR" sz="1200" b="0" i="0" kern="1200" dirty="0" smtClean="0">
                <a:solidFill>
                  <a:schemeClr val="tx1"/>
                </a:solidFill>
                <a:latin typeface="+mn-lt"/>
                <a:ea typeface="+mn-ea"/>
                <a:cs typeface="+mn-cs"/>
              </a:rPr>
              <a:t> serum </a:t>
            </a:r>
            <a:r>
              <a:rPr lang="tr-TR" sz="1200" b="0" i="0" kern="1200" dirty="0" err="1" smtClean="0">
                <a:solidFill>
                  <a:schemeClr val="tx1"/>
                </a:solidFill>
                <a:latin typeface="+mn-lt"/>
                <a:ea typeface="+mn-ea"/>
                <a:cs typeface="+mn-cs"/>
              </a:rPr>
              <a:t>bilirubin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concentration</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72</a:t>
            </a:fld>
            <a:endParaRPr lang="tr-T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Figure 1: Pathogenesis of acute GVHD. Conditioning by irradiation and/or chemotherapy causes tissue damage. Damaged tissues and cells release DAMPs (HMGB-1), PAMPs (LPS) from gut </a:t>
            </a:r>
            <a:r>
              <a:rPr lang="en-US" sz="1200" b="0" i="0" kern="1200" dirty="0" err="1" smtClean="0">
                <a:solidFill>
                  <a:schemeClr val="tx1"/>
                </a:solidFill>
                <a:latin typeface="+mn-lt"/>
                <a:ea typeface="+mn-ea"/>
                <a:cs typeface="+mn-cs"/>
              </a:rPr>
              <a:t>microbiota</a:t>
            </a:r>
            <a:r>
              <a:rPr lang="en-US" sz="1200" b="0" i="0" kern="1200" dirty="0" smtClean="0">
                <a:solidFill>
                  <a:schemeClr val="tx1"/>
                </a:solidFill>
                <a:latin typeface="+mn-lt"/>
                <a:ea typeface="+mn-ea"/>
                <a:cs typeface="+mn-cs"/>
              </a:rPr>
              <a:t> as well as inflammatory cytokines such as IL-1β, IL-6, and TNF-α, which contribute to the “cytokine storm.” These are the first danger signals that activate host APCs, which activate and polarized donor T-cells toward pathogenic T-cells (TH1 and TH17 for CD4 and TC1, TC17 for CD8). Activated pathogenic T-cells infiltrate target organs (i.e., GI tract, liver, skin) and amplify local tissue destruction. The presence of regulatory T-cells (</a:t>
            </a:r>
            <a:r>
              <a:rPr lang="en-US" sz="1200" b="0" i="0" kern="1200" dirty="0" err="1" smtClean="0">
                <a:solidFill>
                  <a:schemeClr val="tx1"/>
                </a:solidFill>
                <a:latin typeface="+mn-lt"/>
                <a:ea typeface="+mn-ea"/>
                <a:cs typeface="+mn-cs"/>
              </a:rPr>
              <a:t>Tregs</a:t>
            </a:r>
            <a:r>
              <a:rPr lang="en-US" sz="1200" b="0" i="0" kern="1200" dirty="0" smtClean="0">
                <a:solidFill>
                  <a:schemeClr val="tx1"/>
                </a:solidFill>
                <a:latin typeface="+mn-lt"/>
                <a:ea typeface="+mn-ea"/>
                <a:cs typeface="+mn-cs"/>
              </a:rPr>
              <a:t>) helps reduce GVHD severity through the inhibition of pathogenic cells activation and/or expansion at early or further phases of GVHD. Some of these DAMPs and PAMPs such as </a:t>
            </a:r>
            <a:r>
              <a:rPr lang="en-US" sz="1200" b="0" i="0" kern="1200" dirty="0" err="1" smtClean="0">
                <a:solidFill>
                  <a:schemeClr val="tx1"/>
                </a:solidFill>
                <a:latin typeface="+mn-lt"/>
                <a:ea typeface="+mn-ea"/>
                <a:cs typeface="+mn-cs"/>
              </a:rPr>
              <a:t>elafin</a:t>
            </a:r>
            <a:r>
              <a:rPr lang="en-US" sz="1200" b="0" i="0" kern="1200" dirty="0" smtClean="0">
                <a:solidFill>
                  <a:schemeClr val="tx1"/>
                </a:solidFill>
                <a:latin typeface="+mn-lt"/>
                <a:ea typeface="+mn-ea"/>
                <a:cs typeface="+mn-cs"/>
              </a:rPr>
              <a:t> (skin-specific), regenerating islet-derived 3-alpha (REG3α, gut-specific), and suppressor of </a:t>
            </a:r>
            <a:r>
              <a:rPr lang="en-US" sz="1200" b="0" i="0" kern="1200" dirty="0" err="1" smtClean="0">
                <a:solidFill>
                  <a:schemeClr val="tx1"/>
                </a:solidFill>
                <a:latin typeface="+mn-lt"/>
                <a:ea typeface="+mn-ea"/>
                <a:cs typeface="+mn-cs"/>
              </a:rPr>
              <a:t>tumorigenicity</a:t>
            </a:r>
            <a:r>
              <a:rPr lang="en-US" sz="1200" b="0" i="0" kern="1200" dirty="0" smtClean="0">
                <a:solidFill>
                  <a:schemeClr val="tx1"/>
                </a:solidFill>
                <a:latin typeface="+mn-lt"/>
                <a:ea typeface="+mn-ea"/>
                <a:cs typeface="+mn-cs"/>
              </a:rPr>
              <a:t> 2 (ST2, a member of the IL-1 receptor family, binding IL-33) have been shown to be biomarkers</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76</a:t>
            </a:fld>
            <a:endParaRPr lang="tr-T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3" name="22 Dikdörtgen"/>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Dikdörtgen"/>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Dikdörtgen"/>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Dikdörtgen"/>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26 Dikdörtgen"/>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0" name="29 Yuvarlatılmış Dikdörtgen"/>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1" name="30 Yuvarlatılmış Dikdörtgen"/>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6 Dikdörtgen"/>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Dikdörtgen"/>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Dikdörtgen"/>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Dikdörtgen"/>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7 Başlık"/>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a:xfrm>
            <a:off x="6705600" y="4206240"/>
            <a:ext cx="960120" cy="457200"/>
          </a:xfrm>
        </p:spPr>
        <p:txBody>
          <a:bodyPr/>
          <a:lstStyle/>
          <a:p>
            <a:fld id="{1D8BD707-D9CF-40AE-B4C6-C98DA3205C09}" type="datetimeFigureOut">
              <a:rPr lang="en-US" smtClean="0"/>
              <a:pPr/>
              <a:t>1/26/2017</a:t>
            </a:fld>
            <a:endParaRPr lang="en-US" dirty="0"/>
          </a:p>
        </p:txBody>
      </p:sp>
      <p:sp>
        <p:nvSpPr>
          <p:cNvPr id="17" name="16 Altbilgi Yer Tutucusu"/>
          <p:cNvSpPr>
            <a:spLocks noGrp="1"/>
          </p:cNvSpPr>
          <p:nvPr>
            <p:ph type="ftr" sz="quarter" idx="11"/>
          </p:nvPr>
        </p:nvSpPr>
        <p:spPr>
          <a:xfrm>
            <a:off x="5410200" y="4205288"/>
            <a:ext cx="1295400" cy="457200"/>
          </a:xfrm>
        </p:spPr>
        <p:txBody>
          <a:bodyPr/>
          <a:lstStyle/>
          <a:p>
            <a:endParaRPr lang="tr-TR" dirty="0"/>
          </a:p>
        </p:txBody>
      </p:sp>
      <p:sp>
        <p:nvSpPr>
          <p:cNvPr id="29" name="28 Slayt Numarası Yer Tutucusu"/>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6F15528-21DE-4FAA-801E-634DDDAF4B2B}" type="slidenum">
              <a:rPr lang="tr-TR" smtClean="0"/>
              <a:pPr/>
              <a:t>‹#›</a:t>
            </a:fld>
            <a:endParaRPr lang="tr-T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dirty="0" smtClean="0"/>
              <a:t>Asıl başlık stili için tıklatın</a:t>
            </a:r>
            <a:endParaRPr kumimoji="0" lang="en-US" dirty="0"/>
          </a:p>
        </p:txBody>
      </p:sp>
      <p:sp>
        <p:nvSpPr>
          <p:cNvPr id="3" name="2 İçerik Yer Tutucusu"/>
          <p:cNvSpPr>
            <a:spLocks noGrp="1"/>
          </p:cNvSpPr>
          <p:nvPr>
            <p:ph idx="1"/>
          </p:nvPr>
        </p:nvSpPr>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eaLnBrk="1" latinLnBrk="0" hangingPunct="1"/>
            <a:r>
              <a:rPr lang="tr-TR" dirty="0" smtClean="0"/>
              <a:t>Asıl metin stillerini düzenlemek için tıklatın</a:t>
            </a:r>
          </a:p>
          <a:p>
            <a:pPr lvl="1" eaLnBrk="1" latinLnBrk="0" hangingPunct="1"/>
            <a:r>
              <a:rPr lang="tr-TR" dirty="0" smtClean="0"/>
              <a:t>İkinci düzey</a:t>
            </a:r>
          </a:p>
          <a:p>
            <a:pPr lvl="2" eaLnBrk="1" latinLnBrk="0" hangingPunct="1"/>
            <a:r>
              <a:rPr lang="tr-TR" dirty="0" smtClean="0"/>
              <a:t>Üçüncü düzey</a:t>
            </a:r>
          </a:p>
          <a:p>
            <a:pPr lvl="3" eaLnBrk="1" latinLnBrk="0" hangingPunct="1"/>
            <a:r>
              <a:rPr lang="tr-TR" dirty="0" smtClean="0"/>
              <a:t>Dördüncü düzey</a:t>
            </a:r>
          </a:p>
          <a:p>
            <a:pPr lvl="4" eaLnBrk="1" latinLnBrk="0" hangingPunct="1"/>
            <a:r>
              <a:rPr lang="tr-TR" dirty="0" smtClean="0"/>
              <a:t>Beşinci düzey</a:t>
            </a:r>
            <a:endParaRPr kumimoji="0" lang="en-US" dirty="0"/>
          </a:p>
        </p:txBody>
      </p:sp>
      <p:sp>
        <p:nvSpPr>
          <p:cNvPr id="4" name="3 Veri Yer Tutucusu"/>
          <p:cNvSpPr>
            <a:spLocks noGrp="1"/>
          </p:cNvSpPr>
          <p:nvPr>
            <p:ph type="dt" sz="half" idx="10"/>
          </p:nvPr>
        </p:nvSpPr>
        <p:spPr/>
        <p:txBody>
          <a:bodyPr/>
          <a:lstStyle/>
          <a:p>
            <a:fld id="{1D8BD707-D9CF-40AE-B4C6-C98DA3205C09}" type="datetimeFigureOut">
              <a:rPr lang="en-US" smtClean="0"/>
              <a:pPr/>
              <a:t>1/26/2017</a:t>
            </a:fld>
            <a:endParaRPr lang="en-US" dirty="0"/>
          </a:p>
        </p:txBody>
      </p:sp>
      <p:sp>
        <p:nvSpPr>
          <p:cNvPr id="5" name="4 Altbilgi Yer Tutucusu"/>
          <p:cNvSpPr>
            <a:spLocks noGrp="1"/>
          </p:cNvSpPr>
          <p:nvPr>
            <p:ph type="ftr" sz="quarter" idx="11"/>
          </p:nvPr>
        </p:nvSpPr>
        <p:spPr>
          <a:xfrm>
            <a:off x="5181600" y="762000"/>
            <a:ext cx="2209800" cy="457200"/>
          </a:xfrm>
        </p:spPr>
        <p:txBody>
          <a:bodyPr/>
          <a:lstStyle/>
          <a:p>
            <a:endParaRPr lang="tr-TR" dirty="0"/>
          </a:p>
        </p:txBody>
      </p:sp>
      <p:sp>
        <p:nvSpPr>
          <p:cNvPr id="6" name="5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tr-TR" dirty="0" smtClean="0"/>
              <a:t>Asıl başlık stili için tıklatın</a:t>
            </a:r>
            <a:endParaRPr kumimoji="0" lang="en-US" dirty="0"/>
          </a:p>
        </p:txBody>
      </p:sp>
      <p:sp>
        <p:nvSpPr>
          <p:cNvPr id="3" name="2 Metin Yer Tutucusu"/>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1D8BD707-D9CF-40AE-B4C6-C98DA3205C09}" type="datetimeFigureOut">
              <a:rPr lang="en-US" smtClean="0"/>
              <a:pPr/>
              <a:t>1/26/2017</a:t>
            </a:fld>
            <a:endParaRPr lang="en-US"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1D8BD707-D9CF-40AE-B4C6-C98DA3205C09}" type="datetimeFigureOut">
              <a:rPr lang="en-US" smtClean="0"/>
              <a:pPr/>
              <a:t>1/26/2017</a:t>
            </a:fld>
            <a:endParaRPr lang="en-US" dirty="0"/>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381000" y="1143000"/>
            <a:ext cx="8382000" cy="1069848"/>
          </a:xfrm>
        </p:spPr>
        <p:txBody>
          <a:bodyPr anchor="ctr"/>
          <a:lstStyle>
            <a:lvl1pPr>
              <a:defRPr sz="4000" b="0" i="0" cap="none"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6" name="25 Veri Yer Tutucusu"/>
          <p:cNvSpPr>
            <a:spLocks noGrp="1"/>
          </p:cNvSpPr>
          <p:nvPr>
            <p:ph type="dt" sz="half" idx="10"/>
          </p:nvPr>
        </p:nvSpPr>
        <p:spPr/>
        <p:txBody>
          <a:bodyPr rtlCol="0"/>
          <a:lstStyle/>
          <a:p>
            <a:fld id="{1D8BD707-D9CF-40AE-B4C6-C98DA3205C09}" type="datetimeFigureOut">
              <a:rPr lang="en-US" smtClean="0"/>
              <a:pPr/>
              <a:t>1/26/2017</a:t>
            </a:fld>
            <a:endParaRPr lang="en-US" dirty="0"/>
          </a:p>
        </p:txBody>
      </p:sp>
      <p:sp>
        <p:nvSpPr>
          <p:cNvPr id="27" name="26 Slayt Numarası Yer Tutucusu"/>
          <p:cNvSpPr>
            <a:spLocks noGrp="1"/>
          </p:cNvSpPr>
          <p:nvPr>
            <p:ph type="sldNum" sz="quarter" idx="11"/>
          </p:nvPr>
        </p:nvSpPr>
        <p:spPr/>
        <p:txBody>
          <a:bodyPr rtlCol="0"/>
          <a:lstStyle/>
          <a:p>
            <a:fld id="{B6F15528-21DE-4FAA-801E-634DDDAF4B2B}" type="slidenum">
              <a:rPr lang="tr-TR" smtClean="0"/>
              <a:pPr/>
              <a:t>‹#›</a:t>
            </a:fld>
            <a:endParaRPr lang="tr-TR" dirty="0"/>
          </a:p>
        </p:txBody>
      </p:sp>
      <p:sp>
        <p:nvSpPr>
          <p:cNvPr id="28" name="27 Altbilgi Yer Tutucusu"/>
          <p:cNvSpPr>
            <a:spLocks noGrp="1"/>
          </p:cNvSpPr>
          <p:nvPr>
            <p:ph type="ftr" sz="quarter" idx="12"/>
          </p:nvPr>
        </p:nvSpPr>
        <p:spPr/>
        <p:txBody>
          <a:bodyPr rtlCol="0"/>
          <a:lstStyle/>
          <a:p>
            <a:endParaRPr lang="tr-T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a:xfrm>
            <a:off x="6583680" y="612648"/>
            <a:ext cx="957264" cy="457200"/>
          </a:xfrm>
        </p:spPr>
        <p:txBody>
          <a:bodyPr/>
          <a:lstStyle/>
          <a:p>
            <a:fld id="{1D8BD707-D9CF-40AE-B4C6-C98DA3205C09}" type="datetimeFigureOut">
              <a:rPr lang="en-US" smtClean="0"/>
              <a:pPr/>
              <a:t>1/26/2017</a:t>
            </a:fld>
            <a:endParaRPr lang="en-US" dirty="0"/>
          </a:p>
        </p:txBody>
      </p:sp>
      <p:sp>
        <p:nvSpPr>
          <p:cNvPr id="4" name="3 Altbilgi Yer Tutucusu"/>
          <p:cNvSpPr>
            <a:spLocks noGrp="1"/>
          </p:cNvSpPr>
          <p:nvPr>
            <p:ph type="ftr" sz="quarter" idx="11"/>
          </p:nvPr>
        </p:nvSpPr>
        <p:spPr>
          <a:xfrm>
            <a:off x="5257800" y="612648"/>
            <a:ext cx="1325880" cy="457200"/>
          </a:xfrm>
        </p:spPr>
        <p:txBody>
          <a:bodyPr/>
          <a:lstStyle/>
          <a:p>
            <a:endParaRPr lang="tr-TR" dirty="0"/>
          </a:p>
        </p:txBody>
      </p:sp>
      <p:sp>
        <p:nvSpPr>
          <p:cNvPr id="5" name="4 Slayt Numarası Yer Tutucusu"/>
          <p:cNvSpPr>
            <a:spLocks noGrp="1"/>
          </p:cNvSpPr>
          <p:nvPr>
            <p:ph type="sldNum" sz="quarter" idx="12"/>
          </p:nvPr>
        </p:nvSpPr>
        <p:spPr>
          <a:xfrm>
            <a:off x="8174736" y="2272"/>
            <a:ext cx="762000" cy="365760"/>
          </a:xfrm>
        </p:spPr>
        <p:txBody>
          <a:bodyPr/>
          <a:lstStyle/>
          <a:p>
            <a:fld id="{B6F15528-21DE-4FAA-801E-634DDDAF4B2B}" type="slidenum">
              <a:rPr lang="tr-TR" smtClean="0"/>
              <a:pPr/>
              <a:t>‹#›</a:t>
            </a:fld>
            <a:endParaRPr lang="tr-T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1D8BD707-D9CF-40AE-B4C6-C98DA3205C09}" type="datetimeFigureOut">
              <a:rPr lang="en-US" smtClean="0"/>
              <a:pPr/>
              <a:t>1/26/2017</a:t>
            </a:fld>
            <a:endParaRPr lang="en-US" dirty="0"/>
          </a:p>
        </p:txBody>
      </p:sp>
      <p:sp>
        <p:nvSpPr>
          <p:cNvPr id="3" name="2 Altbilgi Yer Tutucusu"/>
          <p:cNvSpPr>
            <a:spLocks noGrp="1"/>
          </p:cNvSpPr>
          <p:nvPr>
            <p:ph type="ftr" sz="quarter" idx="11"/>
          </p:nvPr>
        </p:nvSpPr>
        <p:spPr/>
        <p:txBody>
          <a:bodyPr/>
          <a:lstStyle/>
          <a:p>
            <a:endParaRPr lang="tr-TR" dirty="0"/>
          </a:p>
        </p:txBody>
      </p:sp>
      <p:sp>
        <p:nvSpPr>
          <p:cNvPr id="4" name="3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353496" y="1101970"/>
            <a:ext cx="3383280" cy="877824"/>
          </a:xfrm>
        </p:spPr>
        <p:txBody>
          <a:bodyPr anchor="b"/>
          <a:lstStyle>
            <a:lvl1pPr algn="l">
              <a:buNone/>
              <a:defRPr sz="1800" b="1"/>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1D8BD707-D9CF-40AE-B4C6-C98DA3205C09}" type="datetimeFigureOut">
              <a:rPr lang="en-US" smtClean="0"/>
              <a:pPr/>
              <a:t>1/26/2017</a:t>
            </a:fld>
            <a:endParaRPr lang="en-US" dirty="0"/>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tr-TR" dirty="0" smtClean="0"/>
              <a:t>Resim eklemek için simgeyi tıklatın</a:t>
            </a:r>
            <a:endParaRPr kumimoji="0" lang="en-US" dirty="0"/>
          </a:p>
        </p:txBody>
      </p:sp>
      <p:sp>
        <p:nvSpPr>
          <p:cNvPr id="4" name="3 Metin Yer Tutucusu"/>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1D8BD707-D9CF-40AE-B4C6-C98DA3205C09}" type="datetimeFigureOut">
              <a:rPr lang="en-US" smtClean="0"/>
              <a:pPr/>
              <a:t>1/26/2017</a:t>
            </a:fld>
            <a:endParaRPr lang="en-US" dirty="0"/>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1D8BD707-D9CF-40AE-B4C6-C98DA3205C09}" type="datetimeFigureOut">
              <a:rPr lang="en-US" smtClean="0"/>
              <a:pPr/>
              <a:t>1/26/2017</a:t>
            </a:fld>
            <a:endParaRPr lang="en-US"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81800" y="1143000"/>
            <a:ext cx="1905000" cy="5486400"/>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1143000"/>
            <a:ext cx="6248400" cy="5486400"/>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1D8BD707-D9CF-40AE-B4C6-C98DA3205C09}" type="datetimeFigureOut">
              <a:rPr lang="en-US" smtClean="0"/>
              <a:pPr/>
              <a:t>1/26/2017</a:t>
            </a:fld>
            <a:endParaRPr lang="en-US"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1/26/2017</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1F487C"/>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defRPr sz="800" b="0" i="0">
                <a:solidFill>
                  <a:srgbClr val="1F487C"/>
                </a:solidFill>
                <a:latin typeface="Calibri"/>
                <a:cs typeface="Calibri"/>
              </a:defRPr>
            </a:lvl1pPr>
          </a:lstStyle>
          <a:p>
            <a:pPr marL="12700">
              <a:lnSpc>
                <a:spcPts val="865"/>
              </a:lnSpc>
            </a:pPr>
            <a:r>
              <a:rPr spc="-5" dirty="0"/>
              <a:t>T.Lion </a:t>
            </a:r>
            <a:r>
              <a:rPr dirty="0"/>
              <a:t>ESH-EBMT</a:t>
            </a:r>
            <a:r>
              <a:rPr spc="-100" dirty="0"/>
              <a:t> </a:t>
            </a:r>
            <a:r>
              <a:rPr dirty="0"/>
              <a:t>2014</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1/26/2017</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Dikdörtgen"/>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Dikdörtgen"/>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29 Dikdörtgen"/>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1" name="30 Dikdörtgen"/>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31 Dikdörtgen"/>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3" name="32 Yuvarlatılmış Dikdörtgen"/>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4" name="33 Yuvarlatılmış Dikdörtgen"/>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5" name="34 Dikdörtgen"/>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Dikdörtgen"/>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Dikdörtgen"/>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8" name="37 Dikdörtgen"/>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38 Dikdörtgen"/>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39 Dikdörtgen"/>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Başlık Yer Tutucusu"/>
          <p:cNvSpPr>
            <a:spLocks noGrp="1"/>
          </p:cNvSpPr>
          <p:nvPr>
            <p:ph type="title"/>
          </p:nvPr>
        </p:nvSpPr>
        <p:spPr>
          <a:xfrm>
            <a:off x="457200" y="1143000"/>
            <a:ext cx="8229600" cy="1066800"/>
          </a:xfrm>
          <a:prstGeom prst="rect">
            <a:avLst/>
          </a:prstGeom>
        </p:spPr>
        <p:txBody>
          <a:bodyPr vert="horz" anchor="ctr">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D8BD707-D9CF-40AE-B4C6-C98DA3205C09}" type="datetimeFigureOut">
              <a:rPr lang="en-US" smtClean="0"/>
              <a:pPr/>
              <a:t>1/26/2017</a:t>
            </a:fld>
            <a:endParaRPr lang="en-US" dirty="0"/>
          </a:p>
        </p:txBody>
      </p:sp>
      <p:sp>
        <p:nvSpPr>
          <p:cNvPr id="3" name="2 Altbilgi Yer Tutucusu"/>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tr-TR" dirty="0"/>
          </a:p>
        </p:txBody>
      </p:sp>
      <p:sp>
        <p:nvSpPr>
          <p:cNvPr id="23" name="22 Slayt Numarası Yer Tutucusu"/>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6F15528-21DE-4FAA-801E-634DDDAF4B2B}" type="slidenum">
              <a:rPr lang="tr-TR" smtClean="0"/>
              <a:pPr/>
              <a:t>‹#›</a:t>
            </a:fld>
            <a:endParaRPr lang="tr-TR" dirty="0"/>
          </a:p>
        </p:txBody>
      </p:sp>
    </p:spTree>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3" r:id="rId13"/>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2.xml"/><Relationship Id="rId4" Type="http://schemas.openxmlformats.org/officeDocument/2006/relationships/image" Target="../media/image39.jpeg"/></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ctrTitle"/>
          </p:nvPr>
        </p:nvSpPr>
        <p:spPr>
          <a:xfrm>
            <a:off x="381000" y="1219200"/>
            <a:ext cx="8458200" cy="1470025"/>
          </a:xfrm>
        </p:spPr>
        <p:txBody>
          <a:bodyPr>
            <a:normAutofit/>
          </a:bodyPr>
          <a:lstStyle/>
          <a:p>
            <a:r>
              <a:rPr lang="en-US" sz="4000" b="1" dirty="0" smtClean="0"/>
              <a:t>Early complications of</a:t>
            </a:r>
            <a:r>
              <a:rPr lang="tr-TR" sz="4000" b="1" dirty="0" smtClean="0"/>
              <a:t> </a:t>
            </a:r>
            <a:br>
              <a:rPr lang="tr-TR" sz="4000" b="1" dirty="0" smtClean="0"/>
            </a:br>
            <a:r>
              <a:rPr lang="en-US" sz="2800" b="1" dirty="0" smtClean="0"/>
              <a:t>high-dose therapy and stem cell transplantation</a:t>
            </a:r>
            <a:endParaRPr lang="tr-TR" sz="2800" dirty="0"/>
          </a:p>
        </p:txBody>
      </p:sp>
      <p:sp>
        <p:nvSpPr>
          <p:cNvPr id="4" name="3 Alt Başlık"/>
          <p:cNvSpPr>
            <a:spLocks noGrp="1"/>
          </p:cNvSpPr>
          <p:nvPr>
            <p:ph type="subTitle" idx="1"/>
          </p:nvPr>
        </p:nvSpPr>
        <p:spPr/>
        <p:txBody>
          <a:bodyPr>
            <a:normAutofit/>
          </a:bodyPr>
          <a:lstStyle/>
          <a:p>
            <a:pPr algn="r"/>
            <a:r>
              <a:rPr lang="tr-TR" dirty="0" smtClean="0">
                <a:latin typeface="Calibri" pitchFamily="34" charset="0"/>
              </a:rPr>
              <a:t>Mustafa CETIN</a:t>
            </a:r>
            <a:endParaRPr lang="tr-TR" dirty="0">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2" cstate="print"/>
          <a:srcRect/>
          <a:stretch>
            <a:fillRect/>
          </a:stretch>
        </p:blipFill>
        <p:spPr bwMode="auto">
          <a:xfrm>
            <a:off x="4800600" y="4114800"/>
            <a:ext cx="4124325" cy="1524000"/>
          </a:xfrm>
          <a:prstGeom prst="rect">
            <a:avLst/>
          </a:prstGeom>
          <a:noFill/>
          <a:ln w="9525">
            <a:solidFill>
              <a:schemeClr val="accent2">
                <a:lumMod val="75000"/>
              </a:schemeClr>
            </a:solidFill>
            <a:miter lim="800000"/>
            <a:headEnd/>
            <a:tailEnd/>
          </a:ln>
        </p:spPr>
      </p:pic>
      <p:pic>
        <p:nvPicPr>
          <p:cNvPr id="144387" name="Picture 3"/>
          <p:cNvPicPr>
            <a:picLocks noChangeAspect="1" noChangeArrowheads="1"/>
          </p:cNvPicPr>
          <p:nvPr/>
        </p:nvPicPr>
        <p:blipFill>
          <a:blip r:embed="rId3" cstate="print"/>
          <a:srcRect/>
          <a:stretch>
            <a:fillRect/>
          </a:stretch>
        </p:blipFill>
        <p:spPr bwMode="auto">
          <a:xfrm>
            <a:off x="914400" y="4572000"/>
            <a:ext cx="4048125" cy="1600200"/>
          </a:xfrm>
          <a:prstGeom prst="rect">
            <a:avLst/>
          </a:prstGeom>
          <a:noFill/>
          <a:ln w="9525">
            <a:solidFill>
              <a:schemeClr val="accent2">
                <a:lumMod val="75000"/>
              </a:schemeClr>
            </a:solidFill>
            <a:miter lim="800000"/>
            <a:headEnd/>
            <a:tailEnd/>
          </a:ln>
        </p:spPr>
      </p:pic>
      <p:pic>
        <p:nvPicPr>
          <p:cNvPr id="3079" name="Picture 7"/>
          <p:cNvPicPr>
            <a:picLocks noChangeAspect="1" noChangeArrowheads="1"/>
          </p:cNvPicPr>
          <p:nvPr/>
        </p:nvPicPr>
        <p:blipFill>
          <a:blip r:embed="rId4" cstate="print"/>
          <a:srcRect/>
          <a:stretch>
            <a:fillRect/>
          </a:stretch>
        </p:blipFill>
        <p:spPr bwMode="auto">
          <a:xfrm>
            <a:off x="4572000" y="2438400"/>
            <a:ext cx="3876675" cy="1676400"/>
          </a:xfrm>
          <a:prstGeom prst="rect">
            <a:avLst/>
          </a:prstGeom>
          <a:noFill/>
          <a:ln w="9525">
            <a:solidFill>
              <a:schemeClr val="accent2">
                <a:lumMod val="75000"/>
              </a:schemeClr>
            </a:solidFill>
            <a:miter lim="800000"/>
            <a:headEnd/>
            <a:tailEnd/>
          </a:ln>
        </p:spPr>
      </p:pic>
      <p:pic>
        <p:nvPicPr>
          <p:cNvPr id="144388" name="Picture 4"/>
          <p:cNvPicPr>
            <a:picLocks noChangeAspect="1" noChangeArrowheads="1"/>
          </p:cNvPicPr>
          <p:nvPr/>
        </p:nvPicPr>
        <p:blipFill>
          <a:blip r:embed="rId5" cstate="print"/>
          <a:srcRect/>
          <a:stretch>
            <a:fillRect/>
          </a:stretch>
        </p:blipFill>
        <p:spPr bwMode="auto">
          <a:xfrm>
            <a:off x="685800" y="3048000"/>
            <a:ext cx="4114800" cy="1628775"/>
          </a:xfrm>
          <a:prstGeom prst="rect">
            <a:avLst/>
          </a:prstGeom>
          <a:noFill/>
          <a:ln w="9525">
            <a:solidFill>
              <a:schemeClr val="accent2">
                <a:lumMod val="75000"/>
              </a:schemeClr>
            </a:solidFill>
            <a:miter lim="800000"/>
            <a:headEnd/>
            <a:tailEnd/>
          </a:ln>
        </p:spPr>
      </p:pic>
      <p:sp>
        <p:nvSpPr>
          <p:cNvPr id="2" name="1 Başlık"/>
          <p:cNvSpPr txBox="1">
            <a:spLocks/>
          </p:cNvSpPr>
          <p:nvPr/>
        </p:nvSpPr>
        <p:spPr>
          <a:xfrm>
            <a:off x="457200" y="274320"/>
            <a:ext cx="8229600" cy="276999"/>
          </a:xfrm>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latin typeface="+mj-lt"/>
              <a:ea typeface="+mj-ea"/>
              <a:cs typeface="+mj-cs"/>
            </a:endParaRPr>
          </a:p>
        </p:txBody>
      </p:sp>
      <p:sp>
        <p:nvSpPr>
          <p:cNvPr id="3" name="2 Başlık"/>
          <p:cNvSpPr>
            <a:spLocks noGrp="1"/>
          </p:cNvSpPr>
          <p:nvPr>
            <p:ph type="title"/>
          </p:nvPr>
        </p:nvSpPr>
        <p:spPr>
          <a:xfrm>
            <a:off x="533400" y="533400"/>
            <a:ext cx="8229600" cy="984885"/>
          </a:xfrm>
        </p:spPr>
        <p:txBody>
          <a:bodyPr>
            <a:normAutofit fontScale="90000"/>
          </a:bodyPr>
          <a:lstStyle/>
          <a:p>
            <a:r>
              <a:rPr lang="en-US" sz="3600" b="1" dirty="0" smtClean="0">
                <a:solidFill>
                  <a:schemeClr val="tx1"/>
                </a:solidFill>
              </a:rPr>
              <a:t>Early complications of</a:t>
            </a:r>
            <a:r>
              <a:rPr lang="tr-TR" sz="3600" b="1" dirty="0" smtClean="0">
                <a:solidFill>
                  <a:schemeClr val="tx1"/>
                </a:solidFill>
              </a:rPr>
              <a:t> </a:t>
            </a:r>
            <a:br>
              <a:rPr lang="tr-TR" sz="3600" b="1" dirty="0" smtClean="0">
                <a:solidFill>
                  <a:schemeClr val="tx1"/>
                </a:solidFill>
              </a:rPr>
            </a:br>
            <a:r>
              <a:rPr lang="en-US" sz="2800" b="1" dirty="0" smtClean="0">
                <a:solidFill>
                  <a:schemeClr val="accent4"/>
                </a:solidFill>
              </a:rPr>
              <a:t>high-dose therapy and stem cell transplantation</a:t>
            </a:r>
            <a:endParaRPr lang="tr-TR" sz="2800" dirty="0">
              <a:solidFill>
                <a:schemeClr val="accent4"/>
              </a:solidFill>
            </a:endParaRPr>
          </a:p>
        </p:txBody>
      </p:sp>
      <p:pic>
        <p:nvPicPr>
          <p:cNvPr id="3074" name="Picture 2"/>
          <p:cNvPicPr>
            <a:picLocks noChangeAspect="1" noChangeArrowheads="1"/>
          </p:cNvPicPr>
          <p:nvPr/>
        </p:nvPicPr>
        <p:blipFill>
          <a:blip r:embed="rId6" cstate="print"/>
          <a:srcRect/>
          <a:stretch>
            <a:fillRect/>
          </a:stretch>
        </p:blipFill>
        <p:spPr bwMode="auto">
          <a:xfrm>
            <a:off x="457200" y="1600200"/>
            <a:ext cx="4114800" cy="1447800"/>
          </a:xfrm>
          <a:prstGeom prst="rect">
            <a:avLst/>
          </a:prstGeom>
          <a:noFill/>
          <a:ln w="9525">
            <a:solidFill>
              <a:schemeClr val="accent2">
                <a:lumMod val="75000"/>
              </a:schemeClr>
            </a:solidFill>
            <a:miter lim="800000"/>
            <a:headEnd/>
            <a:tailEnd/>
          </a:ln>
        </p:spPr>
      </p:pic>
      <p:cxnSp>
        <p:nvCxnSpPr>
          <p:cNvPr id="10" name="9 Dirsek Bağlayıcısı"/>
          <p:cNvCxnSpPr/>
          <p:nvPr/>
        </p:nvCxnSpPr>
        <p:spPr>
          <a:xfrm>
            <a:off x="5257800" y="6096000"/>
            <a:ext cx="685800" cy="4572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10 Metin kutusu"/>
          <p:cNvSpPr txBox="1"/>
          <p:nvPr/>
        </p:nvSpPr>
        <p:spPr>
          <a:xfrm>
            <a:off x="6019800" y="6260068"/>
            <a:ext cx="2895600" cy="461665"/>
          </a:xfrm>
          <a:prstGeom prst="rect">
            <a:avLst/>
          </a:prstGeom>
          <a:noFill/>
        </p:spPr>
        <p:txBody>
          <a:bodyPr wrap="square" rtlCol="0">
            <a:spAutoFit/>
          </a:bodyPr>
          <a:lstStyle/>
          <a:p>
            <a:r>
              <a:rPr lang="tr-TR" sz="2400" b="1" dirty="0" smtClean="0">
                <a:solidFill>
                  <a:srgbClr val="C00000"/>
                </a:solidFill>
                <a:latin typeface="+mj-lt"/>
              </a:rPr>
              <a:t>LATE EFFECTS  …..</a:t>
            </a:r>
            <a:endParaRPr lang="tr-TR" sz="2400" b="1" dirty="0">
              <a:solidFill>
                <a:srgbClr val="C00000"/>
              </a:solidFill>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25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C00000"/>
                </a:solidFill>
                <a:latin typeface="+mj-lt"/>
              </a:rPr>
              <a:t>IMMUN </a:t>
            </a:r>
            <a:r>
              <a:rPr lang="tr-TR" sz="1400" b="1" dirty="0" smtClean="0">
                <a:solidFill>
                  <a:schemeClr val="accent6">
                    <a:lumMod val="75000"/>
                  </a:schemeClr>
                </a:solidFill>
                <a:latin typeface="+mj-lt"/>
              </a:rPr>
              <a:t> ORIGIN</a:t>
            </a:r>
          </a:p>
        </p:txBody>
      </p:sp>
      <p:sp>
        <p:nvSpPr>
          <p:cNvPr id="9" name="1 Başlık"/>
          <p:cNvSpPr txBox="1">
            <a:spLocks/>
          </p:cNvSpPr>
          <p:nvPr/>
        </p:nvSpPr>
        <p:spPr>
          <a:xfrm>
            <a:off x="381000" y="762000"/>
            <a:ext cx="8229600" cy="685799"/>
          </a:xfrm>
          <a:prstGeom prst="rect">
            <a:avLst/>
          </a:prstGeom>
        </p:spPr>
        <p:txBody>
          <a:bodyPr>
            <a:normAutofit fontScale="925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chemeClr val="accent4"/>
                </a:solidFill>
                <a:effectLst/>
                <a:uLnTx/>
                <a:uFillTx/>
                <a:latin typeface="+mj-lt"/>
                <a:ea typeface="+mj-ea"/>
                <a:cs typeface="+mj-cs"/>
              </a:rPr>
              <a:t>Acute</a:t>
            </a:r>
            <a:r>
              <a:rPr kumimoji="0" lang="tr-TR" sz="2400" b="1" i="0" u="none" strike="noStrike" kern="1200" cap="none" spc="0" normalizeH="0" noProof="0" dirty="0" smtClean="0">
                <a:ln>
                  <a:noFill/>
                </a:ln>
                <a:solidFill>
                  <a:schemeClr val="accent4"/>
                </a:solidFill>
                <a:effectLst/>
                <a:uLnTx/>
                <a:uFillTx/>
                <a:latin typeface="+mj-lt"/>
                <a:ea typeface="+mj-ea"/>
                <a:cs typeface="+mj-cs"/>
              </a:rPr>
              <a:t> GRAFT VERSUS HOST DISEASE</a:t>
            </a:r>
            <a:r>
              <a:rPr kumimoji="0" lang="tr-TR" sz="2400" b="1" i="0" u="none" strike="noStrike" kern="1200" cap="none" spc="0" normalizeH="0" baseline="0" noProof="0" dirty="0" smtClean="0">
                <a:ln>
                  <a:noFill/>
                </a:ln>
                <a:solidFill>
                  <a:schemeClr val="accent4"/>
                </a:solidFill>
                <a:effectLst/>
                <a:uLnTx/>
                <a:uFillTx/>
                <a:latin typeface="+mj-lt"/>
                <a:ea typeface="+mj-ea"/>
                <a:cs typeface="+mj-cs"/>
              </a:rPr>
              <a:t>  occuring after HSCT </a:t>
            </a:r>
            <a:endParaRPr kumimoji="0" lang="tr-TR" sz="2400" b="0" i="0" u="none" strike="noStrike" kern="1200" cap="none" spc="0" normalizeH="0" baseline="0" noProof="0" dirty="0">
              <a:ln>
                <a:noFill/>
              </a:ln>
              <a:solidFill>
                <a:schemeClr val="accent4"/>
              </a:solidFill>
              <a:effectLst/>
              <a:uLnTx/>
              <a:uFillTx/>
              <a:latin typeface="+mj-lt"/>
              <a:ea typeface="+mj-ea"/>
              <a:cs typeface="+mj-cs"/>
            </a:endParaRPr>
          </a:p>
        </p:txBody>
      </p:sp>
      <p:cxnSp>
        <p:nvCxnSpPr>
          <p:cNvPr id="20" name="19 Düz Bağlayıcı"/>
          <p:cNvCxnSpPr/>
          <p:nvPr/>
        </p:nvCxnSpPr>
        <p:spPr>
          <a:xfrm>
            <a:off x="914400" y="4572000"/>
            <a:ext cx="7162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21 Düz Bağlayıcı"/>
          <p:cNvCxnSpPr/>
          <p:nvPr/>
        </p:nvCxnSpPr>
        <p:spPr>
          <a:xfrm flipV="1">
            <a:off x="914400" y="6400800"/>
            <a:ext cx="7391400" cy="1"/>
          </a:xfrm>
          <a:prstGeom prst="line">
            <a:avLst/>
          </a:prstGeom>
        </p:spPr>
        <p:style>
          <a:lnRef idx="1">
            <a:schemeClr val="accent1"/>
          </a:lnRef>
          <a:fillRef idx="0">
            <a:schemeClr val="accent1"/>
          </a:fillRef>
          <a:effectRef idx="0">
            <a:schemeClr val="accent1"/>
          </a:effectRef>
          <a:fontRef idx="minor">
            <a:schemeClr val="tx1"/>
          </a:fontRef>
        </p:style>
      </p:cxnSp>
      <p:sp>
        <p:nvSpPr>
          <p:cNvPr id="25" name="24 Dikdörtgen"/>
          <p:cNvSpPr/>
          <p:nvPr/>
        </p:nvSpPr>
        <p:spPr>
          <a:xfrm>
            <a:off x="1143000" y="5385099"/>
            <a:ext cx="9144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Oval"/>
          <p:cNvSpPr/>
          <p:nvPr/>
        </p:nvSpPr>
        <p:spPr>
          <a:xfrm>
            <a:off x="3048000" y="1676400"/>
            <a:ext cx="2819400" cy="259080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3200" dirty="0" smtClean="0">
              <a:solidFill>
                <a:schemeClr val="tx1"/>
              </a:solidFill>
              <a:latin typeface="Arial Black" pitchFamily="34" charset="0"/>
            </a:endParaRPr>
          </a:p>
          <a:p>
            <a:pPr algn="ctr"/>
            <a:endParaRPr lang="tr-TR" sz="3200" dirty="0">
              <a:solidFill>
                <a:schemeClr val="tx1"/>
              </a:solidFill>
              <a:latin typeface="Arial Black" pitchFamily="34" charset="0"/>
            </a:endParaRPr>
          </a:p>
        </p:txBody>
      </p:sp>
      <p:pic>
        <p:nvPicPr>
          <p:cNvPr id="2" name="Picture 3"/>
          <p:cNvPicPr>
            <a:picLocks noChangeAspect="1" noChangeArrowheads="1"/>
          </p:cNvPicPr>
          <p:nvPr/>
        </p:nvPicPr>
        <p:blipFill>
          <a:blip r:embed="rId3" cstate="print"/>
          <a:srcRect/>
          <a:stretch>
            <a:fillRect/>
          </a:stretch>
        </p:blipFill>
        <p:spPr bwMode="auto">
          <a:xfrm>
            <a:off x="3657600" y="1981200"/>
            <a:ext cx="1695752" cy="1942407"/>
          </a:xfrm>
          <a:prstGeom prst="rect">
            <a:avLst/>
          </a:prstGeom>
          <a:noFill/>
          <a:ln w="9525">
            <a:noFill/>
            <a:miter lim="800000"/>
            <a:headEnd/>
            <a:tailEnd/>
          </a:ln>
        </p:spPr>
      </p:pic>
      <p:sp>
        <p:nvSpPr>
          <p:cNvPr id="11" name="10 Dikdörtgen"/>
          <p:cNvSpPr/>
          <p:nvPr/>
        </p:nvSpPr>
        <p:spPr>
          <a:xfrm>
            <a:off x="838200" y="4495800"/>
            <a:ext cx="7543800" cy="1882503"/>
          </a:xfrm>
          <a:prstGeom prst="rect">
            <a:avLst/>
          </a:prstGeom>
        </p:spPr>
        <p:txBody>
          <a:bodyPr wrap="square">
            <a:spAutoFit/>
          </a:bodyPr>
          <a:lstStyle/>
          <a:p>
            <a:pPr algn="ctr">
              <a:lnSpc>
                <a:spcPct val="150000"/>
              </a:lnSpc>
            </a:pPr>
            <a:r>
              <a:rPr lang="en-US" sz="2000" dirty="0" smtClean="0">
                <a:latin typeface="+mj-lt"/>
              </a:rPr>
              <a:t>GVHD occurs when immune cells transplanted from</a:t>
            </a:r>
            <a:endParaRPr lang="tr-TR" sz="2000" dirty="0" smtClean="0">
              <a:latin typeface="+mj-lt"/>
            </a:endParaRPr>
          </a:p>
          <a:p>
            <a:pPr algn="ctr">
              <a:lnSpc>
                <a:spcPct val="150000"/>
              </a:lnSpc>
            </a:pPr>
            <a:r>
              <a:rPr lang="en-US" sz="2000" dirty="0" smtClean="0">
                <a:latin typeface="+mj-lt"/>
              </a:rPr>
              <a:t> a non-identical donor (the graft) recognize the transplant recipient (the host) as foreign, thereby initiating an immune reaction that causes disease in the transplant recipient</a:t>
            </a:r>
            <a:endParaRPr lang="tr-TR" sz="2000" dirty="0">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25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C00000"/>
                </a:solidFill>
                <a:latin typeface="+mj-lt"/>
              </a:rPr>
              <a:t>IMMUN </a:t>
            </a:r>
            <a:r>
              <a:rPr lang="tr-TR" sz="1400" b="1" dirty="0" smtClean="0">
                <a:solidFill>
                  <a:schemeClr val="accent6">
                    <a:lumMod val="75000"/>
                  </a:schemeClr>
                </a:solidFill>
                <a:latin typeface="+mj-lt"/>
              </a:rPr>
              <a:t> ORIGIN</a:t>
            </a:r>
          </a:p>
        </p:txBody>
      </p:sp>
      <p:sp>
        <p:nvSpPr>
          <p:cNvPr id="9" name="1 Başlık"/>
          <p:cNvSpPr txBox="1">
            <a:spLocks/>
          </p:cNvSpPr>
          <p:nvPr/>
        </p:nvSpPr>
        <p:spPr>
          <a:xfrm>
            <a:off x="381000" y="762000"/>
            <a:ext cx="8229600" cy="685799"/>
          </a:xfrm>
          <a:prstGeom prst="rect">
            <a:avLst/>
          </a:prstGeom>
        </p:spPr>
        <p:txBody>
          <a:bodyPr>
            <a:normAutofit fontScale="925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chemeClr val="accent4"/>
                </a:solidFill>
                <a:effectLst/>
                <a:uLnTx/>
                <a:uFillTx/>
                <a:latin typeface="+mj-lt"/>
                <a:ea typeface="+mj-ea"/>
                <a:cs typeface="+mj-cs"/>
              </a:rPr>
              <a:t>Acute</a:t>
            </a:r>
            <a:r>
              <a:rPr kumimoji="0" lang="tr-TR" sz="2400" b="1" i="0" u="none" strike="noStrike" kern="1200" cap="none" spc="0" normalizeH="0" noProof="0" dirty="0" smtClean="0">
                <a:ln>
                  <a:noFill/>
                </a:ln>
                <a:solidFill>
                  <a:schemeClr val="accent4"/>
                </a:solidFill>
                <a:effectLst/>
                <a:uLnTx/>
                <a:uFillTx/>
                <a:latin typeface="+mj-lt"/>
                <a:ea typeface="+mj-ea"/>
                <a:cs typeface="+mj-cs"/>
              </a:rPr>
              <a:t> GRAFT VERSUS HOST DISEASE</a:t>
            </a:r>
            <a:r>
              <a:rPr kumimoji="0" lang="tr-TR" sz="2400" b="1" i="0" u="none" strike="noStrike" kern="1200" cap="none" spc="0" normalizeH="0" baseline="0" noProof="0" dirty="0" smtClean="0">
                <a:ln>
                  <a:noFill/>
                </a:ln>
                <a:solidFill>
                  <a:schemeClr val="accent4"/>
                </a:solidFill>
                <a:effectLst/>
                <a:uLnTx/>
                <a:uFillTx/>
                <a:latin typeface="+mj-lt"/>
                <a:ea typeface="+mj-ea"/>
                <a:cs typeface="+mj-cs"/>
              </a:rPr>
              <a:t>  occuring after HSCT </a:t>
            </a:r>
            <a:endParaRPr kumimoji="0" lang="tr-TR" sz="2400" b="0" i="0" u="none" strike="noStrike" kern="1200" cap="none" spc="0" normalizeH="0" baseline="0" noProof="0" dirty="0">
              <a:ln>
                <a:noFill/>
              </a:ln>
              <a:solidFill>
                <a:schemeClr val="accent4"/>
              </a:solidFill>
              <a:effectLst/>
              <a:uLnTx/>
              <a:uFillTx/>
              <a:latin typeface="+mj-lt"/>
              <a:ea typeface="+mj-ea"/>
              <a:cs typeface="+mj-cs"/>
            </a:endParaRPr>
          </a:p>
        </p:txBody>
      </p:sp>
      <p:cxnSp>
        <p:nvCxnSpPr>
          <p:cNvPr id="20" name="19 Düz Bağlayıcı"/>
          <p:cNvCxnSpPr/>
          <p:nvPr/>
        </p:nvCxnSpPr>
        <p:spPr>
          <a:xfrm>
            <a:off x="1447800" y="4495800"/>
            <a:ext cx="6324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21 Düz Bağlayıcı"/>
          <p:cNvCxnSpPr/>
          <p:nvPr/>
        </p:nvCxnSpPr>
        <p:spPr>
          <a:xfrm flipV="1">
            <a:off x="1295400" y="6172200"/>
            <a:ext cx="6477000" cy="2"/>
          </a:xfrm>
          <a:prstGeom prst="line">
            <a:avLst/>
          </a:prstGeom>
        </p:spPr>
        <p:style>
          <a:lnRef idx="1">
            <a:schemeClr val="accent1"/>
          </a:lnRef>
          <a:fillRef idx="0">
            <a:schemeClr val="accent1"/>
          </a:fillRef>
          <a:effectRef idx="0">
            <a:schemeClr val="accent1"/>
          </a:effectRef>
          <a:fontRef idx="minor">
            <a:schemeClr val="tx1"/>
          </a:fontRef>
        </p:style>
      </p:cxnSp>
      <p:sp>
        <p:nvSpPr>
          <p:cNvPr id="25" name="24 Dikdörtgen"/>
          <p:cNvSpPr/>
          <p:nvPr/>
        </p:nvSpPr>
        <p:spPr>
          <a:xfrm>
            <a:off x="1143000" y="5385099"/>
            <a:ext cx="9144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Oval"/>
          <p:cNvSpPr/>
          <p:nvPr/>
        </p:nvSpPr>
        <p:spPr>
          <a:xfrm>
            <a:off x="3048000" y="1676400"/>
            <a:ext cx="2819400" cy="259080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3200" dirty="0" smtClean="0">
              <a:solidFill>
                <a:schemeClr val="tx1"/>
              </a:solidFill>
              <a:latin typeface="Arial Black" pitchFamily="34" charset="0"/>
            </a:endParaRPr>
          </a:p>
          <a:p>
            <a:pPr algn="ctr"/>
            <a:endParaRPr lang="tr-TR" sz="3200" dirty="0">
              <a:solidFill>
                <a:schemeClr val="tx1"/>
              </a:solidFill>
              <a:latin typeface="Arial Black" pitchFamily="34" charset="0"/>
            </a:endParaRPr>
          </a:p>
        </p:txBody>
      </p:sp>
      <p:pic>
        <p:nvPicPr>
          <p:cNvPr id="2" name="Picture 3"/>
          <p:cNvPicPr>
            <a:picLocks noChangeAspect="1" noChangeArrowheads="1"/>
          </p:cNvPicPr>
          <p:nvPr/>
        </p:nvPicPr>
        <p:blipFill>
          <a:blip r:embed="rId3" cstate="print"/>
          <a:srcRect/>
          <a:stretch>
            <a:fillRect/>
          </a:stretch>
        </p:blipFill>
        <p:spPr bwMode="auto">
          <a:xfrm>
            <a:off x="3657600" y="1981200"/>
            <a:ext cx="1695752" cy="1942407"/>
          </a:xfrm>
          <a:prstGeom prst="rect">
            <a:avLst/>
          </a:prstGeom>
          <a:noFill/>
          <a:ln w="9525">
            <a:noFill/>
            <a:miter lim="800000"/>
            <a:headEnd/>
            <a:tailEnd/>
          </a:ln>
        </p:spPr>
      </p:pic>
      <p:sp>
        <p:nvSpPr>
          <p:cNvPr id="12" name="11 Dikdörtgen"/>
          <p:cNvSpPr/>
          <p:nvPr/>
        </p:nvSpPr>
        <p:spPr>
          <a:xfrm>
            <a:off x="609600" y="4648200"/>
            <a:ext cx="8305800" cy="1351652"/>
          </a:xfrm>
          <a:prstGeom prst="rect">
            <a:avLst/>
          </a:prstGeom>
        </p:spPr>
        <p:txBody>
          <a:bodyPr wrap="square">
            <a:spAutoFit/>
          </a:bodyPr>
          <a:lstStyle/>
          <a:p>
            <a:pPr marL="447040" indent="-342900">
              <a:lnSpc>
                <a:spcPct val="100000"/>
              </a:lnSpc>
              <a:spcBef>
                <a:spcPts val="755"/>
              </a:spcBef>
              <a:tabLst>
                <a:tab pos="447675" algn="l"/>
                <a:tab pos="448309" algn="l"/>
              </a:tabLst>
            </a:pPr>
            <a:r>
              <a:rPr lang="en-US" sz="2200" spc="-5" dirty="0" smtClean="0">
                <a:latin typeface="+mj-lt"/>
              </a:rPr>
              <a:t>Historically, it was divided based on the timing of</a:t>
            </a:r>
            <a:r>
              <a:rPr lang="en-US" sz="2200" spc="105" dirty="0" smtClean="0">
                <a:latin typeface="+mj-lt"/>
              </a:rPr>
              <a:t> </a:t>
            </a:r>
            <a:r>
              <a:rPr lang="en-US" sz="2200" spc="-5" dirty="0" smtClean="0">
                <a:latin typeface="+mj-lt"/>
              </a:rPr>
              <a:t>occurrence</a:t>
            </a:r>
          </a:p>
          <a:p>
            <a:pPr marL="1247140" lvl="1" indent="-228600">
              <a:lnSpc>
                <a:spcPct val="100000"/>
              </a:lnSpc>
              <a:spcBef>
                <a:spcPts val="894"/>
              </a:spcBef>
              <a:buChar char="•"/>
              <a:tabLst>
                <a:tab pos="1247775" algn="l"/>
                <a:tab pos="1248410" algn="l"/>
              </a:tabLst>
            </a:pPr>
            <a:r>
              <a:rPr lang="tr-TR" sz="2200" dirty="0" smtClean="0">
                <a:latin typeface="+mj-lt"/>
                <a:cs typeface="Arial"/>
              </a:rPr>
              <a:t> </a:t>
            </a:r>
            <a:r>
              <a:rPr lang="en-US" sz="2200" b="1" dirty="0" smtClean="0">
                <a:solidFill>
                  <a:srgbClr val="FF0000"/>
                </a:solidFill>
                <a:latin typeface="+mj-lt"/>
                <a:cs typeface="Arial"/>
              </a:rPr>
              <a:t>Acute – </a:t>
            </a:r>
            <a:r>
              <a:rPr lang="en-US" sz="2200" b="1" spc="-5" dirty="0" smtClean="0">
                <a:solidFill>
                  <a:srgbClr val="FF0000"/>
                </a:solidFill>
                <a:latin typeface="+mj-lt"/>
                <a:cs typeface="Arial"/>
              </a:rPr>
              <a:t>within the </a:t>
            </a:r>
            <a:r>
              <a:rPr lang="en-US" sz="2200" b="1" dirty="0" smtClean="0">
                <a:solidFill>
                  <a:srgbClr val="FF0000"/>
                </a:solidFill>
                <a:latin typeface="+mj-lt"/>
                <a:cs typeface="Arial"/>
              </a:rPr>
              <a:t>first 100</a:t>
            </a:r>
            <a:r>
              <a:rPr lang="en-US" sz="2200" b="1" spc="-135" dirty="0" smtClean="0">
                <a:solidFill>
                  <a:srgbClr val="FF0000"/>
                </a:solidFill>
                <a:latin typeface="+mj-lt"/>
                <a:cs typeface="Arial"/>
              </a:rPr>
              <a:t> </a:t>
            </a:r>
            <a:r>
              <a:rPr lang="en-US" sz="2200" b="1" spc="-5" dirty="0" smtClean="0">
                <a:solidFill>
                  <a:srgbClr val="FF0000"/>
                </a:solidFill>
                <a:latin typeface="+mj-lt"/>
                <a:cs typeface="Arial"/>
              </a:rPr>
              <a:t>days</a:t>
            </a:r>
            <a:endParaRPr lang="en-US" sz="2200" b="1" dirty="0" smtClean="0">
              <a:solidFill>
                <a:srgbClr val="FF0000"/>
              </a:solidFill>
              <a:latin typeface="+mj-lt"/>
              <a:cs typeface="Arial"/>
            </a:endParaRPr>
          </a:p>
          <a:p>
            <a:pPr marL="1246505" lvl="1" indent="-228600">
              <a:lnSpc>
                <a:spcPct val="100000"/>
              </a:lnSpc>
              <a:spcBef>
                <a:spcPts val="960"/>
              </a:spcBef>
              <a:buChar char="•"/>
              <a:tabLst>
                <a:tab pos="1247140" algn="l"/>
                <a:tab pos="1247775" algn="l"/>
              </a:tabLst>
            </a:pPr>
            <a:r>
              <a:rPr lang="en-US" sz="2200" b="1" dirty="0" smtClean="0">
                <a:solidFill>
                  <a:srgbClr val="FF0000"/>
                </a:solidFill>
                <a:latin typeface="+mj-lt"/>
                <a:cs typeface="Arial"/>
              </a:rPr>
              <a:t> Chronic – </a:t>
            </a:r>
            <a:r>
              <a:rPr lang="en-US" sz="2200" b="1" spc="-5" dirty="0" smtClean="0">
                <a:solidFill>
                  <a:srgbClr val="FF0000"/>
                </a:solidFill>
                <a:latin typeface="+mj-lt"/>
                <a:cs typeface="Arial"/>
              </a:rPr>
              <a:t>after </a:t>
            </a:r>
            <a:r>
              <a:rPr lang="en-US" sz="2200" b="1" dirty="0" smtClean="0">
                <a:solidFill>
                  <a:srgbClr val="FF0000"/>
                </a:solidFill>
                <a:latin typeface="+mj-lt"/>
                <a:cs typeface="Arial"/>
              </a:rPr>
              <a:t>first 100</a:t>
            </a:r>
            <a:r>
              <a:rPr lang="en-US" sz="2200" b="1" spc="-160" dirty="0" smtClean="0">
                <a:solidFill>
                  <a:srgbClr val="FF0000"/>
                </a:solidFill>
                <a:latin typeface="+mj-lt"/>
                <a:cs typeface="Arial"/>
              </a:rPr>
              <a:t> </a:t>
            </a:r>
            <a:r>
              <a:rPr lang="en-US" sz="2200" b="1" spc="-5" dirty="0" smtClean="0">
                <a:solidFill>
                  <a:srgbClr val="FF0000"/>
                </a:solidFill>
                <a:latin typeface="+mj-lt"/>
                <a:cs typeface="Arial"/>
              </a:rPr>
              <a:t>days</a:t>
            </a:r>
            <a:endParaRPr lang="en-US" sz="2200" b="1" dirty="0">
              <a:solidFill>
                <a:srgbClr val="FF0000"/>
              </a:solidFill>
              <a:latin typeface="+mj-lt"/>
              <a:cs typeface="Aria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304800" y="609600"/>
            <a:ext cx="8229600" cy="678301"/>
          </a:xfrm>
          <a:prstGeom prst="rect">
            <a:avLst/>
          </a:prstGeom>
        </p:spPr>
        <p:txBody>
          <a:bodyPr vert="horz" wrap="square" lIns="0" tIns="62141" rIns="0" bIns="0" rtlCol="0">
            <a:spAutoFit/>
          </a:bodyPr>
          <a:lstStyle/>
          <a:p>
            <a:pPr marL="225425">
              <a:lnSpc>
                <a:spcPct val="100000"/>
              </a:lnSpc>
            </a:pPr>
            <a:r>
              <a:rPr lang="en-US" dirty="0" smtClean="0"/>
              <a:t>The NIH </a:t>
            </a:r>
            <a:r>
              <a:rPr lang="en-US" sz="3200" dirty="0" smtClean="0"/>
              <a:t>consensus</a:t>
            </a:r>
            <a:r>
              <a:rPr lang="tr-TR" dirty="0" smtClean="0"/>
              <a:t>;</a:t>
            </a:r>
            <a:endParaRPr sz="4000" dirty="0"/>
          </a:p>
        </p:txBody>
      </p:sp>
      <p:sp>
        <p:nvSpPr>
          <p:cNvPr id="5" name="4 Dikdörtgen"/>
          <p:cNvSpPr/>
          <p:nvPr/>
        </p:nvSpPr>
        <p:spPr>
          <a:xfrm>
            <a:off x="609600" y="1219200"/>
            <a:ext cx="7924800" cy="369332"/>
          </a:xfrm>
          <a:prstGeom prst="rect">
            <a:avLst/>
          </a:prstGeom>
        </p:spPr>
        <p:txBody>
          <a:bodyPr wrap="square">
            <a:spAutoFit/>
          </a:bodyPr>
          <a:lstStyle/>
          <a:p>
            <a:r>
              <a:rPr lang="en-US" dirty="0" smtClean="0">
                <a:latin typeface="+mj-lt"/>
              </a:rPr>
              <a:t>recognized 2 main categories of GVHD, each with 2 subcategories</a:t>
            </a:r>
            <a:r>
              <a:rPr lang="tr-TR" dirty="0" smtClean="0">
                <a:latin typeface="+mj-lt"/>
              </a:rPr>
              <a:t>.</a:t>
            </a:r>
            <a:r>
              <a:rPr lang="en-US" dirty="0" smtClean="0">
                <a:latin typeface="+mj-lt"/>
              </a:rPr>
              <a:t> </a:t>
            </a:r>
            <a:endParaRPr lang="tr-TR" dirty="0" smtClean="0">
              <a:latin typeface="+mj-lt"/>
            </a:endParaRPr>
          </a:p>
        </p:txBody>
      </p:sp>
      <p:pic>
        <p:nvPicPr>
          <p:cNvPr id="1028" name="Picture 4"/>
          <p:cNvPicPr>
            <a:picLocks noChangeAspect="1" noChangeArrowheads="1"/>
          </p:cNvPicPr>
          <p:nvPr/>
        </p:nvPicPr>
        <p:blipFill>
          <a:blip r:embed="rId3" cstate="print"/>
          <a:srcRect/>
          <a:stretch>
            <a:fillRect/>
          </a:stretch>
        </p:blipFill>
        <p:spPr bwMode="auto">
          <a:xfrm>
            <a:off x="762000" y="1676400"/>
            <a:ext cx="7639050" cy="4762500"/>
          </a:xfrm>
          <a:prstGeom prst="rect">
            <a:avLst/>
          </a:prstGeom>
          <a:noFill/>
          <a:ln w="9525">
            <a:noFill/>
            <a:miter lim="800000"/>
            <a:headEnd/>
            <a:tailEnd/>
          </a:ln>
        </p:spPr>
      </p:pic>
      <p:sp>
        <p:nvSpPr>
          <p:cNvPr id="31" name="30 Dikdörtgen"/>
          <p:cNvSpPr/>
          <p:nvPr/>
        </p:nvSpPr>
        <p:spPr>
          <a:xfrm>
            <a:off x="5334000" y="4953000"/>
            <a:ext cx="3581400" cy="892552"/>
          </a:xfrm>
          <a:prstGeom prst="rect">
            <a:avLst/>
          </a:prstGeom>
        </p:spPr>
        <p:txBody>
          <a:bodyPr wrap="square">
            <a:spAutoFit/>
          </a:bodyPr>
          <a:lstStyle/>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similar </a:t>
            </a:r>
            <a:r>
              <a:rPr lang="tr-TR" sz="1400" spc="-5" dirty="0" smtClean="0">
                <a:latin typeface="Arial"/>
                <a:cs typeface="Arial"/>
              </a:rPr>
              <a:t> </a:t>
            </a:r>
            <a:r>
              <a:rPr lang="en-US" sz="1400" spc="-5" dirty="0" smtClean="0">
                <a:latin typeface="Arial"/>
                <a:cs typeface="Arial"/>
              </a:rPr>
              <a:t>syndrome  occur</a:t>
            </a:r>
            <a:r>
              <a:rPr lang="tr-TR" sz="1400" spc="-5" dirty="0" smtClean="0">
                <a:latin typeface="Arial"/>
                <a:cs typeface="Arial"/>
              </a:rPr>
              <a:t>s </a:t>
            </a:r>
            <a:r>
              <a:rPr lang="en-US" sz="1400" spc="-5" dirty="0" smtClean="0">
                <a:latin typeface="Arial"/>
                <a:cs typeface="Arial"/>
              </a:rPr>
              <a:t>beyond day</a:t>
            </a:r>
            <a:r>
              <a:rPr lang="tr-TR" sz="1400" spc="-5" dirty="0" smtClean="0">
                <a:latin typeface="Arial"/>
                <a:cs typeface="Arial"/>
              </a:rPr>
              <a:t> </a:t>
            </a:r>
            <a:r>
              <a:rPr lang="en-US" sz="1400" spc="-5" dirty="0" smtClean="0">
                <a:latin typeface="Arial"/>
                <a:cs typeface="Arial"/>
              </a:rPr>
              <a:t>100, </a:t>
            </a:r>
            <a:endParaRPr lang="tr-TR" sz="1400" spc="-5" dirty="0" smtClean="0">
              <a:latin typeface="Arial"/>
              <a:cs typeface="Arial"/>
            </a:endParaRPr>
          </a:p>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known </a:t>
            </a:r>
            <a:r>
              <a:rPr lang="en-US" sz="1400" dirty="0" smtClean="0">
                <a:latin typeface="Arial"/>
                <a:cs typeface="Arial"/>
              </a:rPr>
              <a:t>as </a:t>
            </a:r>
            <a:r>
              <a:rPr lang="en-US" sz="1400" spc="-5" dirty="0" smtClean="0">
                <a:latin typeface="Arial"/>
                <a:cs typeface="Arial"/>
              </a:rPr>
              <a:t>late onset acute  </a:t>
            </a:r>
            <a:r>
              <a:rPr lang="en-US" sz="1400" spc="-5" dirty="0" err="1" smtClean="0">
                <a:latin typeface="Arial"/>
                <a:cs typeface="Arial"/>
              </a:rPr>
              <a:t>GvHD</a:t>
            </a:r>
            <a:r>
              <a:rPr lang="tr-TR" sz="1400" spc="-5" dirty="0" smtClean="0">
                <a:latin typeface="Arial"/>
                <a:cs typeface="Arial"/>
              </a:rPr>
              <a:t> </a:t>
            </a:r>
          </a:p>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particularly </a:t>
            </a:r>
            <a:r>
              <a:rPr lang="en-US" sz="1400" dirty="0" smtClean="0">
                <a:latin typeface="Arial"/>
                <a:cs typeface="Arial"/>
              </a:rPr>
              <a:t>after </a:t>
            </a:r>
            <a:r>
              <a:rPr lang="tr-TR" sz="1400" dirty="0" smtClean="0">
                <a:latin typeface="Arial"/>
                <a:cs typeface="Arial"/>
              </a:rPr>
              <a:t> </a:t>
            </a:r>
            <a:r>
              <a:rPr lang="en-US" sz="1400" dirty="0" smtClean="0">
                <a:latin typeface="Arial"/>
                <a:cs typeface="Arial"/>
              </a:rPr>
              <a:t>RICT </a:t>
            </a:r>
            <a:r>
              <a:rPr lang="en-US" sz="1400" spc="-5" dirty="0" smtClean="0">
                <a:latin typeface="Arial"/>
                <a:cs typeface="Arial"/>
              </a:rPr>
              <a:t>and</a:t>
            </a:r>
            <a:r>
              <a:rPr lang="en-US" sz="1400" spc="-20" dirty="0" smtClean="0">
                <a:latin typeface="Arial"/>
                <a:cs typeface="Arial"/>
              </a:rPr>
              <a:t> </a:t>
            </a:r>
            <a:r>
              <a:rPr lang="en-US" sz="1400" spc="-5" dirty="0" smtClean="0">
                <a:latin typeface="Arial"/>
                <a:cs typeface="Arial"/>
              </a:rPr>
              <a:t>DLI</a:t>
            </a:r>
            <a:endParaRPr lang="en-US" sz="1400" dirty="0" smtClean="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25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C00000"/>
                </a:solidFill>
                <a:latin typeface="+mj-lt"/>
              </a:rPr>
              <a:t>IMMUN </a:t>
            </a:r>
            <a:r>
              <a:rPr lang="tr-TR" sz="1400" b="1" dirty="0" smtClean="0">
                <a:solidFill>
                  <a:schemeClr val="accent6">
                    <a:lumMod val="75000"/>
                  </a:schemeClr>
                </a:solidFill>
                <a:latin typeface="+mj-lt"/>
              </a:rPr>
              <a:t> ORIGIN</a:t>
            </a:r>
          </a:p>
        </p:txBody>
      </p:sp>
      <p:sp>
        <p:nvSpPr>
          <p:cNvPr id="9" name="1 Başlık"/>
          <p:cNvSpPr txBox="1">
            <a:spLocks/>
          </p:cNvSpPr>
          <p:nvPr/>
        </p:nvSpPr>
        <p:spPr>
          <a:xfrm>
            <a:off x="381000" y="762000"/>
            <a:ext cx="8229600" cy="685799"/>
          </a:xfrm>
          <a:prstGeom prst="rect">
            <a:avLst/>
          </a:prstGeom>
        </p:spPr>
        <p:txBody>
          <a:bodyPr>
            <a:normAutofit fontScale="925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chemeClr val="accent4"/>
                </a:solidFill>
                <a:effectLst/>
                <a:uLnTx/>
                <a:uFillTx/>
                <a:latin typeface="+mj-lt"/>
                <a:ea typeface="+mj-ea"/>
                <a:cs typeface="+mj-cs"/>
              </a:rPr>
              <a:t>Acute</a:t>
            </a:r>
            <a:r>
              <a:rPr kumimoji="0" lang="tr-TR" sz="2400" b="1" i="0" u="none" strike="noStrike" kern="1200" cap="none" spc="0" normalizeH="0" noProof="0" dirty="0" smtClean="0">
                <a:ln>
                  <a:noFill/>
                </a:ln>
                <a:solidFill>
                  <a:schemeClr val="accent4"/>
                </a:solidFill>
                <a:effectLst/>
                <a:uLnTx/>
                <a:uFillTx/>
                <a:latin typeface="+mj-lt"/>
                <a:ea typeface="+mj-ea"/>
                <a:cs typeface="+mj-cs"/>
              </a:rPr>
              <a:t> GRAFT VERSUS HOST DISEASE</a:t>
            </a:r>
            <a:r>
              <a:rPr kumimoji="0" lang="tr-TR" sz="2400" b="1" i="0" u="none" strike="noStrike" kern="1200" cap="none" spc="0" normalizeH="0" baseline="0" noProof="0" dirty="0" smtClean="0">
                <a:ln>
                  <a:noFill/>
                </a:ln>
                <a:solidFill>
                  <a:schemeClr val="accent4"/>
                </a:solidFill>
                <a:effectLst/>
                <a:uLnTx/>
                <a:uFillTx/>
                <a:latin typeface="+mj-lt"/>
                <a:ea typeface="+mj-ea"/>
                <a:cs typeface="+mj-cs"/>
              </a:rPr>
              <a:t>  occuring after HSCT </a:t>
            </a:r>
            <a:endParaRPr kumimoji="0" lang="tr-TR" sz="2400" b="0" i="0" u="none" strike="noStrike" kern="1200" cap="none" spc="0" normalizeH="0" baseline="0" noProof="0" dirty="0">
              <a:ln>
                <a:noFill/>
              </a:ln>
              <a:solidFill>
                <a:schemeClr val="accent4"/>
              </a:solidFill>
              <a:effectLst/>
              <a:uLnTx/>
              <a:uFillTx/>
              <a:latin typeface="+mj-lt"/>
              <a:ea typeface="+mj-ea"/>
              <a:cs typeface="+mj-cs"/>
            </a:endParaRPr>
          </a:p>
        </p:txBody>
      </p:sp>
      <p:cxnSp>
        <p:nvCxnSpPr>
          <p:cNvPr id="20" name="19 Düz Bağlayıcı"/>
          <p:cNvCxnSpPr/>
          <p:nvPr/>
        </p:nvCxnSpPr>
        <p:spPr>
          <a:xfrm>
            <a:off x="990600" y="1828800"/>
            <a:ext cx="71628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 name="21 Düz Bağlayıcı"/>
          <p:cNvCxnSpPr/>
          <p:nvPr/>
        </p:nvCxnSpPr>
        <p:spPr>
          <a:xfrm flipV="1">
            <a:off x="1066800" y="6096000"/>
            <a:ext cx="7391400" cy="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5" name="24 Dikdörtgen"/>
          <p:cNvSpPr/>
          <p:nvPr/>
        </p:nvSpPr>
        <p:spPr>
          <a:xfrm>
            <a:off x="1143000" y="5080299"/>
            <a:ext cx="9144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object 63"/>
          <p:cNvSpPr txBox="1"/>
          <p:nvPr/>
        </p:nvSpPr>
        <p:spPr>
          <a:xfrm>
            <a:off x="609600" y="2057400"/>
            <a:ext cx="8305799" cy="3738909"/>
          </a:xfrm>
          <a:prstGeom prst="rect">
            <a:avLst/>
          </a:prstGeom>
        </p:spPr>
        <p:txBody>
          <a:bodyPr vert="horz" wrap="square" lIns="0" tIns="0" rIns="0" bIns="0" rtlCol="0">
            <a:spAutoFit/>
          </a:bodyPr>
          <a:lstStyle/>
          <a:p>
            <a:pPr marL="756285" marR="5080" lvl="1" indent="-286385">
              <a:lnSpc>
                <a:spcPct val="150000"/>
              </a:lnSpc>
              <a:spcBef>
                <a:spcPts val="1025"/>
              </a:spcBef>
              <a:buChar char="•"/>
              <a:tabLst>
                <a:tab pos="756285" algn="l"/>
                <a:tab pos="756920" algn="l"/>
                <a:tab pos="2853690" algn="l"/>
              </a:tabLst>
            </a:pPr>
            <a:r>
              <a:rPr lang="tr-TR" sz="2000" spc="-10" dirty="0" smtClean="0">
                <a:latin typeface="Arial"/>
                <a:cs typeface="Arial"/>
              </a:rPr>
              <a:t>Acute </a:t>
            </a:r>
            <a:r>
              <a:rPr sz="2000" spc="-10" dirty="0" smtClean="0">
                <a:latin typeface="Arial"/>
                <a:cs typeface="Arial"/>
              </a:rPr>
              <a:t>GVHD </a:t>
            </a:r>
            <a:r>
              <a:rPr sz="2000" spc="-5" dirty="0">
                <a:latin typeface="Arial"/>
                <a:cs typeface="Arial"/>
              </a:rPr>
              <a:t>occurs </a:t>
            </a:r>
            <a:endParaRPr lang="tr-TR" sz="2000" spc="-5" dirty="0" smtClean="0">
              <a:latin typeface="Arial"/>
              <a:cs typeface="Arial"/>
            </a:endParaRPr>
          </a:p>
          <a:p>
            <a:pPr marL="1213485" marR="5080" lvl="2" indent="-286385">
              <a:lnSpc>
                <a:spcPct val="150000"/>
              </a:lnSpc>
              <a:spcBef>
                <a:spcPts val="1025"/>
              </a:spcBef>
              <a:buClr>
                <a:srgbClr val="3366FF"/>
              </a:buClr>
              <a:buFont typeface="Wingdings" pitchFamily="2" charset="2"/>
              <a:buChar char="§"/>
              <a:tabLst>
                <a:tab pos="756285" algn="l"/>
                <a:tab pos="756920" algn="l"/>
                <a:tab pos="2853690" algn="l"/>
              </a:tabLst>
            </a:pPr>
            <a:r>
              <a:rPr lang="en-US" sz="2000" spc="-5" dirty="0" smtClean="0">
                <a:latin typeface="Arial"/>
                <a:cs typeface="Arial"/>
              </a:rPr>
              <a:t>in up to 40% of sibling donor recipients </a:t>
            </a:r>
          </a:p>
          <a:p>
            <a:pPr marL="1213485" marR="5080" lvl="2" indent="-286385">
              <a:lnSpc>
                <a:spcPct val="150000"/>
              </a:lnSpc>
              <a:spcBef>
                <a:spcPts val="1025"/>
              </a:spcBef>
              <a:buClr>
                <a:srgbClr val="3366FF"/>
              </a:buClr>
              <a:buFont typeface="Wingdings" pitchFamily="2" charset="2"/>
              <a:buChar char="§"/>
              <a:tabLst>
                <a:tab pos="756285" algn="l"/>
                <a:tab pos="756920" algn="l"/>
                <a:tab pos="2853690" algn="l"/>
              </a:tabLst>
            </a:pPr>
            <a:r>
              <a:rPr lang="en-US" sz="2000" spc="-5" dirty="0" smtClean="0">
                <a:latin typeface="Arial"/>
                <a:cs typeface="Arial"/>
              </a:rPr>
              <a:t>and up to 70%  of unrelated</a:t>
            </a:r>
            <a:r>
              <a:rPr lang="en-US" sz="2000" spc="45" dirty="0" smtClean="0">
                <a:latin typeface="Arial"/>
                <a:cs typeface="Arial"/>
              </a:rPr>
              <a:t> </a:t>
            </a:r>
            <a:r>
              <a:rPr lang="en-US" sz="2000" spc="-5" dirty="0" smtClean="0">
                <a:latin typeface="Arial"/>
                <a:cs typeface="Arial"/>
              </a:rPr>
              <a:t>donor recipients</a:t>
            </a:r>
            <a:endParaRPr lang="en-US" sz="2000" dirty="0" smtClean="0">
              <a:latin typeface="Arial"/>
              <a:cs typeface="Arial"/>
            </a:endParaRPr>
          </a:p>
          <a:p>
            <a:pPr marL="756285" lvl="1" indent="-286385">
              <a:lnSpc>
                <a:spcPct val="150000"/>
              </a:lnSpc>
              <a:spcBef>
                <a:spcPts val="650"/>
              </a:spcBef>
              <a:buChar char="•"/>
              <a:tabLst>
                <a:tab pos="756285" algn="l"/>
                <a:tab pos="756920" algn="l"/>
              </a:tabLst>
            </a:pPr>
            <a:r>
              <a:rPr lang="en-US" sz="2000" spc="-5" dirty="0" smtClean="0">
                <a:latin typeface="Arial"/>
                <a:cs typeface="Arial"/>
              </a:rPr>
              <a:t>Chronic </a:t>
            </a:r>
            <a:r>
              <a:rPr lang="en-US" sz="2000" spc="-10" dirty="0" smtClean="0">
                <a:latin typeface="Arial"/>
                <a:cs typeface="Arial"/>
              </a:rPr>
              <a:t>GVHD </a:t>
            </a:r>
            <a:r>
              <a:rPr lang="en-US" sz="2000" spc="-5" dirty="0" smtClean="0">
                <a:latin typeface="Arial"/>
                <a:cs typeface="Arial"/>
              </a:rPr>
              <a:t>occurs in</a:t>
            </a:r>
          </a:p>
          <a:p>
            <a:pPr marL="1213485" lvl="2" indent="-286385">
              <a:lnSpc>
                <a:spcPct val="150000"/>
              </a:lnSpc>
              <a:spcBef>
                <a:spcPts val="650"/>
              </a:spcBef>
              <a:buClr>
                <a:srgbClr val="3366FF"/>
              </a:buClr>
              <a:buFont typeface="Wingdings" pitchFamily="2" charset="2"/>
              <a:buChar char="§"/>
              <a:tabLst>
                <a:tab pos="756285" algn="l"/>
                <a:tab pos="756920" algn="l"/>
              </a:tabLst>
            </a:pPr>
            <a:r>
              <a:rPr lang="en-US" sz="2000" spc="-5" dirty="0" smtClean="0">
                <a:latin typeface="Arial"/>
                <a:cs typeface="Arial"/>
              </a:rPr>
              <a:t> 50% of 3-month survivors after allo</a:t>
            </a:r>
            <a:r>
              <a:rPr lang="en-US" sz="2000" spc="225" dirty="0" smtClean="0">
                <a:latin typeface="Arial"/>
                <a:cs typeface="Arial"/>
              </a:rPr>
              <a:t> </a:t>
            </a:r>
            <a:r>
              <a:rPr lang="en-US" sz="2000" spc="-5" dirty="0" smtClean="0">
                <a:latin typeface="Arial"/>
                <a:cs typeface="Arial"/>
              </a:rPr>
              <a:t>HCT</a:t>
            </a:r>
            <a:endParaRPr lang="tr-TR" sz="2000" spc="-5" dirty="0" smtClean="0">
              <a:latin typeface="Arial"/>
              <a:cs typeface="Arial"/>
            </a:endParaRPr>
          </a:p>
          <a:p>
            <a:pPr marL="756285" marR="5080" lvl="1" indent="-286385">
              <a:lnSpc>
                <a:spcPct val="150000"/>
              </a:lnSpc>
              <a:spcBef>
                <a:spcPts val="1025"/>
              </a:spcBef>
              <a:buFontTx/>
              <a:buChar char="•"/>
              <a:tabLst>
                <a:tab pos="756285" algn="l"/>
                <a:tab pos="756920" algn="l"/>
                <a:tab pos="2853690" algn="l"/>
              </a:tabLst>
            </a:pPr>
            <a:r>
              <a:rPr lang="tr-TR" sz="2000" spc="-5" dirty="0" smtClean="0">
                <a:latin typeface="Arial"/>
                <a:cs typeface="Arial"/>
              </a:rPr>
              <a:t>R</a:t>
            </a:r>
            <a:r>
              <a:rPr lang="en-US" sz="2000" spc="-5" dirty="0" err="1" smtClean="0">
                <a:latin typeface="Arial"/>
                <a:cs typeface="Arial"/>
              </a:rPr>
              <a:t>ecipients</a:t>
            </a:r>
            <a:r>
              <a:rPr lang="en-US" sz="2000" spc="-5" dirty="0" smtClean="0">
                <a:latin typeface="Arial"/>
                <a:cs typeface="Arial"/>
              </a:rPr>
              <a:t> </a:t>
            </a:r>
            <a:r>
              <a:rPr lang="en-US" sz="2000" dirty="0" smtClean="0">
                <a:latin typeface="Arial"/>
                <a:cs typeface="Arial"/>
              </a:rPr>
              <a:t>of </a:t>
            </a:r>
            <a:r>
              <a:rPr lang="en-US" sz="2000" spc="-5" dirty="0" smtClean="0">
                <a:latin typeface="Arial"/>
                <a:cs typeface="Arial"/>
              </a:rPr>
              <a:t>DLI occurs in</a:t>
            </a:r>
            <a:r>
              <a:rPr lang="tr-TR" sz="2000" spc="-5" dirty="0" smtClean="0">
                <a:latin typeface="Arial"/>
                <a:cs typeface="Arial"/>
              </a:rPr>
              <a:t> (</a:t>
            </a:r>
            <a:r>
              <a:rPr lang="en-US" sz="2000" spc="-5" dirty="0" smtClean="0">
                <a:latin typeface="Arial"/>
                <a:cs typeface="Arial"/>
              </a:rPr>
              <a:t> 40%</a:t>
            </a:r>
            <a:r>
              <a:rPr lang="tr-TR" sz="2000" spc="-5" dirty="0" smtClean="0">
                <a:latin typeface="Arial"/>
                <a:cs typeface="Arial"/>
              </a:rPr>
              <a:t>) </a:t>
            </a:r>
            <a:r>
              <a:rPr lang="en-US" sz="2000" spc="-5" dirty="0" smtClean="0">
                <a:latin typeface="Arial"/>
                <a:cs typeface="Arial"/>
              </a:rPr>
              <a:t>but  incidence rises with increasing cell</a:t>
            </a:r>
            <a:r>
              <a:rPr lang="en-US" sz="2000" spc="120" dirty="0" smtClean="0">
                <a:latin typeface="Arial"/>
                <a:cs typeface="Arial"/>
              </a:rPr>
              <a:t> </a:t>
            </a:r>
            <a:r>
              <a:rPr lang="en-US" sz="2000" spc="-5" dirty="0" smtClean="0">
                <a:latin typeface="Arial"/>
                <a:cs typeface="Arial"/>
              </a:rPr>
              <a:t>dose</a:t>
            </a:r>
            <a:endParaRPr lang="tr-TR" sz="2000" spc="-5" dirty="0" smtClean="0">
              <a:latin typeface="Arial"/>
              <a:cs typeface="Aria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2133600"/>
            <a:ext cx="4583176" cy="3478276"/>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4526027" y="3048000"/>
            <a:ext cx="4617973" cy="3486150"/>
          </a:xfrm>
          <a:prstGeom prst="rect">
            <a:avLst/>
          </a:prstGeom>
          <a:blipFill>
            <a:blip r:embed="rId3" cstate="print"/>
            <a:stretch>
              <a:fillRect/>
            </a:stretch>
          </a:blipFill>
        </p:spPr>
        <p:txBody>
          <a:bodyPr wrap="square" lIns="0" tIns="0" rIns="0" bIns="0" rtlCol="0"/>
          <a:lstStyle/>
          <a:p>
            <a:endParaRPr/>
          </a:p>
        </p:txBody>
      </p:sp>
      <p:sp>
        <p:nvSpPr>
          <p:cNvPr id="8" name="object 8"/>
          <p:cNvSpPr txBox="1"/>
          <p:nvPr/>
        </p:nvSpPr>
        <p:spPr>
          <a:xfrm>
            <a:off x="914400" y="5867400"/>
            <a:ext cx="2625725" cy="254635"/>
          </a:xfrm>
          <a:prstGeom prst="rect">
            <a:avLst/>
          </a:prstGeom>
        </p:spPr>
        <p:txBody>
          <a:bodyPr vert="horz" wrap="square" lIns="0" tIns="0" rIns="0" bIns="0" rtlCol="0">
            <a:spAutoFit/>
          </a:bodyPr>
          <a:lstStyle/>
          <a:p>
            <a:pPr marL="12700">
              <a:lnSpc>
                <a:spcPct val="100000"/>
              </a:lnSpc>
            </a:pPr>
            <a:r>
              <a:rPr sz="1600" b="1" i="1" spc="-10" dirty="0">
                <a:solidFill>
                  <a:srgbClr val="808080"/>
                </a:solidFill>
                <a:latin typeface="Arial"/>
                <a:cs typeface="Arial"/>
              </a:rPr>
              <a:t>Gratwohl </a:t>
            </a:r>
            <a:r>
              <a:rPr sz="1600" b="1" i="1" spc="-5" dirty="0">
                <a:solidFill>
                  <a:srgbClr val="808080"/>
                </a:solidFill>
                <a:latin typeface="Arial"/>
                <a:cs typeface="Arial"/>
              </a:rPr>
              <a:t>et al, Blood,</a:t>
            </a:r>
            <a:r>
              <a:rPr sz="1600" b="1" i="1" spc="75" dirty="0">
                <a:solidFill>
                  <a:srgbClr val="808080"/>
                </a:solidFill>
                <a:latin typeface="Arial"/>
                <a:cs typeface="Arial"/>
              </a:rPr>
              <a:t> </a:t>
            </a:r>
            <a:r>
              <a:rPr sz="1600" b="1" i="1" spc="-5" dirty="0">
                <a:solidFill>
                  <a:srgbClr val="808080"/>
                </a:solidFill>
                <a:latin typeface="Arial"/>
                <a:cs typeface="Arial"/>
              </a:rPr>
              <a:t>2002</a:t>
            </a:r>
            <a:endParaRPr sz="1600" dirty="0">
              <a:latin typeface="Arial"/>
              <a:cs typeface="Arial"/>
            </a:endParaRPr>
          </a:p>
        </p:txBody>
      </p:sp>
      <p:sp>
        <p:nvSpPr>
          <p:cNvPr id="10" name="9 Metin kutusu"/>
          <p:cNvSpPr txBox="1"/>
          <p:nvPr/>
        </p:nvSpPr>
        <p:spPr>
          <a:xfrm>
            <a:off x="990600" y="1066800"/>
            <a:ext cx="7239000" cy="584775"/>
          </a:xfrm>
          <a:prstGeom prst="rect">
            <a:avLst/>
          </a:prstGeom>
          <a:noFill/>
        </p:spPr>
        <p:txBody>
          <a:bodyPr wrap="square" rtlCol="0">
            <a:spAutoFit/>
          </a:bodyPr>
          <a:lstStyle/>
          <a:p>
            <a:r>
              <a:rPr lang="en-US" sz="3200" spc="-5" dirty="0" smtClean="0">
                <a:solidFill>
                  <a:srgbClr val="000000"/>
                </a:solidFill>
                <a:latin typeface="+mj-lt"/>
              </a:rPr>
              <a:t>Impact </a:t>
            </a:r>
            <a:r>
              <a:rPr lang="en-US" sz="3200" dirty="0" smtClean="0">
                <a:solidFill>
                  <a:srgbClr val="000000"/>
                </a:solidFill>
                <a:latin typeface="+mj-lt"/>
              </a:rPr>
              <a:t>of </a:t>
            </a:r>
            <a:r>
              <a:rPr lang="en-US" sz="3200" dirty="0" err="1" smtClean="0">
                <a:solidFill>
                  <a:srgbClr val="000000"/>
                </a:solidFill>
                <a:latin typeface="+mj-lt"/>
              </a:rPr>
              <a:t>aGvHD</a:t>
            </a:r>
            <a:r>
              <a:rPr lang="en-US" sz="3200" dirty="0" smtClean="0">
                <a:solidFill>
                  <a:srgbClr val="000000"/>
                </a:solidFill>
                <a:latin typeface="+mj-lt"/>
              </a:rPr>
              <a:t> on</a:t>
            </a:r>
            <a:r>
              <a:rPr lang="en-US" sz="3200" spc="-100" dirty="0" smtClean="0">
                <a:solidFill>
                  <a:srgbClr val="000000"/>
                </a:solidFill>
                <a:latin typeface="+mj-lt"/>
              </a:rPr>
              <a:t> </a:t>
            </a:r>
            <a:r>
              <a:rPr lang="en-US" sz="3200" dirty="0" smtClean="0">
                <a:solidFill>
                  <a:srgbClr val="000000"/>
                </a:solidFill>
                <a:latin typeface="+mj-lt"/>
              </a:rPr>
              <a:t>survival</a:t>
            </a:r>
            <a:endParaRPr lang="tr-TR" sz="3200" dirty="0">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209800" y="1828800"/>
            <a:ext cx="4006215" cy="4703275"/>
          </a:xfrm>
          <a:prstGeom prst="rect">
            <a:avLst/>
          </a:prstGeom>
        </p:spPr>
        <p:txBody>
          <a:bodyPr vert="horz" wrap="square" lIns="0" tIns="0" rIns="0" bIns="0" rtlCol="0">
            <a:spAutoFit/>
          </a:bodyPr>
          <a:lstStyle/>
          <a:p>
            <a:pPr marL="354965" indent="-342265">
              <a:lnSpc>
                <a:spcPct val="130000"/>
              </a:lnSpc>
              <a:buChar char="•"/>
              <a:tabLst>
                <a:tab pos="354965" algn="l"/>
                <a:tab pos="355600" algn="l"/>
              </a:tabLst>
            </a:pPr>
            <a:r>
              <a:rPr sz="2000" spc="-5" dirty="0">
                <a:solidFill>
                  <a:srgbClr val="336699"/>
                </a:solidFill>
                <a:latin typeface="Arial"/>
                <a:cs typeface="Arial"/>
              </a:rPr>
              <a:t>Definition</a:t>
            </a:r>
            <a:endParaRPr sz="2000" dirty="0">
              <a:latin typeface="Arial"/>
              <a:cs typeface="Arial"/>
            </a:endParaRPr>
          </a:p>
          <a:p>
            <a:pPr marL="354965" indent="-342265">
              <a:lnSpc>
                <a:spcPct val="130000"/>
              </a:lnSpc>
              <a:spcBef>
                <a:spcPts val="670"/>
              </a:spcBef>
              <a:buChar char="•"/>
              <a:tabLst>
                <a:tab pos="354965" algn="l"/>
                <a:tab pos="355600" algn="l"/>
              </a:tabLst>
            </a:pPr>
            <a:r>
              <a:rPr sz="2000" dirty="0">
                <a:solidFill>
                  <a:srgbClr val="336699"/>
                </a:solidFill>
                <a:latin typeface="Arial"/>
                <a:cs typeface="Arial"/>
              </a:rPr>
              <a:t>Incidence</a:t>
            </a:r>
            <a:endParaRPr sz="2000" dirty="0">
              <a:latin typeface="Arial"/>
              <a:cs typeface="Arial"/>
            </a:endParaRPr>
          </a:p>
          <a:p>
            <a:pPr marL="354965" indent="-342265">
              <a:lnSpc>
                <a:spcPct val="130000"/>
              </a:lnSpc>
              <a:spcBef>
                <a:spcPts val="670"/>
              </a:spcBef>
              <a:buChar char="•"/>
              <a:tabLst>
                <a:tab pos="354965" algn="l"/>
                <a:tab pos="355600" algn="l"/>
              </a:tabLst>
            </a:pPr>
            <a:r>
              <a:rPr sz="2000" spc="-5" dirty="0">
                <a:solidFill>
                  <a:srgbClr val="336699"/>
                </a:solidFill>
                <a:latin typeface="Arial"/>
                <a:cs typeface="Arial"/>
              </a:rPr>
              <a:t>Pathophysiology</a:t>
            </a:r>
            <a:endParaRPr sz="2000" dirty="0">
              <a:latin typeface="Arial"/>
              <a:cs typeface="Arial"/>
            </a:endParaRPr>
          </a:p>
          <a:p>
            <a:pPr marL="354965" indent="-342265">
              <a:lnSpc>
                <a:spcPct val="130000"/>
              </a:lnSpc>
              <a:spcBef>
                <a:spcPts val="670"/>
              </a:spcBef>
              <a:buChar char="•"/>
              <a:tabLst>
                <a:tab pos="354965" algn="l"/>
                <a:tab pos="355600" algn="l"/>
              </a:tabLst>
            </a:pPr>
            <a:r>
              <a:rPr sz="2000" spc="-5" dirty="0">
                <a:solidFill>
                  <a:srgbClr val="336699"/>
                </a:solidFill>
                <a:latin typeface="Arial"/>
                <a:cs typeface="Arial"/>
              </a:rPr>
              <a:t>Diagnosis</a:t>
            </a:r>
            <a:endParaRPr sz="2000" dirty="0">
              <a:latin typeface="Arial"/>
              <a:cs typeface="Arial"/>
            </a:endParaRPr>
          </a:p>
          <a:p>
            <a:pPr marL="756285" lvl="1" indent="-287020">
              <a:lnSpc>
                <a:spcPct val="130000"/>
              </a:lnSpc>
              <a:spcBef>
                <a:spcPts val="595"/>
              </a:spcBef>
              <a:buChar char="–"/>
              <a:tabLst>
                <a:tab pos="756920" algn="l"/>
              </a:tabLst>
            </a:pPr>
            <a:r>
              <a:rPr sz="2000" spc="-5" dirty="0">
                <a:solidFill>
                  <a:srgbClr val="336699"/>
                </a:solidFill>
                <a:latin typeface="Arial"/>
                <a:cs typeface="Arial"/>
              </a:rPr>
              <a:t>Clinical</a:t>
            </a:r>
            <a:endParaRPr sz="2000" dirty="0">
              <a:latin typeface="Arial"/>
              <a:cs typeface="Arial"/>
            </a:endParaRPr>
          </a:p>
          <a:p>
            <a:pPr marL="756285" lvl="1" indent="-287020">
              <a:lnSpc>
                <a:spcPct val="130000"/>
              </a:lnSpc>
              <a:spcBef>
                <a:spcPts val="575"/>
              </a:spcBef>
              <a:buChar char="–"/>
              <a:tabLst>
                <a:tab pos="756920" algn="l"/>
              </a:tabLst>
            </a:pPr>
            <a:r>
              <a:rPr sz="2000" spc="-5" dirty="0">
                <a:solidFill>
                  <a:srgbClr val="336699"/>
                </a:solidFill>
                <a:latin typeface="Arial"/>
                <a:cs typeface="Arial"/>
              </a:rPr>
              <a:t>Pathological</a:t>
            </a:r>
            <a:endParaRPr sz="2000" dirty="0">
              <a:latin typeface="Arial"/>
              <a:cs typeface="Arial"/>
            </a:endParaRPr>
          </a:p>
          <a:p>
            <a:pPr marL="354965" indent="-342265">
              <a:lnSpc>
                <a:spcPct val="130000"/>
              </a:lnSpc>
              <a:spcBef>
                <a:spcPts val="655"/>
              </a:spcBef>
              <a:buChar char="•"/>
              <a:tabLst>
                <a:tab pos="354965" algn="l"/>
                <a:tab pos="355600" algn="l"/>
              </a:tabLst>
            </a:pPr>
            <a:r>
              <a:rPr sz="2000" spc="-5" dirty="0">
                <a:solidFill>
                  <a:srgbClr val="336699"/>
                </a:solidFill>
                <a:latin typeface="Arial"/>
                <a:cs typeface="Arial"/>
              </a:rPr>
              <a:t>Prevention &amp;</a:t>
            </a:r>
            <a:r>
              <a:rPr sz="2000" spc="-20" dirty="0">
                <a:solidFill>
                  <a:srgbClr val="336699"/>
                </a:solidFill>
                <a:latin typeface="Arial"/>
                <a:cs typeface="Arial"/>
              </a:rPr>
              <a:t> </a:t>
            </a:r>
            <a:r>
              <a:rPr sz="2000" spc="-5" dirty="0">
                <a:solidFill>
                  <a:srgbClr val="336699"/>
                </a:solidFill>
                <a:latin typeface="Arial"/>
                <a:cs typeface="Arial"/>
              </a:rPr>
              <a:t>treatment</a:t>
            </a:r>
            <a:endParaRPr sz="2000" dirty="0">
              <a:latin typeface="Arial"/>
              <a:cs typeface="Arial"/>
            </a:endParaRPr>
          </a:p>
          <a:p>
            <a:pPr marL="756285" lvl="1" indent="-287020">
              <a:lnSpc>
                <a:spcPct val="130000"/>
              </a:lnSpc>
              <a:spcBef>
                <a:spcPts val="590"/>
              </a:spcBef>
              <a:buChar char="–"/>
              <a:tabLst>
                <a:tab pos="756920" algn="l"/>
              </a:tabLst>
            </a:pPr>
            <a:r>
              <a:rPr sz="2000" spc="-5" dirty="0">
                <a:solidFill>
                  <a:srgbClr val="336699"/>
                </a:solidFill>
                <a:latin typeface="Arial"/>
                <a:cs typeface="Arial"/>
              </a:rPr>
              <a:t>Pharmacological</a:t>
            </a:r>
            <a:endParaRPr sz="2000" dirty="0">
              <a:latin typeface="Arial"/>
              <a:cs typeface="Arial"/>
            </a:endParaRPr>
          </a:p>
          <a:p>
            <a:pPr marL="756285" lvl="1" indent="-287020">
              <a:lnSpc>
                <a:spcPct val="130000"/>
              </a:lnSpc>
              <a:spcBef>
                <a:spcPts val="575"/>
              </a:spcBef>
              <a:buChar char="–"/>
              <a:tabLst>
                <a:tab pos="756920" algn="l"/>
              </a:tabLst>
            </a:pPr>
            <a:r>
              <a:rPr sz="2000" spc="-5" dirty="0">
                <a:solidFill>
                  <a:srgbClr val="336699"/>
                </a:solidFill>
                <a:latin typeface="Arial"/>
                <a:cs typeface="Arial"/>
              </a:rPr>
              <a:t>Immunomodulation</a:t>
            </a:r>
            <a:endParaRPr sz="2000" dirty="0">
              <a:latin typeface="Arial"/>
              <a:cs typeface="Arial"/>
            </a:endParaRPr>
          </a:p>
          <a:p>
            <a:pPr marL="756285" lvl="1" indent="-287020">
              <a:lnSpc>
                <a:spcPct val="130000"/>
              </a:lnSpc>
              <a:spcBef>
                <a:spcPts val="575"/>
              </a:spcBef>
              <a:buChar char="–"/>
              <a:tabLst>
                <a:tab pos="756920" algn="l"/>
              </a:tabLst>
            </a:pPr>
            <a:r>
              <a:rPr sz="2000" spc="-5" dirty="0">
                <a:solidFill>
                  <a:srgbClr val="336699"/>
                </a:solidFill>
                <a:latin typeface="Arial"/>
                <a:cs typeface="Arial"/>
              </a:rPr>
              <a:t>Cellular</a:t>
            </a:r>
            <a:endParaRPr sz="2000" dirty="0">
              <a:latin typeface="Arial"/>
              <a:cs typeface="Arial"/>
            </a:endParaRPr>
          </a:p>
        </p:txBody>
      </p:sp>
      <p:sp>
        <p:nvSpPr>
          <p:cNvPr id="4" name="3 Dikdörtgen"/>
          <p:cNvSpPr/>
          <p:nvPr/>
        </p:nvSpPr>
        <p:spPr>
          <a:xfrm>
            <a:off x="457200" y="609600"/>
            <a:ext cx="2410212" cy="584775"/>
          </a:xfrm>
          <a:prstGeom prst="rect">
            <a:avLst/>
          </a:prstGeom>
        </p:spPr>
        <p:txBody>
          <a:bodyPr wrap="none">
            <a:spAutoFit/>
          </a:bodyPr>
          <a:lstStyle/>
          <a:p>
            <a:r>
              <a:rPr lang="tr-TR" sz="3200" b="1" dirty="0" smtClean="0">
                <a:solidFill>
                  <a:srgbClr val="C00000"/>
                </a:solidFill>
                <a:latin typeface="+mj-lt"/>
              </a:rPr>
              <a:t>Today </a:t>
            </a:r>
            <a:r>
              <a:rPr lang="tr-TR" sz="3200" b="1" dirty="0" err="1" smtClean="0">
                <a:solidFill>
                  <a:srgbClr val="C00000"/>
                </a:solidFill>
                <a:latin typeface="+mj-lt"/>
              </a:rPr>
              <a:t>Topic</a:t>
            </a:r>
            <a:endParaRPr lang="tr-TR" sz="3200" b="1" dirty="0">
              <a:solidFill>
                <a:srgbClr val="C00000"/>
              </a:solidFill>
              <a:latin typeface="+mj-lt"/>
            </a:endParaRPr>
          </a:p>
        </p:txBody>
      </p:sp>
      <p:sp>
        <p:nvSpPr>
          <p:cNvPr id="5" name="4 Dikdörtgen"/>
          <p:cNvSpPr/>
          <p:nvPr/>
        </p:nvSpPr>
        <p:spPr>
          <a:xfrm>
            <a:off x="1981200" y="1295400"/>
            <a:ext cx="2819400" cy="523220"/>
          </a:xfrm>
          <a:prstGeom prst="rect">
            <a:avLst/>
          </a:prstGeom>
        </p:spPr>
        <p:txBody>
          <a:bodyPr wrap="square">
            <a:spAutoFit/>
          </a:bodyPr>
          <a:lstStyle/>
          <a:p>
            <a:r>
              <a:rPr lang="tr-TR" sz="2800" dirty="0" smtClean="0">
                <a:latin typeface="+mj-lt"/>
              </a:rPr>
              <a:t>Acute</a:t>
            </a:r>
            <a:r>
              <a:rPr lang="tr-TR" sz="2800" spc="-100" dirty="0" smtClean="0">
                <a:latin typeface="+mj-lt"/>
              </a:rPr>
              <a:t> </a:t>
            </a:r>
            <a:r>
              <a:rPr lang="tr-TR" sz="2800" dirty="0" err="1" smtClean="0">
                <a:latin typeface="+mj-lt"/>
              </a:rPr>
              <a:t>GvHD</a:t>
            </a:r>
            <a:endParaRPr lang="tr-TR" sz="2800" dirty="0">
              <a:latin typeface="+mj-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457200" y="914400"/>
            <a:ext cx="8229600" cy="574657"/>
          </a:xfrm>
          <a:prstGeom prst="rect">
            <a:avLst/>
          </a:prstGeom>
        </p:spPr>
        <p:txBody>
          <a:bodyPr vert="horz" wrap="square" lIns="0" tIns="81419" rIns="0" bIns="0" rtlCol="0">
            <a:spAutoFit/>
          </a:bodyPr>
          <a:lstStyle/>
          <a:p>
            <a:pPr marL="225425">
              <a:lnSpc>
                <a:spcPct val="100000"/>
              </a:lnSpc>
            </a:pPr>
            <a:r>
              <a:rPr lang="en-US" sz="3200" dirty="0" smtClean="0"/>
              <a:t>GVHD </a:t>
            </a:r>
            <a:r>
              <a:rPr lang="tr-TR" sz="3200" dirty="0" smtClean="0"/>
              <a:t> </a:t>
            </a:r>
            <a:r>
              <a:rPr lang="tr-TR" sz="3200" dirty="0" err="1" smtClean="0"/>
              <a:t>Pathogenetic</a:t>
            </a:r>
            <a:r>
              <a:rPr lang="tr-TR" sz="3200" dirty="0" smtClean="0"/>
              <a:t>  </a:t>
            </a:r>
            <a:r>
              <a:rPr lang="en-US" sz="3200" dirty="0" err="1" smtClean="0"/>
              <a:t>Definiation</a:t>
            </a:r>
            <a:endParaRPr lang="en-US" sz="3200" dirty="0"/>
          </a:p>
        </p:txBody>
      </p:sp>
      <p:sp>
        <p:nvSpPr>
          <p:cNvPr id="63" name="object 63"/>
          <p:cNvSpPr txBox="1"/>
          <p:nvPr/>
        </p:nvSpPr>
        <p:spPr>
          <a:xfrm>
            <a:off x="457200" y="1676400"/>
            <a:ext cx="8093075" cy="4490973"/>
          </a:xfrm>
          <a:prstGeom prst="rect">
            <a:avLst/>
          </a:prstGeom>
        </p:spPr>
        <p:txBody>
          <a:bodyPr vert="horz" wrap="square" lIns="0" tIns="0" rIns="0" bIns="0" rtlCol="0">
            <a:spAutoFit/>
          </a:bodyPr>
          <a:lstStyle/>
          <a:p>
            <a:pPr marL="355600" indent="-342900">
              <a:lnSpc>
                <a:spcPct val="150000"/>
              </a:lnSpc>
              <a:buChar char="•"/>
              <a:tabLst>
                <a:tab pos="355600" algn="l"/>
                <a:tab pos="356235" algn="l"/>
              </a:tabLst>
            </a:pPr>
            <a:r>
              <a:rPr lang="en-US" sz="2000" spc="-5" dirty="0" smtClean="0">
                <a:solidFill>
                  <a:schemeClr val="accent6">
                    <a:lumMod val="75000"/>
                  </a:schemeClr>
                </a:solidFill>
                <a:latin typeface="Arial"/>
                <a:cs typeface="Arial"/>
              </a:rPr>
              <a:t>Remains poorly</a:t>
            </a:r>
            <a:r>
              <a:rPr lang="en-US" sz="2000" spc="-30" dirty="0" smtClean="0">
                <a:solidFill>
                  <a:schemeClr val="accent6">
                    <a:lumMod val="75000"/>
                  </a:schemeClr>
                </a:solidFill>
                <a:latin typeface="Arial"/>
                <a:cs typeface="Arial"/>
              </a:rPr>
              <a:t> </a:t>
            </a:r>
            <a:r>
              <a:rPr lang="en-US" sz="2000" spc="-5" dirty="0" smtClean="0">
                <a:solidFill>
                  <a:schemeClr val="accent6">
                    <a:lumMod val="75000"/>
                  </a:schemeClr>
                </a:solidFill>
                <a:latin typeface="Arial"/>
                <a:cs typeface="Arial"/>
              </a:rPr>
              <a:t>understood</a:t>
            </a:r>
            <a:endParaRPr lang="en-US" sz="2000" dirty="0" smtClean="0">
              <a:solidFill>
                <a:schemeClr val="accent6">
                  <a:lumMod val="75000"/>
                </a:schemeClr>
              </a:solidFill>
              <a:latin typeface="Arial"/>
              <a:cs typeface="Arial"/>
            </a:endParaRPr>
          </a:p>
          <a:p>
            <a:pPr marL="355600" indent="-342900">
              <a:lnSpc>
                <a:spcPct val="150000"/>
              </a:lnSpc>
              <a:buChar char="•"/>
              <a:tabLst>
                <a:tab pos="355600" algn="l"/>
                <a:tab pos="356235" algn="l"/>
              </a:tabLst>
            </a:pPr>
            <a:r>
              <a:rPr lang="en-US" sz="2000" spc="-5" dirty="0" err="1" smtClean="0">
                <a:solidFill>
                  <a:schemeClr val="accent6">
                    <a:lumMod val="75000"/>
                  </a:schemeClr>
                </a:solidFill>
                <a:latin typeface="Arial"/>
                <a:cs typeface="Arial"/>
              </a:rPr>
              <a:t>Cellulary</a:t>
            </a:r>
            <a:r>
              <a:rPr lang="en-US" sz="2000" spc="-5" dirty="0" smtClean="0">
                <a:solidFill>
                  <a:schemeClr val="accent6">
                    <a:lumMod val="75000"/>
                  </a:schemeClr>
                </a:solidFill>
                <a:latin typeface="Arial"/>
                <a:cs typeface="Arial"/>
              </a:rPr>
              <a:t>  involvement, Cytokine storms and prolonged use of immune suppression:</a:t>
            </a:r>
          </a:p>
          <a:p>
            <a:pPr marL="756285" lvl="1" indent="-286385">
              <a:lnSpc>
                <a:spcPct val="150000"/>
              </a:lnSpc>
              <a:spcBef>
                <a:spcPts val="680"/>
              </a:spcBef>
              <a:buFontTx/>
              <a:buChar char="•"/>
              <a:tabLst>
                <a:tab pos="756285" algn="l"/>
                <a:tab pos="756920" algn="l"/>
              </a:tabLst>
            </a:pPr>
            <a:r>
              <a:rPr lang="en-US" sz="2000" spc="-5" dirty="0" smtClean="0">
                <a:solidFill>
                  <a:schemeClr val="accent6">
                    <a:lumMod val="75000"/>
                  </a:schemeClr>
                </a:solidFill>
                <a:latin typeface="Wingdings"/>
                <a:cs typeface="Wingdings"/>
              </a:rPr>
              <a:t> </a:t>
            </a:r>
            <a:r>
              <a:rPr lang="en-US" sz="2000" spc="-5" dirty="0" smtClean="0">
                <a:solidFill>
                  <a:schemeClr val="accent6">
                    <a:lumMod val="75000"/>
                  </a:schemeClr>
                </a:solidFill>
                <a:latin typeface="Arial"/>
                <a:cs typeface="Arial"/>
              </a:rPr>
              <a:t>Increased infections</a:t>
            </a:r>
            <a:endParaRPr lang="en-US" sz="2000" dirty="0">
              <a:solidFill>
                <a:schemeClr val="accent6">
                  <a:lumMod val="75000"/>
                </a:schemeClr>
              </a:solidFill>
              <a:latin typeface="Arial"/>
              <a:cs typeface="Arial"/>
            </a:endParaRPr>
          </a:p>
          <a:p>
            <a:pPr marL="756285" lvl="1" indent="-286385">
              <a:lnSpc>
                <a:spcPct val="150000"/>
              </a:lnSpc>
              <a:spcBef>
                <a:spcPts val="680"/>
              </a:spcBef>
              <a:buFontTx/>
              <a:buChar char="•"/>
              <a:tabLst>
                <a:tab pos="756285" algn="l"/>
                <a:tab pos="756920" algn="l"/>
                <a:tab pos="1560195" algn="l"/>
              </a:tabLst>
            </a:pPr>
            <a:r>
              <a:rPr lang="en-US" sz="2000" spc="-5" dirty="0">
                <a:solidFill>
                  <a:schemeClr val="accent6">
                    <a:lumMod val="75000"/>
                  </a:schemeClr>
                </a:solidFill>
                <a:latin typeface="Wingdings"/>
                <a:cs typeface="Wingdings"/>
              </a:rPr>
              <a:t> </a:t>
            </a:r>
            <a:r>
              <a:rPr lang="en-US" sz="2000" spc="-5" dirty="0">
                <a:solidFill>
                  <a:schemeClr val="accent6">
                    <a:lumMod val="75000"/>
                  </a:schemeClr>
                </a:solidFill>
                <a:latin typeface="Arial"/>
                <a:cs typeface="Arial"/>
              </a:rPr>
              <a:t>Organ   </a:t>
            </a:r>
            <a:r>
              <a:rPr lang="en-US" sz="2000" spc="-5" dirty="0" smtClean="0">
                <a:solidFill>
                  <a:schemeClr val="accent6">
                    <a:lumMod val="75000"/>
                  </a:schemeClr>
                </a:solidFill>
                <a:latin typeface="Arial"/>
                <a:cs typeface="Arial"/>
              </a:rPr>
              <a:t>dysfunctions</a:t>
            </a:r>
            <a:endParaRPr lang="en-US" sz="2000" spc="-5" dirty="0">
              <a:solidFill>
                <a:schemeClr val="accent6">
                  <a:lumMod val="75000"/>
                </a:schemeClr>
              </a:solidFill>
              <a:latin typeface="Arial"/>
              <a:cs typeface="Arial"/>
            </a:endParaRPr>
          </a:p>
          <a:p>
            <a:pPr marL="756285" lvl="1" indent="-286385">
              <a:lnSpc>
                <a:spcPct val="150000"/>
              </a:lnSpc>
              <a:spcBef>
                <a:spcPts val="680"/>
              </a:spcBef>
              <a:buFontTx/>
              <a:buChar char="•"/>
              <a:tabLst>
                <a:tab pos="756285" algn="l"/>
                <a:tab pos="756920" algn="l"/>
                <a:tab pos="1560195" algn="l"/>
              </a:tabLst>
            </a:pPr>
            <a:r>
              <a:rPr lang="en-US" sz="2000" spc="-5" dirty="0">
                <a:solidFill>
                  <a:schemeClr val="accent6">
                    <a:lumMod val="75000"/>
                  </a:schemeClr>
                </a:solidFill>
                <a:latin typeface="Wingdings"/>
                <a:cs typeface="Wingdings"/>
              </a:rPr>
              <a:t> </a:t>
            </a:r>
            <a:r>
              <a:rPr lang="en-US" sz="2000" spc="-5" dirty="0">
                <a:solidFill>
                  <a:schemeClr val="accent6">
                    <a:lumMod val="75000"/>
                  </a:schemeClr>
                </a:solidFill>
                <a:latin typeface="Arial"/>
                <a:cs typeface="Arial"/>
              </a:rPr>
              <a:t>Increased morbidity </a:t>
            </a:r>
          </a:p>
          <a:p>
            <a:pPr marL="756285" lvl="1" indent="-286385">
              <a:lnSpc>
                <a:spcPct val="150000"/>
              </a:lnSpc>
              <a:spcBef>
                <a:spcPts val="680"/>
              </a:spcBef>
              <a:buFontTx/>
              <a:buChar char="•"/>
              <a:tabLst>
                <a:tab pos="756285" algn="l"/>
                <a:tab pos="756920" algn="l"/>
                <a:tab pos="1560195" algn="l"/>
              </a:tabLst>
            </a:pPr>
            <a:r>
              <a:rPr lang="en-US" sz="2000" spc="-5" dirty="0">
                <a:solidFill>
                  <a:schemeClr val="accent6">
                    <a:lumMod val="75000"/>
                  </a:schemeClr>
                </a:solidFill>
                <a:latin typeface="Wingdings"/>
                <a:cs typeface="Wingdings"/>
              </a:rPr>
              <a:t></a:t>
            </a:r>
            <a:r>
              <a:rPr lang="en-US" sz="2000" spc="-5" dirty="0">
                <a:solidFill>
                  <a:schemeClr val="accent6">
                    <a:lumMod val="75000"/>
                  </a:schemeClr>
                </a:solidFill>
                <a:latin typeface="Times New Roman"/>
                <a:cs typeface="Times New Roman"/>
              </a:rPr>
              <a:t>     </a:t>
            </a:r>
            <a:r>
              <a:rPr lang="en-US" sz="2000" spc="-5" dirty="0">
                <a:solidFill>
                  <a:schemeClr val="accent6">
                    <a:lumMod val="75000"/>
                  </a:schemeClr>
                </a:solidFill>
                <a:latin typeface="Arial"/>
                <a:cs typeface="Arial"/>
              </a:rPr>
              <a:t>Impaired</a:t>
            </a:r>
            <a:r>
              <a:rPr lang="en-US" sz="2000" spc="110" dirty="0">
                <a:solidFill>
                  <a:schemeClr val="accent6">
                    <a:lumMod val="75000"/>
                  </a:schemeClr>
                </a:solidFill>
                <a:latin typeface="Arial"/>
                <a:cs typeface="Arial"/>
              </a:rPr>
              <a:t> </a:t>
            </a:r>
            <a:r>
              <a:rPr lang="en-US" sz="2000" spc="-5" dirty="0" smtClean="0">
                <a:solidFill>
                  <a:schemeClr val="accent6">
                    <a:lumMod val="75000"/>
                  </a:schemeClr>
                </a:solidFill>
                <a:latin typeface="Arial"/>
                <a:cs typeface="Arial"/>
              </a:rPr>
              <a:t>QOL</a:t>
            </a:r>
          </a:p>
          <a:p>
            <a:pPr marL="355600" indent="-342900">
              <a:lnSpc>
                <a:spcPct val="150000"/>
              </a:lnSpc>
              <a:buFontTx/>
              <a:buChar char="•"/>
              <a:tabLst>
                <a:tab pos="355600" algn="l"/>
                <a:tab pos="356235" algn="l"/>
              </a:tabLst>
            </a:pPr>
            <a:r>
              <a:rPr lang="en-US" sz="2000" spc="-5" dirty="0" smtClean="0">
                <a:solidFill>
                  <a:schemeClr val="accent6">
                    <a:lumMod val="75000"/>
                  </a:schemeClr>
                </a:solidFill>
                <a:latin typeface="Arial"/>
                <a:cs typeface="Arial"/>
              </a:rPr>
              <a:t>Uncontrolled </a:t>
            </a:r>
            <a:r>
              <a:rPr lang="en-US" sz="2000" spc="-5" dirty="0" err="1" smtClean="0">
                <a:solidFill>
                  <a:schemeClr val="accent6">
                    <a:lumMod val="75000"/>
                  </a:schemeClr>
                </a:solidFill>
                <a:latin typeface="Arial"/>
                <a:cs typeface="Arial"/>
              </a:rPr>
              <a:t>Immüne</a:t>
            </a:r>
            <a:r>
              <a:rPr lang="en-US" sz="2000" spc="-5" dirty="0" smtClean="0">
                <a:solidFill>
                  <a:schemeClr val="accent6">
                    <a:lumMod val="75000"/>
                  </a:schemeClr>
                </a:solidFill>
                <a:latin typeface="Arial"/>
                <a:cs typeface="Arial"/>
              </a:rPr>
              <a:t> attack causes to the non-relapse </a:t>
            </a:r>
            <a:r>
              <a:rPr lang="en-US" sz="2000" spc="-5" dirty="0" smtClean="0">
                <a:solidFill>
                  <a:schemeClr val="accent6">
                    <a:lumMod val="75000"/>
                  </a:schemeClr>
                </a:solidFill>
                <a:latin typeface="Arial"/>
                <a:cs typeface="Arial"/>
              </a:rPr>
              <a:t>mortality</a:t>
            </a:r>
            <a:r>
              <a:rPr lang="tr-TR" sz="2000" spc="-5" dirty="0" smtClean="0">
                <a:solidFill>
                  <a:schemeClr val="accent6">
                    <a:lumMod val="75000"/>
                  </a:schemeClr>
                </a:solidFill>
                <a:latin typeface="Arial"/>
                <a:cs typeface="Arial"/>
              </a:rPr>
              <a:t>.</a:t>
            </a:r>
            <a:endParaRPr lang="en-US" sz="2000" dirty="0">
              <a:solidFill>
                <a:schemeClr val="accent6">
                  <a:lumMod val="75000"/>
                </a:schemeClr>
              </a:solidFill>
              <a:latin typeface="Arial"/>
              <a:cs typeface="Arial"/>
            </a:endParaRPr>
          </a:p>
          <a:p>
            <a:pPr marL="355600" indent="-342900">
              <a:lnSpc>
                <a:spcPct val="150000"/>
              </a:lnSpc>
              <a:buChar char="•"/>
              <a:tabLst>
                <a:tab pos="355600" algn="l"/>
                <a:tab pos="356235" algn="l"/>
              </a:tabLst>
            </a:pPr>
            <a:endParaRPr lang="en-US" sz="1900" spc="-5" dirty="0" smtClean="0">
              <a:solidFill>
                <a:schemeClr val="accent6">
                  <a:lumMod val="75000"/>
                </a:schemeClr>
              </a:solidFill>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a:xfrm>
            <a:off x="76200" y="838200"/>
            <a:ext cx="8229600" cy="1066800"/>
          </a:xfrm>
        </p:spPr>
        <p:txBody>
          <a:bodyPr/>
          <a:lstStyle/>
          <a:p>
            <a:r>
              <a:rPr lang="tr-TR" dirty="0" err="1" smtClean="0"/>
              <a:t>Basic</a:t>
            </a:r>
            <a:r>
              <a:rPr lang="tr-TR" dirty="0" smtClean="0"/>
              <a:t> for </a:t>
            </a:r>
            <a:r>
              <a:rPr lang="en-US" dirty="0" smtClean="0"/>
              <a:t>GVHD</a:t>
            </a:r>
            <a:r>
              <a:rPr lang="tr-TR" dirty="0" smtClean="0"/>
              <a:t> Understanding</a:t>
            </a:r>
            <a:r>
              <a:rPr lang="en-US" dirty="0" smtClean="0"/>
              <a:t>?</a:t>
            </a:r>
            <a:endParaRPr lang="en-US" dirty="0"/>
          </a:p>
        </p:txBody>
      </p:sp>
      <p:sp>
        <p:nvSpPr>
          <p:cNvPr id="15363" name="Rectangle 1027"/>
          <p:cNvSpPr>
            <a:spLocks noGrp="1" noChangeArrowheads="1"/>
          </p:cNvSpPr>
          <p:nvPr>
            <p:ph type="body" idx="1"/>
          </p:nvPr>
        </p:nvSpPr>
        <p:spPr>
          <a:xfrm>
            <a:off x="457200" y="2532888"/>
            <a:ext cx="8229600" cy="4325112"/>
          </a:xfrm>
        </p:spPr>
        <p:txBody>
          <a:bodyPr>
            <a:normAutofit/>
          </a:bodyPr>
          <a:lstStyle/>
          <a:p>
            <a:pPr>
              <a:lnSpc>
                <a:spcPct val="130000"/>
              </a:lnSpc>
            </a:pPr>
            <a:r>
              <a:rPr lang="en-US" dirty="0" smtClean="0"/>
              <a:t>It </a:t>
            </a:r>
            <a:r>
              <a:rPr lang="en-US" dirty="0"/>
              <a:t>requires (</a:t>
            </a:r>
            <a:r>
              <a:rPr lang="en-US" dirty="0" smtClean="0"/>
              <a:t>prerequisites):</a:t>
            </a:r>
          </a:p>
          <a:p>
            <a:pPr lvl="1">
              <a:lnSpc>
                <a:spcPct val="130000"/>
              </a:lnSpc>
            </a:pPr>
            <a:r>
              <a:rPr lang="tr-TR" u="sng" dirty="0" smtClean="0">
                <a:solidFill>
                  <a:srgbClr val="C00000"/>
                </a:solidFill>
              </a:rPr>
              <a:t>.. </a:t>
            </a:r>
            <a:r>
              <a:rPr lang="en-US" u="sng" dirty="0" smtClean="0">
                <a:solidFill>
                  <a:srgbClr val="C00000"/>
                </a:solidFill>
              </a:rPr>
              <a:t>a </a:t>
            </a:r>
            <a:r>
              <a:rPr lang="en-US" u="sng" dirty="0">
                <a:solidFill>
                  <a:srgbClr val="C00000"/>
                </a:solidFill>
              </a:rPr>
              <a:t>recipient expresses tissue antigens that are not present in the donor</a:t>
            </a:r>
            <a:r>
              <a:rPr lang="en-US" u="sng" dirty="0" smtClean="0">
                <a:solidFill>
                  <a:srgbClr val="C00000"/>
                </a:solidFill>
              </a:rPr>
              <a:t>.</a:t>
            </a:r>
            <a:endParaRPr lang="en-US" u="sng" dirty="0">
              <a:solidFill>
                <a:srgbClr val="C00000"/>
              </a:solidFill>
            </a:endParaRPr>
          </a:p>
          <a:p>
            <a:pPr lvl="1">
              <a:lnSpc>
                <a:spcPct val="130000"/>
              </a:lnSpc>
            </a:pPr>
            <a:r>
              <a:rPr lang="tr-TR" u="sng" dirty="0" smtClean="0">
                <a:solidFill>
                  <a:srgbClr val="C00000"/>
                </a:solidFill>
              </a:rPr>
              <a:t>.. </a:t>
            </a:r>
            <a:r>
              <a:rPr lang="en-US" u="sng" dirty="0" smtClean="0">
                <a:solidFill>
                  <a:srgbClr val="C00000"/>
                </a:solidFill>
              </a:rPr>
              <a:t>a </a:t>
            </a:r>
            <a:r>
              <a:rPr lang="en-US" u="sng" dirty="0">
                <a:solidFill>
                  <a:srgbClr val="C00000"/>
                </a:solidFill>
              </a:rPr>
              <a:t>donor graft  </a:t>
            </a:r>
            <a:r>
              <a:rPr lang="en-US" u="sng" dirty="0" smtClean="0">
                <a:solidFill>
                  <a:srgbClr val="C00000"/>
                </a:solidFill>
              </a:rPr>
              <a:t>react</a:t>
            </a:r>
            <a:r>
              <a:rPr lang="tr-TR" u="sng" dirty="0" smtClean="0">
                <a:solidFill>
                  <a:srgbClr val="C00000"/>
                </a:solidFill>
              </a:rPr>
              <a:t> </a:t>
            </a:r>
            <a:r>
              <a:rPr lang="tr-TR" u="sng" dirty="0" err="1" smtClean="0">
                <a:solidFill>
                  <a:srgbClr val="C00000"/>
                </a:solidFill>
              </a:rPr>
              <a:t>against</a:t>
            </a:r>
            <a:r>
              <a:rPr lang="tr-TR" u="sng" dirty="0" smtClean="0">
                <a:solidFill>
                  <a:srgbClr val="C00000"/>
                </a:solidFill>
              </a:rPr>
              <a:t> to the </a:t>
            </a:r>
            <a:r>
              <a:rPr lang="en-US" u="sng" dirty="0" smtClean="0">
                <a:solidFill>
                  <a:srgbClr val="C00000"/>
                </a:solidFill>
              </a:rPr>
              <a:t>recipient </a:t>
            </a:r>
            <a:r>
              <a:rPr lang="en-US" u="sng" dirty="0" smtClean="0">
                <a:solidFill>
                  <a:srgbClr val="C00000"/>
                </a:solidFill>
              </a:rPr>
              <a:t>antigens with </a:t>
            </a:r>
            <a:r>
              <a:rPr lang="en-US" u="sng" dirty="0">
                <a:solidFill>
                  <a:srgbClr val="C00000"/>
                </a:solidFill>
              </a:rPr>
              <a:t>immunologically competent </a:t>
            </a:r>
            <a:r>
              <a:rPr lang="en-US" u="sng" dirty="0" smtClean="0">
                <a:solidFill>
                  <a:srgbClr val="C00000"/>
                </a:solidFill>
              </a:rPr>
              <a:t>cells</a:t>
            </a:r>
          </a:p>
          <a:p>
            <a:pPr>
              <a:lnSpc>
                <a:spcPct val="130000"/>
              </a:lnSpc>
            </a:pPr>
            <a:r>
              <a:rPr lang="en-US" dirty="0" smtClean="0">
                <a:solidFill>
                  <a:schemeClr val="accent6">
                    <a:lumMod val="50000"/>
                  </a:schemeClr>
                </a:solidFill>
              </a:rPr>
              <a:t>Recipient unable </a:t>
            </a:r>
            <a:r>
              <a:rPr lang="en-US" dirty="0">
                <a:solidFill>
                  <a:schemeClr val="accent6">
                    <a:lumMod val="50000"/>
                  </a:schemeClr>
                </a:solidFill>
              </a:rPr>
              <a:t>to </a:t>
            </a:r>
            <a:r>
              <a:rPr lang="tr-TR" dirty="0" err="1" smtClean="0">
                <a:solidFill>
                  <a:schemeClr val="accent6">
                    <a:lumMod val="50000"/>
                  </a:schemeClr>
                </a:solidFill>
              </a:rPr>
              <a:t>overcome</a:t>
            </a:r>
            <a:r>
              <a:rPr lang="tr-TR" dirty="0" smtClean="0">
                <a:solidFill>
                  <a:schemeClr val="accent6">
                    <a:lumMod val="50000"/>
                  </a:schemeClr>
                </a:solidFill>
              </a:rPr>
              <a:t> </a:t>
            </a:r>
            <a:r>
              <a:rPr lang="en-US" dirty="0" smtClean="0">
                <a:solidFill>
                  <a:schemeClr val="accent6">
                    <a:lumMod val="50000"/>
                  </a:schemeClr>
                </a:solidFill>
              </a:rPr>
              <a:t> </a:t>
            </a:r>
            <a:r>
              <a:rPr lang="en-US" dirty="0">
                <a:solidFill>
                  <a:schemeClr val="accent6">
                    <a:lumMod val="50000"/>
                  </a:schemeClr>
                </a:solidFill>
              </a:rPr>
              <a:t>immune </a:t>
            </a:r>
            <a:r>
              <a:rPr lang="tr-TR" dirty="0" err="1" smtClean="0">
                <a:solidFill>
                  <a:schemeClr val="accent6">
                    <a:lumMod val="50000"/>
                  </a:schemeClr>
                </a:solidFill>
              </a:rPr>
              <a:t>attack</a:t>
            </a:r>
            <a:endParaRPr lang="en-US" dirty="0">
              <a:solidFill>
                <a:schemeClr val="accent6">
                  <a:lumMod val="50000"/>
                </a:schemeClr>
              </a:solidFill>
            </a:endParaRPr>
          </a:p>
          <a:p>
            <a:pPr>
              <a:lnSpc>
                <a:spcPct val="130000"/>
              </a:lnSpc>
            </a:pPr>
            <a:endParaRPr lang="en-US" dirty="0"/>
          </a:p>
        </p:txBody>
      </p:sp>
      <p:sp>
        <p:nvSpPr>
          <p:cNvPr id="4" name="3 Dikdörtgen"/>
          <p:cNvSpPr/>
          <p:nvPr/>
        </p:nvSpPr>
        <p:spPr>
          <a:xfrm>
            <a:off x="152400" y="1828800"/>
            <a:ext cx="8991600" cy="430887"/>
          </a:xfrm>
          <a:prstGeom prst="rect">
            <a:avLst/>
          </a:prstGeom>
        </p:spPr>
        <p:txBody>
          <a:bodyPr wrap="square">
            <a:spAutoFit/>
          </a:bodyPr>
          <a:lstStyle/>
          <a:p>
            <a:r>
              <a:rPr lang="en-US" sz="2200" u="sng" dirty="0" smtClean="0">
                <a:solidFill>
                  <a:schemeClr val="accent5"/>
                </a:solidFill>
                <a:latin typeface="+mj-lt"/>
              </a:rPr>
              <a:t>A </a:t>
            </a:r>
            <a:r>
              <a:rPr lang="tr-TR" sz="2200" u="sng" dirty="0" smtClean="0">
                <a:solidFill>
                  <a:schemeClr val="accent5"/>
                </a:solidFill>
                <a:latin typeface="+mj-lt"/>
              </a:rPr>
              <a:t> </a:t>
            </a:r>
            <a:r>
              <a:rPr lang="en-US" sz="2200" u="sng" dirty="0" smtClean="0">
                <a:solidFill>
                  <a:schemeClr val="accent5"/>
                </a:solidFill>
                <a:latin typeface="+mj-lt"/>
              </a:rPr>
              <a:t>donor origin </a:t>
            </a:r>
            <a:r>
              <a:rPr lang="en-US" sz="2200" u="sng" dirty="0" smtClean="0">
                <a:solidFill>
                  <a:schemeClr val="accent5"/>
                </a:solidFill>
                <a:latin typeface="+mj-lt"/>
              </a:rPr>
              <a:t>cell </a:t>
            </a:r>
            <a:r>
              <a:rPr lang="en-US" sz="2200" u="sng" dirty="0" smtClean="0">
                <a:solidFill>
                  <a:schemeClr val="accent5"/>
                </a:solidFill>
                <a:latin typeface="+mj-lt"/>
              </a:rPr>
              <a:t>mediated reaction </a:t>
            </a:r>
            <a:r>
              <a:rPr lang="en-US" sz="2200" u="sng" dirty="0" smtClean="0">
                <a:solidFill>
                  <a:schemeClr val="accent5"/>
                </a:solidFill>
                <a:latin typeface="+mj-lt"/>
              </a:rPr>
              <a:t>against </a:t>
            </a:r>
            <a:r>
              <a:rPr lang="tr-TR" sz="2200" u="sng" dirty="0" smtClean="0">
                <a:solidFill>
                  <a:schemeClr val="accent5"/>
                </a:solidFill>
                <a:latin typeface="+mj-lt"/>
              </a:rPr>
              <a:t>to the </a:t>
            </a:r>
            <a:r>
              <a:rPr lang="en-US" sz="2200" u="sng" dirty="0" smtClean="0">
                <a:solidFill>
                  <a:schemeClr val="accent5"/>
                </a:solidFill>
                <a:latin typeface="+mj-lt"/>
              </a:rPr>
              <a:t>recipient tissues</a:t>
            </a:r>
            <a:endParaRPr lang="en-US" sz="2200" u="sng" dirty="0">
              <a:solidFill>
                <a:schemeClr val="accent5"/>
              </a:solidFill>
              <a:latin typeface="+mj-lt"/>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AutoShape 4"/>
          <p:cNvSpPr>
            <a:spLocks noChangeArrowheads="1"/>
          </p:cNvSpPr>
          <p:nvPr/>
        </p:nvSpPr>
        <p:spPr bwMode="auto">
          <a:xfrm>
            <a:off x="152400" y="609600"/>
            <a:ext cx="8305800" cy="5715000"/>
          </a:xfrm>
          <a:prstGeom prst="irregularSeal2">
            <a:avLst/>
          </a:prstGeom>
          <a:noFill/>
          <a:ln w="9525">
            <a:solidFill>
              <a:schemeClr val="tx1"/>
            </a:solidFill>
            <a:miter lim="800000"/>
            <a:headEnd/>
            <a:tailEnd/>
          </a:ln>
          <a:effectLst/>
        </p:spPr>
        <p:txBody>
          <a:bodyPr wrap="none" anchor="ctr"/>
          <a:lstStyle/>
          <a:p>
            <a:endParaRPr lang="tr-TR"/>
          </a:p>
        </p:txBody>
      </p:sp>
      <p:sp>
        <p:nvSpPr>
          <p:cNvPr id="6153" name="Oval 9"/>
          <p:cNvSpPr>
            <a:spLocks noChangeArrowheads="1"/>
          </p:cNvSpPr>
          <p:nvPr/>
        </p:nvSpPr>
        <p:spPr bwMode="auto">
          <a:xfrm>
            <a:off x="6019800" y="3886200"/>
            <a:ext cx="685800" cy="609600"/>
          </a:xfrm>
          <a:prstGeom prst="ellipse">
            <a:avLst/>
          </a:prstGeom>
          <a:noFill/>
          <a:ln w="9525">
            <a:solidFill>
              <a:schemeClr val="tx1"/>
            </a:solidFill>
            <a:round/>
            <a:headEnd/>
            <a:tailEnd/>
          </a:ln>
          <a:effectLst/>
        </p:spPr>
        <p:txBody>
          <a:bodyPr wrap="none" anchor="ctr"/>
          <a:lstStyle/>
          <a:p>
            <a:endParaRPr lang="tr-TR"/>
          </a:p>
        </p:txBody>
      </p:sp>
      <p:sp>
        <p:nvSpPr>
          <p:cNvPr id="6165" name="Oval 21"/>
          <p:cNvSpPr>
            <a:spLocks noChangeArrowheads="1"/>
          </p:cNvSpPr>
          <p:nvPr/>
        </p:nvSpPr>
        <p:spPr bwMode="auto">
          <a:xfrm>
            <a:off x="5029200" y="2819400"/>
            <a:ext cx="838200" cy="609600"/>
          </a:xfrm>
          <a:prstGeom prst="ellipse">
            <a:avLst/>
          </a:prstGeom>
          <a:noFill/>
          <a:ln w="9525">
            <a:solidFill>
              <a:schemeClr val="tx1"/>
            </a:solidFill>
            <a:round/>
            <a:headEnd/>
            <a:tailEnd/>
          </a:ln>
          <a:effectLst/>
        </p:spPr>
        <p:txBody>
          <a:bodyPr wrap="none" anchor="ctr"/>
          <a:lstStyle/>
          <a:p>
            <a:endParaRPr lang="tr-TR"/>
          </a:p>
        </p:txBody>
      </p:sp>
      <p:grpSp>
        <p:nvGrpSpPr>
          <p:cNvPr id="2" name="Group 22"/>
          <p:cNvGrpSpPr>
            <a:grpSpLocks/>
          </p:cNvGrpSpPr>
          <p:nvPr/>
        </p:nvGrpSpPr>
        <p:grpSpPr bwMode="auto">
          <a:xfrm>
            <a:off x="5167313" y="2924175"/>
            <a:ext cx="458787" cy="400050"/>
            <a:chOff x="1968" y="1344"/>
            <a:chExt cx="1920" cy="1824"/>
          </a:xfrm>
        </p:grpSpPr>
        <p:sp>
          <p:nvSpPr>
            <p:cNvPr id="6167" name="Oval 23"/>
            <p:cNvSpPr>
              <a:spLocks noChangeArrowheads="1"/>
            </p:cNvSpPr>
            <p:nvPr/>
          </p:nvSpPr>
          <p:spPr bwMode="auto">
            <a:xfrm>
              <a:off x="2448" y="2160"/>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68" name="Oval 24"/>
            <p:cNvSpPr>
              <a:spLocks noChangeArrowheads="1"/>
            </p:cNvSpPr>
            <p:nvPr/>
          </p:nvSpPr>
          <p:spPr bwMode="auto">
            <a:xfrm>
              <a:off x="3360" y="2160"/>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69" name="Oval 25"/>
            <p:cNvSpPr>
              <a:spLocks noChangeArrowheads="1"/>
            </p:cNvSpPr>
            <p:nvPr/>
          </p:nvSpPr>
          <p:spPr bwMode="auto">
            <a:xfrm>
              <a:off x="2064" y="2592"/>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0" name="Oval 26"/>
            <p:cNvSpPr>
              <a:spLocks noChangeArrowheads="1"/>
            </p:cNvSpPr>
            <p:nvPr/>
          </p:nvSpPr>
          <p:spPr bwMode="auto">
            <a:xfrm>
              <a:off x="2880" y="1344"/>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1" name="Oval 27"/>
            <p:cNvSpPr>
              <a:spLocks noChangeArrowheads="1"/>
            </p:cNvSpPr>
            <p:nvPr/>
          </p:nvSpPr>
          <p:spPr bwMode="auto">
            <a:xfrm>
              <a:off x="3600" y="1680"/>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2" name="Oval 28"/>
            <p:cNvSpPr>
              <a:spLocks noChangeArrowheads="1"/>
            </p:cNvSpPr>
            <p:nvPr/>
          </p:nvSpPr>
          <p:spPr bwMode="auto">
            <a:xfrm>
              <a:off x="3360" y="2688"/>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3" name="Oval 29"/>
            <p:cNvSpPr>
              <a:spLocks noChangeArrowheads="1"/>
            </p:cNvSpPr>
            <p:nvPr/>
          </p:nvSpPr>
          <p:spPr bwMode="auto">
            <a:xfrm>
              <a:off x="1968" y="1680"/>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grpSp>
      <p:sp>
        <p:nvSpPr>
          <p:cNvPr id="6175" name="Oval 31"/>
          <p:cNvSpPr>
            <a:spLocks noChangeArrowheads="1"/>
          </p:cNvSpPr>
          <p:nvPr/>
        </p:nvSpPr>
        <p:spPr bwMode="auto">
          <a:xfrm>
            <a:off x="3913188" y="3540125"/>
            <a:ext cx="1047750" cy="900113"/>
          </a:xfrm>
          <a:prstGeom prst="ellipse">
            <a:avLst/>
          </a:prstGeom>
          <a:noFill/>
          <a:ln w="9525">
            <a:solidFill>
              <a:schemeClr val="tx1"/>
            </a:solidFill>
            <a:round/>
            <a:headEnd/>
            <a:tailEnd/>
          </a:ln>
          <a:effectLst/>
        </p:spPr>
        <p:txBody>
          <a:bodyPr wrap="none" anchor="ctr"/>
          <a:lstStyle/>
          <a:p>
            <a:endParaRPr lang="tr-TR"/>
          </a:p>
        </p:txBody>
      </p:sp>
      <p:grpSp>
        <p:nvGrpSpPr>
          <p:cNvPr id="3" name="Group 68"/>
          <p:cNvGrpSpPr>
            <a:grpSpLocks/>
          </p:cNvGrpSpPr>
          <p:nvPr/>
        </p:nvGrpSpPr>
        <p:grpSpPr bwMode="auto">
          <a:xfrm>
            <a:off x="4086225" y="3695700"/>
            <a:ext cx="573088" cy="588963"/>
            <a:chOff x="2574" y="2328"/>
            <a:chExt cx="361" cy="371"/>
          </a:xfrm>
        </p:grpSpPr>
        <p:sp>
          <p:nvSpPr>
            <p:cNvPr id="6176" name="Oval 32"/>
            <p:cNvSpPr>
              <a:spLocks noChangeArrowheads="1"/>
            </p:cNvSpPr>
            <p:nvPr/>
          </p:nvSpPr>
          <p:spPr bwMode="auto">
            <a:xfrm>
              <a:off x="2664" y="2494"/>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7" name="Oval 33"/>
            <p:cNvSpPr>
              <a:spLocks noChangeArrowheads="1"/>
            </p:cNvSpPr>
            <p:nvPr/>
          </p:nvSpPr>
          <p:spPr bwMode="auto">
            <a:xfrm>
              <a:off x="2836" y="2494"/>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8" name="Oval 34"/>
            <p:cNvSpPr>
              <a:spLocks noChangeArrowheads="1"/>
            </p:cNvSpPr>
            <p:nvPr/>
          </p:nvSpPr>
          <p:spPr bwMode="auto">
            <a:xfrm>
              <a:off x="2592" y="2582"/>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9" name="Oval 35"/>
            <p:cNvSpPr>
              <a:spLocks noChangeArrowheads="1"/>
            </p:cNvSpPr>
            <p:nvPr/>
          </p:nvSpPr>
          <p:spPr bwMode="auto">
            <a:xfrm>
              <a:off x="2745" y="2328"/>
              <a:ext cx="55" cy="97"/>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80" name="Oval 36"/>
            <p:cNvSpPr>
              <a:spLocks noChangeArrowheads="1"/>
            </p:cNvSpPr>
            <p:nvPr/>
          </p:nvSpPr>
          <p:spPr bwMode="auto">
            <a:xfrm>
              <a:off x="2881" y="2396"/>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81" name="Oval 37"/>
            <p:cNvSpPr>
              <a:spLocks noChangeArrowheads="1"/>
            </p:cNvSpPr>
            <p:nvPr/>
          </p:nvSpPr>
          <p:spPr bwMode="auto">
            <a:xfrm>
              <a:off x="2836" y="2601"/>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82" name="Oval 38"/>
            <p:cNvSpPr>
              <a:spLocks noChangeArrowheads="1"/>
            </p:cNvSpPr>
            <p:nvPr/>
          </p:nvSpPr>
          <p:spPr bwMode="auto">
            <a:xfrm>
              <a:off x="2574" y="2396"/>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grpSp>
      <p:sp>
        <p:nvSpPr>
          <p:cNvPr id="6183" name="Rectangle 39"/>
          <p:cNvSpPr>
            <a:spLocks noChangeArrowheads="1"/>
          </p:cNvSpPr>
          <p:nvPr/>
        </p:nvSpPr>
        <p:spPr bwMode="auto">
          <a:xfrm>
            <a:off x="4097338" y="3470275"/>
            <a:ext cx="138112" cy="166688"/>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4" name="Rectangle 40"/>
          <p:cNvSpPr>
            <a:spLocks noChangeArrowheads="1"/>
          </p:cNvSpPr>
          <p:nvPr/>
        </p:nvSpPr>
        <p:spPr bwMode="auto">
          <a:xfrm>
            <a:off x="4454525" y="3429000"/>
            <a:ext cx="138113" cy="166688"/>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5" name="Rectangle 41"/>
          <p:cNvSpPr>
            <a:spLocks noChangeArrowheads="1"/>
          </p:cNvSpPr>
          <p:nvPr/>
        </p:nvSpPr>
        <p:spPr bwMode="auto">
          <a:xfrm>
            <a:off x="4764088" y="3554413"/>
            <a:ext cx="138112" cy="1651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6" name="Rectangle 42"/>
          <p:cNvSpPr>
            <a:spLocks noChangeArrowheads="1"/>
          </p:cNvSpPr>
          <p:nvPr/>
        </p:nvSpPr>
        <p:spPr bwMode="auto">
          <a:xfrm>
            <a:off x="4891088" y="4094163"/>
            <a:ext cx="138112" cy="166687"/>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7" name="Rectangle 43"/>
          <p:cNvSpPr>
            <a:spLocks noChangeArrowheads="1"/>
          </p:cNvSpPr>
          <p:nvPr/>
        </p:nvSpPr>
        <p:spPr bwMode="auto">
          <a:xfrm>
            <a:off x="4603750" y="4329113"/>
            <a:ext cx="138113" cy="166687"/>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8" name="Rectangle 44"/>
          <p:cNvSpPr>
            <a:spLocks noChangeArrowheads="1"/>
          </p:cNvSpPr>
          <p:nvPr/>
        </p:nvSpPr>
        <p:spPr bwMode="auto">
          <a:xfrm>
            <a:off x="4040188" y="4302125"/>
            <a:ext cx="138112" cy="166688"/>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9" name="Rectangle 45"/>
          <p:cNvSpPr>
            <a:spLocks noChangeArrowheads="1"/>
          </p:cNvSpPr>
          <p:nvPr/>
        </p:nvSpPr>
        <p:spPr bwMode="auto">
          <a:xfrm>
            <a:off x="3810000" y="3844925"/>
            <a:ext cx="138113" cy="166688"/>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91" name="Rectangle 47"/>
          <p:cNvSpPr>
            <a:spLocks noChangeArrowheads="1"/>
          </p:cNvSpPr>
          <p:nvPr/>
        </p:nvSpPr>
        <p:spPr bwMode="auto">
          <a:xfrm>
            <a:off x="1676400" y="5638800"/>
            <a:ext cx="381000" cy="4572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92" name="Oval 48"/>
          <p:cNvSpPr>
            <a:spLocks noChangeArrowheads="1"/>
          </p:cNvSpPr>
          <p:nvPr/>
        </p:nvSpPr>
        <p:spPr bwMode="auto">
          <a:xfrm>
            <a:off x="1771650" y="5746750"/>
            <a:ext cx="158750" cy="26828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94" name="Rectangle 50"/>
          <p:cNvSpPr>
            <a:spLocks noChangeArrowheads="1"/>
          </p:cNvSpPr>
          <p:nvPr/>
        </p:nvSpPr>
        <p:spPr bwMode="auto">
          <a:xfrm>
            <a:off x="2438400" y="5638800"/>
            <a:ext cx="381000" cy="5334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95" name="Oval 51"/>
          <p:cNvSpPr>
            <a:spLocks noChangeArrowheads="1"/>
          </p:cNvSpPr>
          <p:nvPr/>
        </p:nvSpPr>
        <p:spPr bwMode="auto">
          <a:xfrm>
            <a:off x="2533650" y="5764213"/>
            <a:ext cx="158750" cy="314325"/>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97" name="Rectangle 53"/>
          <p:cNvSpPr>
            <a:spLocks noChangeArrowheads="1"/>
          </p:cNvSpPr>
          <p:nvPr/>
        </p:nvSpPr>
        <p:spPr bwMode="auto">
          <a:xfrm>
            <a:off x="3276600" y="5410200"/>
            <a:ext cx="381000" cy="4572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98" name="Oval 54"/>
          <p:cNvSpPr>
            <a:spLocks noChangeArrowheads="1"/>
          </p:cNvSpPr>
          <p:nvPr/>
        </p:nvSpPr>
        <p:spPr bwMode="auto">
          <a:xfrm>
            <a:off x="3371850" y="5518150"/>
            <a:ext cx="158750" cy="26828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200" name="Rectangle 56"/>
          <p:cNvSpPr>
            <a:spLocks noChangeArrowheads="1"/>
          </p:cNvSpPr>
          <p:nvPr/>
        </p:nvSpPr>
        <p:spPr bwMode="auto">
          <a:xfrm>
            <a:off x="4038600" y="5105400"/>
            <a:ext cx="609600" cy="6858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201" name="Oval 57"/>
          <p:cNvSpPr>
            <a:spLocks noChangeArrowheads="1"/>
          </p:cNvSpPr>
          <p:nvPr/>
        </p:nvSpPr>
        <p:spPr bwMode="auto">
          <a:xfrm>
            <a:off x="4191000" y="5267325"/>
            <a:ext cx="254000" cy="403225"/>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203" name="AutoShape 59"/>
          <p:cNvSpPr>
            <a:spLocks noChangeArrowheads="1"/>
          </p:cNvSpPr>
          <p:nvPr/>
        </p:nvSpPr>
        <p:spPr bwMode="auto">
          <a:xfrm flipH="1">
            <a:off x="2895600" y="2438400"/>
            <a:ext cx="4038600" cy="3886200"/>
          </a:xfrm>
          <a:custGeom>
            <a:avLst/>
            <a:gdLst>
              <a:gd name="G0" fmla="+- 601303 0 0"/>
              <a:gd name="G1" fmla="+- -10179048 0 0"/>
              <a:gd name="G2" fmla="+- 601303 0 -10179048"/>
              <a:gd name="G3" fmla="+- 10800 0 0"/>
              <a:gd name="G4" fmla="+- 0 0 601303"/>
              <a:gd name="T0" fmla="*/ 360 256 1"/>
              <a:gd name="T1" fmla="*/ 0 256 1"/>
              <a:gd name="G5" fmla="+- G2 T0 T1"/>
              <a:gd name="G6" fmla="?: G2 G2 G5"/>
              <a:gd name="G7" fmla="+- 0 0 G6"/>
              <a:gd name="G8" fmla="+- 10398 0 0"/>
              <a:gd name="G9" fmla="+- 0 0 -10179048"/>
              <a:gd name="G10" fmla="+- 10398 0 2700"/>
              <a:gd name="G11" fmla="cos G10 601303"/>
              <a:gd name="G12" fmla="sin G10 601303"/>
              <a:gd name="G13" fmla="cos 13500 601303"/>
              <a:gd name="G14" fmla="sin 13500 601303"/>
              <a:gd name="G15" fmla="+- G11 10800 0"/>
              <a:gd name="G16" fmla="+- G12 10800 0"/>
              <a:gd name="G17" fmla="+- G13 10800 0"/>
              <a:gd name="G18" fmla="+- G14 10800 0"/>
              <a:gd name="G19" fmla="*/ 10398 1 2"/>
              <a:gd name="G20" fmla="+- G19 5400 0"/>
              <a:gd name="G21" fmla="cos G20 601303"/>
              <a:gd name="G22" fmla="sin G20 601303"/>
              <a:gd name="G23" fmla="+- G21 10800 0"/>
              <a:gd name="G24" fmla="+- G12 G23 G22"/>
              <a:gd name="G25" fmla="+- G22 G23 G11"/>
              <a:gd name="G26" fmla="cos 10800 601303"/>
              <a:gd name="G27" fmla="sin 10800 601303"/>
              <a:gd name="G28" fmla="cos 10398 601303"/>
              <a:gd name="G29" fmla="sin 10398 601303"/>
              <a:gd name="G30" fmla="+- G26 10800 0"/>
              <a:gd name="G31" fmla="+- G27 10800 0"/>
              <a:gd name="G32" fmla="+- G28 10800 0"/>
              <a:gd name="G33" fmla="+- G29 10800 0"/>
              <a:gd name="G34" fmla="+- G19 5400 0"/>
              <a:gd name="G35" fmla="cos G34 -10179048"/>
              <a:gd name="G36" fmla="sin G34 -10179048"/>
              <a:gd name="G37" fmla="+/ -10179048 601303 2"/>
              <a:gd name="T2" fmla="*/ 180 256 1"/>
              <a:gd name="T3" fmla="*/ 0 256 1"/>
              <a:gd name="G38" fmla="+- G37 T2 T3"/>
              <a:gd name="G39" fmla="?: G2 G37 G38"/>
              <a:gd name="G40" fmla="cos 10800 G39"/>
              <a:gd name="G41" fmla="sin 10800 G39"/>
              <a:gd name="G42" fmla="cos 10398 G39"/>
              <a:gd name="G43" fmla="sin 10398 G39"/>
              <a:gd name="G44" fmla="+- G40 10800 0"/>
              <a:gd name="G45" fmla="+- G41 10800 0"/>
              <a:gd name="G46" fmla="+- G42 10800 0"/>
              <a:gd name="G47" fmla="+- G43 10800 0"/>
              <a:gd name="G48" fmla="+- G35 10800 0"/>
              <a:gd name="G49" fmla="+- G36 10800 0"/>
              <a:gd name="T4" fmla="*/ 13944 w 21600"/>
              <a:gd name="T5" fmla="*/ 467 h 21600"/>
              <a:gd name="T6" fmla="*/ 1169 w 21600"/>
              <a:gd name="T7" fmla="*/ 6374 h 21600"/>
              <a:gd name="T8" fmla="*/ 13827 w 21600"/>
              <a:gd name="T9" fmla="*/ 852 h 21600"/>
              <a:gd name="T10" fmla="*/ 24127 w 21600"/>
              <a:gd name="T11" fmla="*/ 12952 h 21600"/>
              <a:gd name="T12" fmla="*/ 20800 w 21600"/>
              <a:gd name="T13" fmla="*/ 15354 h 21600"/>
              <a:gd name="T14" fmla="*/ 18399 w 21600"/>
              <a:gd name="T15" fmla="*/ 12027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1064" y="12457"/>
                </a:moveTo>
                <a:cubicBezTo>
                  <a:pt x="21153" y="11909"/>
                  <a:pt x="21198" y="11355"/>
                  <a:pt x="21198" y="10800"/>
                </a:cubicBezTo>
                <a:cubicBezTo>
                  <a:pt x="21198" y="5057"/>
                  <a:pt x="16542" y="402"/>
                  <a:pt x="10800" y="402"/>
                </a:cubicBezTo>
                <a:cubicBezTo>
                  <a:pt x="6738" y="401"/>
                  <a:pt x="3047" y="2767"/>
                  <a:pt x="1351" y="6458"/>
                </a:cubicBezTo>
                <a:lnTo>
                  <a:pt x="986" y="6290"/>
                </a:lnTo>
                <a:cubicBezTo>
                  <a:pt x="2748" y="2456"/>
                  <a:pt x="6580" y="-1"/>
                  <a:pt x="10800" y="0"/>
                </a:cubicBezTo>
                <a:cubicBezTo>
                  <a:pt x="16764" y="0"/>
                  <a:pt x="21600" y="4835"/>
                  <a:pt x="21600" y="10800"/>
                </a:cubicBezTo>
                <a:cubicBezTo>
                  <a:pt x="21600" y="11376"/>
                  <a:pt x="21553" y="11952"/>
                  <a:pt x="21461" y="12522"/>
                </a:cubicBezTo>
                <a:lnTo>
                  <a:pt x="24127" y="12952"/>
                </a:lnTo>
                <a:lnTo>
                  <a:pt x="20800" y="15354"/>
                </a:lnTo>
                <a:lnTo>
                  <a:pt x="18399" y="12027"/>
                </a:lnTo>
                <a:lnTo>
                  <a:pt x="21064" y="12457"/>
                </a:lnTo>
                <a:close/>
              </a:path>
            </a:pathLst>
          </a:custGeom>
          <a:solidFill>
            <a:schemeClr val="bg2"/>
          </a:solidFill>
          <a:ln w="9525">
            <a:solidFill>
              <a:schemeClr val="tx1"/>
            </a:solidFill>
            <a:miter lim="800000"/>
            <a:headEnd/>
            <a:tailEnd/>
          </a:ln>
          <a:effectLst/>
        </p:spPr>
        <p:txBody>
          <a:bodyPr wrap="none" anchor="ctr"/>
          <a:lstStyle/>
          <a:p>
            <a:endParaRPr lang="tr-TR" dirty="0">
              <a:latin typeface="Comic Sans MS" pitchFamily="66" charset="0"/>
            </a:endParaRPr>
          </a:p>
        </p:txBody>
      </p:sp>
      <p:sp>
        <p:nvSpPr>
          <p:cNvPr id="6204" name="Text Box 60"/>
          <p:cNvSpPr txBox="1">
            <a:spLocks noChangeArrowheads="1"/>
          </p:cNvSpPr>
          <p:nvPr/>
        </p:nvSpPr>
        <p:spPr bwMode="auto">
          <a:xfrm>
            <a:off x="5410200" y="6063734"/>
            <a:ext cx="2499402" cy="369332"/>
          </a:xfrm>
          <a:prstGeom prst="rect">
            <a:avLst/>
          </a:prstGeom>
          <a:noFill/>
          <a:ln w="9525">
            <a:noFill/>
            <a:miter lim="800000"/>
            <a:headEnd/>
            <a:tailEnd/>
          </a:ln>
          <a:effectLst/>
        </p:spPr>
        <p:txBody>
          <a:bodyPr wrap="none" anchor="ctr">
            <a:spAutoFit/>
          </a:bodyPr>
          <a:lstStyle/>
          <a:p>
            <a:r>
              <a:rPr lang="en-US" b="1" dirty="0">
                <a:solidFill>
                  <a:srgbClr val="C00000"/>
                </a:solidFill>
                <a:latin typeface="Comic Sans MS" pitchFamily="66" charset="0"/>
              </a:rPr>
              <a:t>Exogenous substance</a:t>
            </a:r>
          </a:p>
        </p:txBody>
      </p:sp>
      <p:sp>
        <p:nvSpPr>
          <p:cNvPr id="6205" name="Text Box 61"/>
          <p:cNvSpPr txBox="1">
            <a:spLocks noChangeArrowheads="1"/>
          </p:cNvSpPr>
          <p:nvPr/>
        </p:nvSpPr>
        <p:spPr bwMode="auto">
          <a:xfrm>
            <a:off x="4495800" y="2101334"/>
            <a:ext cx="2555508" cy="369332"/>
          </a:xfrm>
          <a:prstGeom prst="rect">
            <a:avLst/>
          </a:prstGeom>
          <a:noFill/>
          <a:ln w="9525">
            <a:noFill/>
            <a:miter lim="800000"/>
            <a:headEnd/>
            <a:tailEnd/>
          </a:ln>
          <a:effectLst/>
        </p:spPr>
        <p:txBody>
          <a:bodyPr wrap="none" anchor="ctr">
            <a:spAutoFit/>
          </a:bodyPr>
          <a:lstStyle/>
          <a:p>
            <a:r>
              <a:rPr lang="en-US" b="1" dirty="0">
                <a:solidFill>
                  <a:srgbClr val="C00000"/>
                </a:solidFill>
                <a:latin typeface="Comic Sans MS" pitchFamily="66" charset="0"/>
              </a:rPr>
              <a:t>Degraded in peptides</a:t>
            </a:r>
          </a:p>
        </p:txBody>
      </p:sp>
      <p:sp>
        <p:nvSpPr>
          <p:cNvPr id="6206" name="Text Box 62"/>
          <p:cNvSpPr txBox="1">
            <a:spLocks noChangeArrowheads="1"/>
          </p:cNvSpPr>
          <p:nvPr/>
        </p:nvSpPr>
        <p:spPr bwMode="auto">
          <a:xfrm>
            <a:off x="1066800" y="2863334"/>
            <a:ext cx="3488455" cy="369332"/>
          </a:xfrm>
          <a:prstGeom prst="rect">
            <a:avLst/>
          </a:prstGeom>
          <a:noFill/>
          <a:ln w="9525">
            <a:noFill/>
            <a:miter lim="800000"/>
            <a:headEnd/>
            <a:tailEnd/>
          </a:ln>
          <a:effectLst/>
        </p:spPr>
        <p:txBody>
          <a:bodyPr wrap="none" anchor="ctr">
            <a:spAutoFit/>
          </a:bodyPr>
          <a:lstStyle/>
          <a:p>
            <a:r>
              <a:rPr lang="en-US" b="1" dirty="0">
                <a:solidFill>
                  <a:srgbClr val="C00000"/>
                </a:solidFill>
                <a:latin typeface="Comic Sans MS" pitchFamily="66" charset="0"/>
              </a:rPr>
              <a:t>Combined with HLA molecules</a:t>
            </a:r>
          </a:p>
        </p:txBody>
      </p:sp>
      <p:sp>
        <p:nvSpPr>
          <p:cNvPr id="6207" name="Text Box 63"/>
          <p:cNvSpPr txBox="1">
            <a:spLocks noChangeArrowheads="1"/>
          </p:cNvSpPr>
          <p:nvPr/>
        </p:nvSpPr>
        <p:spPr bwMode="auto">
          <a:xfrm>
            <a:off x="762000" y="6139934"/>
            <a:ext cx="3397084" cy="369332"/>
          </a:xfrm>
          <a:prstGeom prst="rect">
            <a:avLst/>
          </a:prstGeom>
          <a:noFill/>
          <a:ln w="9525">
            <a:noFill/>
            <a:miter lim="800000"/>
            <a:headEnd/>
            <a:tailEnd/>
          </a:ln>
          <a:effectLst/>
        </p:spPr>
        <p:txBody>
          <a:bodyPr wrap="none" anchor="ctr">
            <a:spAutoFit/>
          </a:bodyPr>
          <a:lstStyle/>
          <a:p>
            <a:r>
              <a:rPr lang="en-US" b="1">
                <a:solidFill>
                  <a:srgbClr val="C00000"/>
                </a:solidFill>
                <a:latin typeface="Comic Sans MS" pitchFamily="66" charset="0"/>
              </a:rPr>
              <a:t>Displayed with HLA molecule</a:t>
            </a:r>
          </a:p>
        </p:txBody>
      </p:sp>
      <p:sp>
        <p:nvSpPr>
          <p:cNvPr id="6208" name="AutoShape 64"/>
          <p:cNvSpPr>
            <a:spLocks noChangeArrowheads="1"/>
          </p:cNvSpPr>
          <p:nvPr/>
        </p:nvSpPr>
        <p:spPr bwMode="auto">
          <a:xfrm>
            <a:off x="7772400" y="5334000"/>
            <a:ext cx="457200" cy="381000"/>
          </a:xfrm>
          <a:prstGeom prst="smileyFace">
            <a:avLst>
              <a:gd name="adj" fmla="val 4653"/>
            </a:avLst>
          </a:prstGeom>
          <a:solidFill>
            <a:srgbClr val="800080"/>
          </a:solidFill>
          <a:ln w="9525">
            <a:solidFill>
              <a:schemeClr val="tx1"/>
            </a:solidFill>
            <a:round/>
            <a:headEnd/>
            <a:tailEnd/>
          </a:ln>
          <a:effectLst/>
        </p:spPr>
        <p:txBody>
          <a:bodyPr wrap="none" anchor="ctr"/>
          <a:lstStyle/>
          <a:p>
            <a:endParaRPr lang="tr-TR"/>
          </a:p>
        </p:txBody>
      </p:sp>
      <p:sp>
        <p:nvSpPr>
          <p:cNvPr id="6209" name="AutoShape 65"/>
          <p:cNvSpPr>
            <a:spLocks noChangeArrowheads="1"/>
          </p:cNvSpPr>
          <p:nvPr/>
        </p:nvSpPr>
        <p:spPr bwMode="auto">
          <a:xfrm>
            <a:off x="6858000" y="5486400"/>
            <a:ext cx="457200" cy="381000"/>
          </a:xfrm>
          <a:prstGeom prst="smileyFace">
            <a:avLst>
              <a:gd name="adj" fmla="val 4653"/>
            </a:avLst>
          </a:prstGeom>
          <a:solidFill>
            <a:srgbClr val="800080"/>
          </a:solidFill>
          <a:ln w="9525">
            <a:solidFill>
              <a:schemeClr val="tx1"/>
            </a:solidFill>
            <a:round/>
            <a:headEnd/>
            <a:tailEnd/>
          </a:ln>
          <a:effectLst/>
        </p:spPr>
        <p:txBody>
          <a:bodyPr wrap="none" anchor="ctr"/>
          <a:lstStyle/>
          <a:p>
            <a:endParaRPr lang="tr-TR"/>
          </a:p>
        </p:txBody>
      </p:sp>
      <p:sp>
        <p:nvSpPr>
          <p:cNvPr id="6210" name="AutoShape 66"/>
          <p:cNvSpPr>
            <a:spLocks noChangeArrowheads="1"/>
          </p:cNvSpPr>
          <p:nvPr/>
        </p:nvSpPr>
        <p:spPr bwMode="auto">
          <a:xfrm>
            <a:off x="6934200" y="4800600"/>
            <a:ext cx="457200" cy="381000"/>
          </a:xfrm>
          <a:prstGeom prst="smileyFace">
            <a:avLst>
              <a:gd name="adj" fmla="val 4653"/>
            </a:avLst>
          </a:prstGeom>
          <a:solidFill>
            <a:srgbClr val="800080"/>
          </a:solidFill>
          <a:ln w="9525">
            <a:solidFill>
              <a:schemeClr val="tx1"/>
            </a:solidFill>
            <a:round/>
            <a:headEnd/>
            <a:tailEnd/>
          </a:ln>
          <a:effectLst/>
        </p:spPr>
        <p:txBody>
          <a:bodyPr wrap="none" anchor="ctr"/>
          <a:lstStyle/>
          <a:p>
            <a:endParaRPr lang="tr-TR"/>
          </a:p>
        </p:txBody>
      </p:sp>
      <p:sp>
        <p:nvSpPr>
          <p:cNvPr id="6211" name="AutoShape 67"/>
          <p:cNvSpPr>
            <a:spLocks noChangeArrowheads="1"/>
          </p:cNvSpPr>
          <p:nvPr/>
        </p:nvSpPr>
        <p:spPr bwMode="auto">
          <a:xfrm>
            <a:off x="6172200" y="4038600"/>
            <a:ext cx="457200" cy="381000"/>
          </a:xfrm>
          <a:prstGeom prst="smileyFace">
            <a:avLst>
              <a:gd name="adj" fmla="val -4653"/>
            </a:avLst>
          </a:prstGeom>
          <a:solidFill>
            <a:srgbClr val="800080"/>
          </a:solidFill>
          <a:ln w="9525">
            <a:solidFill>
              <a:schemeClr val="tx1"/>
            </a:solidFill>
            <a:round/>
            <a:headEnd/>
            <a:tailEnd/>
          </a:ln>
          <a:effectLst/>
        </p:spPr>
        <p:txBody>
          <a:bodyPr wrap="none" anchor="ctr"/>
          <a:lstStyle/>
          <a:p>
            <a:endParaRPr lang="tr-TR"/>
          </a:p>
        </p:txBody>
      </p:sp>
      <p:sp>
        <p:nvSpPr>
          <p:cNvPr id="47" name="46 Başlık"/>
          <p:cNvSpPr>
            <a:spLocks noGrp="1"/>
          </p:cNvSpPr>
          <p:nvPr>
            <p:ph type="title"/>
          </p:nvPr>
        </p:nvSpPr>
        <p:spPr>
          <a:xfrm>
            <a:off x="152400" y="533400"/>
            <a:ext cx="8686800" cy="609600"/>
          </a:xfrm>
        </p:spPr>
        <p:txBody>
          <a:bodyPr>
            <a:normAutofit fontScale="90000"/>
          </a:bodyPr>
          <a:lstStyle/>
          <a:p>
            <a:r>
              <a:rPr lang="tr-TR" sz="2400" b="1" dirty="0" smtClean="0">
                <a:solidFill>
                  <a:schemeClr val="accent6">
                    <a:lumMod val="75000"/>
                  </a:schemeClr>
                </a:solidFill>
              </a:rPr>
              <a:t>Basic </a:t>
            </a:r>
            <a:r>
              <a:rPr lang="tr-TR" sz="2400" b="1" dirty="0" err="1" smtClean="0">
                <a:solidFill>
                  <a:schemeClr val="accent6">
                    <a:lumMod val="75000"/>
                  </a:schemeClr>
                </a:solidFill>
              </a:rPr>
              <a:t>Cellulary</a:t>
            </a:r>
            <a:r>
              <a:rPr lang="tr-TR" sz="2400" b="1" dirty="0" smtClean="0">
                <a:solidFill>
                  <a:schemeClr val="accent6">
                    <a:lumMod val="75000"/>
                  </a:schemeClr>
                </a:solidFill>
              </a:rPr>
              <a:t> </a:t>
            </a:r>
            <a:r>
              <a:rPr lang="tr-TR" sz="2400" b="1" dirty="0" smtClean="0">
                <a:solidFill>
                  <a:srgbClr val="424456"/>
                </a:solidFill>
              </a:rPr>
              <a:t>RESPONSE: </a:t>
            </a:r>
            <a:r>
              <a:rPr lang="tr-TR" sz="1800" b="1" u="sng" dirty="0" smtClean="0">
                <a:solidFill>
                  <a:srgbClr val="FF0000"/>
                </a:solidFill>
              </a:rPr>
              <a:t>Afferent </a:t>
            </a:r>
            <a:r>
              <a:rPr lang="tr-TR" sz="1800" b="1" u="sng" dirty="0">
                <a:solidFill>
                  <a:srgbClr val="FF0000"/>
                </a:solidFill>
              </a:rPr>
              <a:t>PHASE</a:t>
            </a:r>
            <a:r>
              <a:rPr lang="tr-TR" sz="2400" b="1" u="sng" dirty="0">
                <a:solidFill>
                  <a:srgbClr val="FF0000"/>
                </a:solidFill>
              </a:rPr>
              <a:t/>
            </a:r>
            <a:br>
              <a:rPr lang="tr-TR" sz="2400" b="1" u="sng" dirty="0">
                <a:solidFill>
                  <a:srgbClr val="FF0000"/>
                </a:solidFill>
              </a:rPr>
            </a:br>
            <a:endParaRPr lang="tr-TR" sz="2400" b="1" u="sng" dirty="0">
              <a:solidFill>
                <a:srgbClr val="FF0000"/>
              </a:solidFill>
            </a:endParaRPr>
          </a:p>
        </p:txBody>
      </p:sp>
      <p:sp>
        <p:nvSpPr>
          <p:cNvPr id="48" name="Text Box 11"/>
          <p:cNvSpPr txBox="1">
            <a:spLocks noChangeArrowheads="1"/>
          </p:cNvSpPr>
          <p:nvPr/>
        </p:nvSpPr>
        <p:spPr bwMode="auto">
          <a:xfrm>
            <a:off x="1219200" y="5040868"/>
            <a:ext cx="1713705" cy="369332"/>
          </a:xfrm>
          <a:prstGeom prst="rect">
            <a:avLst/>
          </a:prstGeom>
          <a:noFill/>
          <a:ln w="9525">
            <a:noFill/>
            <a:miter lim="800000"/>
            <a:headEnd/>
            <a:tailEnd/>
          </a:ln>
          <a:effectLst/>
        </p:spPr>
        <p:txBody>
          <a:bodyPr wrap="none" anchor="ctr">
            <a:spAutoFit/>
          </a:bodyPr>
          <a:lstStyle/>
          <a:p>
            <a:r>
              <a:rPr lang="en-US" b="1" dirty="0"/>
              <a:t>HLA Class </a:t>
            </a:r>
            <a:r>
              <a:rPr lang="en-US" b="1" dirty="0" smtClean="0"/>
              <a:t>I -</a:t>
            </a:r>
            <a:endParaRPr lang="en-US" b="1"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AutoShape 4"/>
          <p:cNvSpPr>
            <a:spLocks noChangeArrowheads="1"/>
          </p:cNvSpPr>
          <p:nvPr/>
        </p:nvSpPr>
        <p:spPr bwMode="auto">
          <a:xfrm>
            <a:off x="152400" y="609600"/>
            <a:ext cx="8305800" cy="5715000"/>
          </a:xfrm>
          <a:prstGeom prst="irregularSeal2">
            <a:avLst/>
          </a:prstGeom>
          <a:noFill/>
          <a:ln w="9525">
            <a:solidFill>
              <a:schemeClr val="tx1"/>
            </a:solidFill>
            <a:miter lim="800000"/>
            <a:headEnd/>
            <a:tailEnd/>
          </a:ln>
          <a:effectLst/>
        </p:spPr>
        <p:txBody>
          <a:bodyPr wrap="none" anchor="ctr"/>
          <a:lstStyle/>
          <a:p>
            <a:endParaRPr lang="tr-TR"/>
          </a:p>
        </p:txBody>
      </p:sp>
      <p:grpSp>
        <p:nvGrpSpPr>
          <p:cNvPr id="2" name="Group 8"/>
          <p:cNvGrpSpPr>
            <a:grpSpLocks/>
          </p:cNvGrpSpPr>
          <p:nvPr/>
        </p:nvGrpSpPr>
        <p:grpSpPr bwMode="auto">
          <a:xfrm>
            <a:off x="2286000" y="3429000"/>
            <a:ext cx="838200" cy="609600"/>
            <a:chOff x="1776" y="480"/>
            <a:chExt cx="3696" cy="3360"/>
          </a:xfrm>
        </p:grpSpPr>
        <p:sp>
          <p:nvSpPr>
            <p:cNvPr id="9225" name="Oval 9"/>
            <p:cNvSpPr>
              <a:spLocks noChangeArrowheads="1"/>
            </p:cNvSpPr>
            <p:nvPr/>
          </p:nvSpPr>
          <p:spPr bwMode="auto">
            <a:xfrm>
              <a:off x="1776" y="480"/>
              <a:ext cx="3696" cy="3360"/>
            </a:xfrm>
            <a:prstGeom prst="ellipse">
              <a:avLst/>
            </a:prstGeom>
            <a:noFill/>
            <a:ln w="9525">
              <a:solidFill>
                <a:schemeClr val="tx1"/>
              </a:solidFill>
              <a:round/>
              <a:headEnd/>
              <a:tailEnd/>
            </a:ln>
            <a:effectLst/>
          </p:spPr>
          <p:txBody>
            <a:bodyPr wrap="none" anchor="ctr"/>
            <a:lstStyle/>
            <a:p>
              <a:endParaRPr lang="tr-TR"/>
            </a:p>
          </p:txBody>
        </p:sp>
        <p:grpSp>
          <p:nvGrpSpPr>
            <p:cNvPr id="3" name="Group 10"/>
            <p:cNvGrpSpPr>
              <a:grpSpLocks/>
            </p:cNvGrpSpPr>
            <p:nvPr/>
          </p:nvGrpSpPr>
          <p:grpSpPr bwMode="auto">
            <a:xfrm>
              <a:off x="2384" y="1059"/>
              <a:ext cx="2025" cy="2202"/>
              <a:chOff x="1968" y="1344"/>
              <a:chExt cx="1920" cy="1824"/>
            </a:xfrm>
          </p:grpSpPr>
          <p:sp>
            <p:nvSpPr>
              <p:cNvPr id="9227" name="Oval 11"/>
              <p:cNvSpPr>
                <a:spLocks noChangeArrowheads="1"/>
              </p:cNvSpPr>
              <p:nvPr/>
            </p:nvSpPr>
            <p:spPr bwMode="auto">
              <a:xfrm>
                <a:off x="2448" y="2160"/>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28" name="Oval 12"/>
              <p:cNvSpPr>
                <a:spLocks noChangeArrowheads="1"/>
              </p:cNvSpPr>
              <p:nvPr/>
            </p:nvSpPr>
            <p:spPr bwMode="auto">
              <a:xfrm>
                <a:off x="3360" y="2160"/>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29" name="Oval 13"/>
              <p:cNvSpPr>
                <a:spLocks noChangeArrowheads="1"/>
              </p:cNvSpPr>
              <p:nvPr/>
            </p:nvSpPr>
            <p:spPr bwMode="auto">
              <a:xfrm>
                <a:off x="2064" y="2592"/>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0" name="Oval 14"/>
              <p:cNvSpPr>
                <a:spLocks noChangeArrowheads="1"/>
              </p:cNvSpPr>
              <p:nvPr/>
            </p:nvSpPr>
            <p:spPr bwMode="auto">
              <a:xfrm>
                <a:off x="2880" y="1344"/>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1" name="Oval 15"/>
              <p:cNvSpPr>
                <a:spLocks noChangeArrowheads="1"/>
              </p:cNvSpPr>
              <p:nvPr/>
            </p:nvSpPr>
            <p:spPr bwMode="auto">
              <a:xfrm>
                <a:off x="3600" y="1680"/>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2" name="Oval 16"/>
              <p:cNvSpPr>
                <a:spLocks noChangeArrowheads="1"/>
              </p:cNvSpPr>
              <p:nvPr/>
            </p:nvSpPr>
            <p:spPr bwMode="auto">
              <a:xfrm>
                <a:off x="3360" y="2688"/>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3" name="Oval 17"/>
              <p:cNvSpPr>
                <a:spLocks noChangeArrowheads="1"/>
              </p:cNvSpPr>
              <p:nvPr/>
            </p:nvSpPr>
            <p:spPr bwMode="auto">
              <a:xfrm>
                <a:off x="1968" y="1680"/>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grpSp>
      </p:grpSp>
      <p:sp>
        <p:nvSpPr>
          <p:cNvPr id="9235" name="Oval 19"/>
          <p:cNvSpPr>
            <a:spLocks noChangeArrowheads="1"/>
          </p:cNvSpPr>
          <p:nvPr/>
        </p:nvSpPr>
        <p:spPr bwMode="auto">
          <a:xfrm>
            <a:off x="3532188" y="3540125"/>
            <a:ext cx="1047750" cy="900113"/>
          </a:xfrm>
          <a:prstGeom prst="ellipse">
            <a:avLst/>
          </a:prstGeom>
          <a:noFill/>
          <a:ln w="9525">
            <a:solidFill>
              <a:schemeClr val="tx1"/>
            </a:solidFill>
            <a:round/>
            <a:headEnd/>
            <a:tailEnd/>
          </a:ln>
          <a:effectLst/>
        </p:spPr>
        <p:txBody>
          <a:bodyPr wrap="none" anchor="ctr"/>
          <a:lstStyle/>
          <a:p>
            <a:endParaRPr lang="tr-TR"/>
          </a:p>
        </p:txBody>
      </p:sp>
      <p:sp>
        <p:nvSpPr>
          <p:cNvPr id="9236" name="Oval 20"/>
          <p:cNvSpPr>
            <a:spLocks noChangeArrowheads="1"/>
          </p:cNvSpPr>
          <p:nvPr/>
        </p:nvSpPr>
        <p:spPr bwMode="auto">
          <a:xfrm>
            <a:off x="3848100" y="3959225"/>
            <a:ext cx="85725"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7" name="Oval 21"/>
          <p:cNvSpPr>
            <a:spLocks noChangeArrowheads="1"/>
          </p:cNvSpPr>
          <p:nvPr/>
        </p:nvSpPr>
        <p:spPr bwMode="auto">
          <a:xfrm>
            <a:off x="4121150" y="3959225"/>
            <a:ext cx="85725"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8" name="Oval 22"/>
          <p:cNvSpPr>
            <a:spLocks noChangeArrowheads="1"/>
          </p:cNvSpPr>
          <p:nvPr/>
        </p:nvSpPr>
        <p:spPr bwMode="auto">
          <a:xfrm>
            <a:off x="3733800" y="4098925"/>
            <a:ext cx="85725"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9" name="Oval 23"/>
          <p:cNvSpPr>
            <a:spLocks noChangeArrowheads="1"/>
          </p:cNvSpPr>
          <p:nvPr/>
        </p:nvSpPr>
        <p:spPr bwMode="auto">
          <a:xfrm>
            <a:off x="3976688" y="3695700"/>
            <a:ext cx="87312" cy="153988"/>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40" name="Oval 24"/>
          <p:cNvSpPr>
            <a:spLocks noChangeArrowheads="1"/>
          </p:cNvSpPr>
          <p:nvPr/>
        </p:nvSpPr>
        <p:spPr bwMode="auto">
          <a:xfrm>
            <a:off x="4192588" y="3803650"/>
            <a:ext cx="85725"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41" name="Oval 25"/>
          <p:cNvSpPr>
            <a:spLocks noChangeArrowheads="1"/>
          </p:cNvSpPr>
          <p:nvPr/>
        </p:nvSpPr>
        <p:spPr bwMode="auto">
          <a:xfrm>
            <a:off x="4121150" y="4129088"/>
            <a:ext cx="85725"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42" name="Oval 26"/>
          <p:cNvSpPr>
            <a:spLocks noChangeArrowheads="1"/>
          </p:cNvSpPr>
          <p:nvPr/>
        </p:nvSpPr>
        <p:spPr bwMode="auto">
          <a:xfrm>
            <a:off x="3705225" y="3803650"/>
            <a:ext cx="85725"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43" name="Rectangle 27"/>
          <p:cNvSpPr>
            <a:spLocks noChangeArrowheads="1"/>
          </p:cNvSpPr>
          <p:nvPr/>
        </p:nvSpPr>
        <p:spPr bwMode="auto">
          <a:xfrm>
            <a:off x="3716338" y="3470275"/>
            <a:ext cx="138112" cy="166688"/>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4" name="Rectangle 28"/>
          <p:cNvSpPr>
            <a:spLocks noChangeArrowheads="1"/>
          </p:cNvSpPr>
          <p:nvPr/>
        </p:nvSpPr>
        <p:spPr bwMode="auto">
          <a:xfrm>
            <a:off x="4073525" y="3429000"/>
            <a:ext cx="138113" cy="166688"/>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5" name="Rectangle 29"/>
          <p:cNvSpPr>
            <a:spLocks noChangeArrowheads="1"/>
          </p:cNvSpPr>
          <p:nvPr/>
        </p:nvSpPr>
        <p:spPr bwMode="auto">
          <a:xfrm>
            <a:off x="4383088" y="3554413"/>
            <a:ext cx="138112" cy="1651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6" name="Rectangle 30"/>
          <p:cNvSpPr>
            <a:spLocks noChangeArrowheads="1"/>
          </p:cNvSpPr>
          <p:nvPr/>
        </p:nvSpPr>
        <p:spPr bwMode="auto">
          <a:xfrm>
            <a:off x="4510088" y="4094163"/>
            <a:ext cx="138112" cy="166687"/>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7" name="Rectangle 31"/>
          <p:cNvSpPr>
            <a:spLocks noChangeArrowheads="1"/>
          </p:cNvSpPr>
          <p:nvPr/>
        </p:nvSpPr>
        <p:spPr bwMode="auto">
          <a:xfrm>
            <a:off x="4222750" y="4329113"/>
            <a:ext cx="138113" cy="166687"/>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8" name="Rectangle 32"/>
          <p:cNvSpPr>
            <a:spLocks noChangeArrowheads="1"/>
          </p:cNvSpPr>
          <p:nvPr/>
        </p:nvSpPr>
        <p:spPr bwMode="auto">
          <a:xfrm>
            <a:off x="3659188" y="4302125"/>
            <a:ext cx="138112" cy="166688"/>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9" name="Rectangle 33"/>
          <p:cNvSpPr>
            <a:spLocks noChangeArrowheads="1"/>
          </p:cNvSpPr>
          <p:nvPr/>
        </p:nvSpPr>
        <p:spPr bwMode="auto">
          <a:xfrm>
            <a:off x="3429000" y="3844925"/>
            <a:ext cx="138113" cy="166688"/>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51" name="Rectangle 35"/>
          <p:cNvSpPr>
            <a:spLocks noChangeArrowheads="1"/>
          </p:cNvSpPr>
          <p:nvPr/>
        </p:nvSpPr>
        <p:spPr bwMode="auto">
          <a:xfrm>
            <a:off x="1676400" y="5638800"/>
            <a:ext cx="381000" cy="4572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52" name="Oval 36"/>
          <p:cNvSpPr>
            <a:spLocks noChangeArrowheads="1"/>
          </p:cNvSpPr>
          <p:nvPr/>
        </p:nvSpPr>
        <p:spPr bwMode="auto">
          <a:xfrm>
            <a:off x="1771650" y="5746750"/>
            <a:ext cx="158750" cy="268288"/>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54" name="Rectangle 38"/>
          <p:cNvSpPr>
            <a:spLocks noChangeArrowheads="1"/>
          </p:cNvSpPr>
          <p:nvPr/>
        </p:nvSpPr>
        <p:spPr bwMode="auto">
          <a:xfrm>
            <a:off x="2438400" y="5638800"/>
            <a:ext cx="381000" cy="5334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55" name="Oval 39"/>
          <p:cNvSpPr>
            <a:spLocks noChangeArrowheads="1"/>
          </p:cNvSpPr>
          <p:nvPr/>
        </p:nvSpPr>
        <p:spPr bwMode="auto">
          <a:xfrm>
            <a:off x="2533650" y="5764213"/>
            <a:ext cx="158750" cy="31432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57" name="Rectangle 41"/>
          <p:cNvSpPr>
            <a:spLocks noChangeArrowheads="1"/>
          </p:cNvSpPr>
          <p:nvPr/>
        </p:nvSpPr>
        <p:spPr bwMode="auto">
          <a:xfrm>
            <a:off x="3276600" y="5410200"/>
            <a:ext cx="381000" cy="4572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58" name="Oval 42"/>
          <p:cNvSpPr>
            <a:spLocks noChangeArrowheads="1"/>
          </p:cNvSpPr>
          <p:nvPr/>
        </p:nvSpPr>
        <p:spPr bwMode="auto">
          <a:xfrm>
            <a:off x="3371850" y="5518150"/>
            <a:ext cx="158750" cy="268288"/>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60" name="Rectangle 44"/>
          <p:cNvSpPr>
            <a:spLocks noChangeArrowheads="1"/>
          </p:cNvSpPr>
          <p:nvPr/>
        </p:nvSpPr>
        <p:spPr bwMode="auto">
          <a:xfrm>
            <a:off x="4038600" y="5105400"/>
            <a:ext cx="609600" cy="6858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61" name="Oval 45"/>
          <p:cNvSpPr>
            <a:spLocks noChangeArrowheads="1"/>
          </p:cNvSpPr>
          <p:nvPr/>
        </p:nvSpPr>
        <p:spPr bwMode="auto">
          <a:xfrm>
            <a:off x="4191000" y="5267325"/>
            <a:ext cx="254000" cy="40322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63" name="Text Box 47"/>
          <p:cNvSpPr txBox="1">
            <a:spLocks noChangeArrowheads="1"/>
          </p:cNvSpPr>
          <p:nvPr/>
        </p:nvSpPr>
        <p:spPr bwMode="auto">
          <a:xfrm>
            <a:off x="6477000" y="5181600"/>
            <a:ext cx="742511" cy="369332"/>
          </a:xfrm>
          <a:prstGeom prst="rect">
            <a:avLst/>
          </a:prstGeom>
          <a:noFill/>
          <a:ln w="9525">
            <a:noFill/>
            <a:miter lim="800000"/>
            <a:headEnd/>
            <a:tailEnd/>
          </a:ln>
          <a:effectLst/>
        </p:spPr>
        <p:txBody>
          <a:bodyPr wrap="none" anchor="ctr">
            <a:spAutoFit/>
          </a:bodyPr>
          <a:lstStyle/>
          <a:p>
            <a:r>
              <a:rPr lang="en-US" b="1" dirty="0">
                <a:solidFill>
                  <a:srgbClr val="C00000"/>
                </a:solidFill>
                <a:latin typeface="Comic Sans MS" pitchFamily="66" charset="0"/>
              </a:rPr>
              <a:t>Virus</a:t>
            </a:r>
          </a:p>
        </p:txBody>
      </p:sp>
      <p:grpSp>
        <p:nvGrpSpPr>
          <p:cNvPr id="4" name="Group 56"/>
          <p:cNvGrpSpPr>
            <a:grpSpLocks/>
          </p:cNvGrpSpPr>
          <p:nvPr/>
        </p:nvGrpSpPr>
        <p:grpSpPr bwMode="auto">
          <a:xfrm>
            <a:off x="2743200" y="1752600"/>
            <a:ext cx="1219200" cy="1104900"/>
            <a:chOff x="288" y="1560"/>
            <a:chExt cx="1824" cy="1752"/>
          </a:xfrm>
        </p:grpSpPr>
        <p:grpSp>
          <p:nvGrpSpPr>
            <p:cNvPr id="5" name="Group 57"/>
            <p:cNvGrpSpPr>
              <a:grpSpLocks/>
            </p:cNvGrpSpPr>
            <p:nvPr/>
          </p:nvGrpSpPr>
          <p:grpSpPr bwMode="auto">
            <a:xfrm>
              <a:off x="288" y="1977"/>
              <a:ext cx="1103" cy="1335"/>
              <a:chOff x="288" y="1920"/>
              <a:chExt cx="1344" cy="1440"/>
            </a:xfrm>
          </p:grpSpPr>
          <p:sp>
            <p:nvSpPr>
              <p:cNvPr id="9274" name="Oval 58"/>
              <p:cNvSpPr>
                <a:spLocks noChangeArrowheads="1"/>
              </p:cNvSpPr>
              <p:nvPr/>
            </p:nvSpPr>
            <p:spPr bwMode="auto">
              <a:xfrm>
                <a:off x="432" y="1920"/>
                <a:ext cx="1008" cy="624"/>
              </a:xfrm>
              <a:prstGeom prst="ellipse">
                <a:avLst/>
              </a:prstGeom>
              <a:solidFill>
                <a:schemeClr val="bg2"/>
              </a:solidFill>
              <a:ln w="9525">
                <a:solidFill>
                  <a:schemeClr val="tx1"/>
                </a:solidFill>
                <a:round/>
                <a:headEnd/>
                <a:tailEnd/>
              </a:ln>
              <a:effectLst/>
            </p:spPr>
            <p:txBody>
              <a:bodyPr wrap="none" anchor="ctr"/>
              <a:lstStyle/>
              <a:p>
                <a:endParaRPr lang="tr-TR"/>
              </a:p>
            </p:txBody>
          </p:sp>
          <p:sp>
            <p:nvSpPr>
              <p:cNvPr id="9275" name="Oval 59"/>
              <p:cNvSpPr>
                <a:spLocks noChangeArrowheads="1"/>
              </p:cNvSpPr>
              <p:nvPr/>
            </p:nvSpPr>
            <p:spPr bwMode="auto">
              <a:xfrm>
                <a:off x="288" y="2544"/>
                <a:ext cx="1344" cy="816"/>
              </a:xfrm>
              <a:prstGeom prst="ellipse">
                <a:avLst/>
              </a:prstGeom>
              <a:solidFill>
                <a:schemeClr val="bg2"/>
              </a:solidFill>
              <a:ln w="9525">
                <a:solidFill>
                  <a:schemeClr val="tx1"/>
                </a:solidFill>
                <a:round/>
                <a:headEnd/>
                <a:tailEnd/>
              </a:ln>
              <a:effectLst/>
            </p:spPr>
            <p:txBody>
              <a:bodyPr wrap="none" anchor="ctr"/>
              <a:lstStyle/>
              <a:p>
                <a:endParaRPr lang="tr-TR"/>
              </a:p>
            </p:txBody>
          </p:sp>
        </p:grpSp>
        <p:sp>
          <p:nvSpPr>
            <p:cNvPr id="9276" name="Freeform 60"/>
            <p:cNvSpPr>
              <a:spLocks/>
            </p:cNvSpPr>
            <p:nvPr/>
          </p:nvSpPr>
          <p:spPr bwMode="auto">
            <a:xfrm>
              <a:off x="288" y="1560"/>
              <a:ext cx="1824" cy="1196"/>
            </a:xfrm>
            <a:custGeom>
              <a:avLst/>
              <a:gdLst/>
              <a:ahLst/>
              <a:cxnLst>
                <a:cxn ang="0">
                  <a:pos x="0" y="840"/>
                </a:cxn>
                <a:cxn ang="0">
                  <a:pos x="672" y="840"/>
                </a:cxn>
                <a:cxn ang="0">
                  <a:pos x="1248" y="696"/>
                </a:cxn>
                <a:cxn ang="0">
                  <a:pos x="1584" y="936"/>
                </a:cxn>
                <a:cxn ang="0">
                  <a:pos x="1776" y="120"/>
                </a:cxn>
                <a:cxn ang="0">
                  <a:pos x="2064" y="216"/>
                </a:cxn>
              </a:cxnLst>
              <a:rect l="0" t="0" r="r" b="b"/>
              <a:pathLst>
                <a:path w="2064" h="1032">
                  <a:moveTo>
                    <a:pt x="0" y="840"/>
                  </a:moveTo>
                  <a:cubicBezTo>
                    <a:pt x="232" y="852"/>
                    <a:pt x="464" y="864"/>
                    <a:pt x="672" y="840"/>
                  </a:cubicBezTo>
                  <a:cubicBezTo>
                    <a:pt x="880" y="816"/>
                    <a:pt x="1096" y="680"/>
                    <a:pt x="1248" y="696"/>
                  </a:cubicBezTo>
                  <a:cubicBezTo>
                    <a:pt x="1400" y="712"/>
                    <a:pt x="1496" y="1032"/>
                    <a:pt x="1584" y="936"/>
                  </a:cubicBezTo>
                  <a:cubicBezTo>
                    <a:pt x="1672" y="840"/>
                    <a:pt x="1696" y="240"/>
                    <a:pt x="1776" y="120"/>
                  </a:cubicBezTo>
                  <a:cubicBezTo>
                    <a:pt x="1856" y="0"/>
                    <a:pt x="1960" y="108"/>
                    <a:pt x="2064" y="216"/>
                  </a:cubicBezTo>
                </a:path>
              </a:pathLst>
            </a:custGeom>
            <a:noFill/>
            <a:ln w="73025" cap="flat" cmpd="sng">
              <a:solidFill>
                <a:schemeClr val="accent1"/>
              </a:solidFill>
              <a:prstDash val="solid"/>
              <a:round/>
              <a:headEnd/>
              <a:tailEnd/>
            </a:ln>
            <a:effectLst/>
          </p:spPr>
          <p:txBody>
            <a:bodyPr wrap="none" anchor="ctr"/>
            <a:lstStyle/>
            <a:p>
              <a:endParaRPr lang="tr-TR"/>
            </a:p>
          </p:txBody>
        </p:sp>
      </p:grpSp>
      <p:sp>
        <p:nvSpPr>
          <p:cNvPr id="9277" name="AutoShape 61"/>
          <p:cNvSpPr>
            <a:spLocks noChangeArrowheads="1"/>
          </p:cNvSpPr>
          <p:nvPr/>
        </p:nvSpPr>
        <p:spPr bwMode="auto">
          <a:xfrm>
            <a:off x="5562600" y="3200400"/>
            <a:ext cx="457200" cy="457200"/>
          </a:xfrm>
          <a:prstGeom prst="sun">
            <a:avLst>
              <a:gd name="adj" fmla="val 25000"/>
            </a:avLst>
          </a:prstGeom>
          <a:solidFill>
            <a:schemeClr val="accent1"/>
          </a:solidFill>
          <a:ln w="9525">
            <a:solidFill>
              <a:schemeClr val="tx1"/>
            </a:solidFill>
            <a:miter lim="800000"/>
            <a:headEnd/>
            <a:tailEnd/>
          </a:ln>
          <a:effectLst/>
        </p:spPr>
        <p:txBody>
          <a:bodyPr wrap="none" anchor="ctr"/>
          <a:lstStyle/>
          <a:p>
            <a:endParaRPr lang="tr-TR"/>
          </a:p>
        </p:txBody>
      </p:sp>
      <p:sp>
        <p:nvSpPr>
          <p:cNvPr id="9281" name="AutoShape 65"/>
          <p:cNvSpPr>
            <a:spLocks noChangeArrowheads="1"/>
          </p:cNvSpPr>
          <p:nvPr/>
        </p:nvSpPr>
        <p:spPr bwMode="auto">
          <a:xfrm rot="-435182">
            <a:off x="3810000" y="1852613"/>
            <a:ext cx="1524000" cy="609600"/>
          </a:xfrm>
          <a:prstGeom prst="leftArrow">
            <a:avLst>
              <a:gd name="adj1" fmla="val 21870"/>
              <a:gd name="adj2" fmla="val 62500"/>
            </a:avLst>
          </a:prstGeom>
          <a:noFill/>
          <a:ln w="9525">
            <a:solidFill>
              <a:schemeClr val="tx1"/>
            </a:solidFill>
            <a:miter lim="800000"/>
            <a:headEnd/>
            <a:tailEnd/>
          </a:ln>
          <a:effectLst/>
        </p:spPr>
        <p:txBody>
          <a:bodyPr wrap="none" anchor="ctr"/>
          <a:lstStyle/>
          <a:p>
            <a:endParaRPr lang="tr-TR"/>
          </a:p>
        </p:txBody>
      </p:sp>
      <p:sp>
        <p:nvSpPr>
          <p:cNvPr id="9282" name="AutoShape 66"/>
          <p:cNvSpPr>
            <a:spLocks noChangeArrowheads="1"/>
          </p:cNvSpPr>
          <p:nvPr/>
        </p:nvSpPr>
        <p:spPr bwMode="auto">
          <a:xfrm rot="1748915">
            <a:off x="3790586" y="2599994"/>
            <a:ext cx="1447800" cy="609600"/>
          </a:xfrm>
          <a:prstGeom prst="leftArrow">
            <a:avLst>
              <a:gd name="adj1" fmla="val 21870"/>
              <a:gd name="adj2" fmla="val 59375"/>
            </a:avLst>
          </a:prstGeom>
          <a:noFill/>
          <a:ln w="9525">
            <a:solidFill>
              <a:schemeClr val="tx1"/>
            </a:solidFill>
            <a:miter lim="800000"/>
            <a:headEnd/>
            <a:tailEnd/>
          </a:ln>
          <a:effectLst/>
        </p:spPr>
        <p:txBody>
          <a:bodyPr wrap="none" anchor="ctr"/>
          <a:lstStyle/>
          <a:p>
            <a:endParaRPr lang="tr-TR"/>
          </a:p>
        </p:txBody>
      </p:sp>
      <p:sp>
        <p:nvSpPr>
          <p:cNvPr id="9283" name="Oval 67"/>
          <p:cNvSpPr>
            <a:spLocks noChangeArrowheads="1"/>
          </p:cNvSpPr>
          <p:nvPr/>
        </p:nvSpPr>
        <p:spPr bwMode="auto">
          <a:xfrm>
            <a:off x="1981200" y="2514600"/>
            <a:ext cx="295275" cy="48895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84" name="Text Box 68"/>
          <p:cNvSpPr txBox="1">
            <a:spLocks noChangeArrowheads="1"/>
          </p:cNvSpPr>
          <p:nvPr/>
        </p:nvSpPr>
        <p:spPr bwMode="auto">
          <a:xfrm>
            <a:off x="2057400" y="2940279"/>
            <a:ext cx="2590800" cy="523220"/>
          </a:xfrm>
          <a:prstGeom prst="rect">
            <a:avLst/>
          </a:prstGeom>
          <a:noFill/>
          <a:ln w="9525">
            <a:noFill/>
            <a:miter lim="800000"/>
            <a:headEnd/>
            <a:tailEnd/>
          </a:ln>
          <a:effectLst/>
        </p:spPr>
        <p:txBody>
          <a:bodyPr wrap="square" anchor="ctr">
            <a:spAutoFit/>
          </a:bodyPr>
          <a:lstStyle/>
          <a:p>
            <a:r>
              <a:rPr lang="en-US" sz="1400" b="1" dirty="0">
                <a:solidFill>
                  <a:srgbClr val="C00000"/>
                </a:solidFill>
                <a:latin typeface="Comic Sans MS" pitchFamily="66" charset="0"/>
              </a:rPr>
              <a:t>Viral or intracellular protein</a:t>
            </a:r>
          </a:p>
        </p:txBody>
      </p:sp>
      <p:sp>
        <p:nvSpPr>
          <p:cNvPr id="9286" name="Text Box 70"/>
          <p:cNvSpPr txBox="1">
            <a:spLocks noChangeArrowheads="1"/>
          </p:cNvSpPr>
          <p:nvPr/>
        </p:nvSpPr>
        <p:spPr bwMode="auto">
          <a:xfrm>
            <a:off x="762000" y="6139934"/>
            <a:ext cx="3397084" cy="369332"/>
          </a:xfrm>
          <a:prstGeom prst="rect">
            <a:avLst/>
          </a:prstGeom>
          <a:noFill/>
          <a:ln w="9525">
            <a:noFill/>
            <a:miter lim="800000"/>
            <a:headEnd/>
            <a:tailEnd/>
          </a:ln>
          <a:effectLst/>
        </p:spPr>
        <p:txBody>
          <a:bodyPr wrap="none" anchor="ctr">
            <a:spAutoFit/>
          </a:bodyPr>
          <a:lstStyle/>
          <a:p>
            <a:r>
              <a:rPr lang="en-US" b="1">
                <a:solidFill>
                  <a:srgbClr val="C00000"/>
                </a:solidFill>
                <a:latin typeface="Comic Sans MS" pitchFamily="66" charset="0"/>
              </a:rPr>
              <a:t>Displayed with HLA molecule</a:t>
            </a:r>
          </a:p>
        </p:txBody>
      </p:sp>
      <p:sp>
        <p:nvSpPr>
          <p:cNvPr id="9287" name="Freeform 71"/>
          <p:cNvSpPr>
            <a:spLocks/>
          </p:cNvSpPr>
          <p:nvPr/>
        </p:nvSpPr>
        <p:spPr bwMode="auto">
          <a:xfrm>
            <a:off x="1765300" y="3052763"/>
            <a:ext cx="1549400" cy="2128837"/>
          </a:xfrm>
          <a:custGeom>
            <a:avLst/>
            <a:gdLst/>
            <a:ahLst/>
            <a:cxnLst>
              <a:cxn ang="0">
                <a:pos x="143" y="0"/>
              </a:cxn>
              <a:cxn ang="0">
                <a:pos x="40" y="237"/>
              </a:cxn>
              <a:cxn ang="0">
                <a:pos x="136" y="669"/>
              </a:cxn>
              <a:cxn ang="0">
                <a:pos x="856" y="909"/>
              </a:cxn>
              <a:cxn ang="0">
                <a:pos x="856" y="1341"/>
              </a:cxn>
            </a:cxnLst>
            <a:rect l="0" t="0" r="r" b="b"/>
            <a:pathLst>
              <a:path w="976" h="1341">
                <a:moveTo>
                  <a:pt x="143" y="0"/>
                </a:moveTo>
                <a:cubicBezTo>
                  <a:pt x="128" y="39"/>
                  <a:pt x="41" y="126"/>
                  <a:pt x="40" y="237"/>
                </a:cubicBezTo>
                <a:cubicBezTo>
                  <a:pt x="39" y="348"/>
                  <a:pt x="0" y="557"/>
                  <a:pt x="136" y="669"/>
                </a:cubicBezTo>
                <a:cubicBezTo>
                  <a:pt x="272" y="781"/>
                  <a:pt x="736" y="797"/>
                  <a:pt x="856" y="909"/>
                </a:cubicBezTo>
                <a:cubicBezTo>
                  <a:pt x="976" y="1021"/>
                  <a:pt x="856" y="1269"/>
                  <a:pt x="856" y="1341"/>
                </a:cubicBezTo>
              </a:path>
            </a:pathLst>
          </a:custGeom>
          <a:noFill/>
          <a:ln w="38100" cap="flat" cmpd="sng">
            <a:solidFill>
              <a:schemeClr val="tx1"/>
            </a:solidFill>
            <a:prstDash val="solid"/>
            <a:round/>
            <a:headEnd/>
            <a:tailEnd type="stealth" w="lg" len="lg"/>
          </a:ln>
          <a:effectLst/>
        </p:spPr>
        <p:txBody>
          <a:bodyPr wrap="none" anchor="ctr"/>
          <a:lstStyle/>
          <a:p>
            <a:endParaRPr lang="tr-TR"/>
          </a:p>
        </p:txBody>
      </p:sp>
      <p:sp>
        <p:nvSpPr>
          <p:cNvPr id="54" name="Text Box 11"/>
          <p:cNvSpPr txBox="1">
            <a:spLocks noChangeArrowheads="1"/>
          </p:cNvSpPr>
          <p:nvPr/>
        </p:nvSpPr>
        <p:spPr bwMode="auto">
          <a:xfrm>
            <a:off x="1219200" y="5040868"/>
            <a:ext cx="1816611" cy="369332"/>
          </a:xfrm>
          <a:prstGeom prst="rect">
            <a:avLst/>
          </a:prstGeom>
          <a:noFill/>
          <a:ln w="9525">
            <a:noFill/>
            <a:miter lim="800000"/>
            <a:headEnd/>
            <a:tailEnd/>
          </a:ln>
          <a:effectLst/>
        </p:spPr>
        <p:txBody>
          <a:bodyPr wrap="none" anchor="ctr">
            <a:spAutoFit/>
          </a:bodyPr>
          <a:lstStyle/>
          <a:p>
            <a:r>
              <a:rPr lang="en-US" b="1" dirty="0"/>
              <a:t>HLA Class II </a:t>
            </a:r>
            <a:r>
              <a:rPr lang="en-US" b="1" dirty="0" smtClean="0"/>
              <a:t>-</a:t>
            </a:r>
            <a:endParaRPr lang="en-US" b="1" dirty="0"/>
          </a:p>
        </p:txBody>
      </p:sp>
      <p:sp>
        <p:nvSpPr>
          <p:cNvPr id="56" name="Text Box 60"/>
          <p:cNvSpPr txBox="1">
            <a:spLocks noChangeArrowheads="1"/>
          </p:cNvSpPr>
          <p:nvPr/>
        </p:nvSpPr>
        <p:spPr bwMode="auto">
          <a:xfrm>
            <a:off x="5410200" y="5638800"/>
            <a:ext cx="2619628" cy="369332"/>
          </a:xfrm>
          <a:prstGeom prst="rect">
            <a:avLst/>
          </a:prstGeom>
          <a:noFill/>
          <a:ln w="9525">
            <a:noFill/>
            <a:miter lim="800000"/>
            <a:headEnd/>
            <a:tailEnd/>
          </a:ln>
          <a:effectLst/>
        </p:spPr>
        <p:txBody>
          <a:bodyPr wrap="none" anchor="ctr">
            <a:spAutoFit/>
          </a:bodyPr>
          <a:lstStyle/>
          <a:p>
            <a:r>
              <a:rPr lang="en-US" b="1" dirty="0" smtClean="0">
                <a:solidFill>
                  <a:srgbClr val="C00000"/>
                </a:solidFill>
                <a:latin typeface="Comic Sans MS" pitchFamily="66" charset="0"/>
              </a:rPr>
              <a:t>Endogenous </a:t>
            </a:r>
            <a:r>
              <a:rPr lang="en-US" b="1" dirty="0">
                <a:solidFill>
                  <a:srgbClr val="C00000"/>
                </a:solidFill>
                <a:latin typeface="Comic Sans MS" pitchFamily="66" charset="0"/>
              </a:rPr>
              <a:t>substance</a:t>
            </a:r>
          </a:p>
        </p:txBody>
      </p:sp>
      <p:sp>
        <p:nvSpPr>
          <p:cNvPr id="58" name="46 Başlık"/>
          <p:cNvSpPr>
            <a:spLocks noGrp="1"/>
          </p:cNvSpPr>
          <p:nvPr>
            <p:ph type="title"/>
          </p:nvPr>
        </p:nvSpPr>
        <p:spPr>
          <a:xfrm>
            <a:off x="152400" y="533400"/>
            <a:ext cx="8686800" cy="609600"/>
          </a:xfrm>
        </p:spPr>
        <p:txBody>
          <a:bodyPr>
            <a:normAutofit fontScale="90000"/>
          </a:bodyPr>
          <a:lstStyle/>
          <a:p>
            <a:r>
              <a:rPr lang="tr-TR" sz="2400" b="1" dirty="0" smtClean="0">
                <a:solidFill>
                  <a:schemeClr val="accent6">
                    <a:lumMod val="75000"/>
                  </a:schemeClr>
                </a:solidFill>
              </a:rPr>
              <a:t>Basic </a:t>
            </a:r>
            <a:r>
              <a:rPr lang="tr-TR" sz="2400" b="1" dirty="0" err="1" smtClean="0">
                <a:solidFill>
                  <a:schemeClr val="accent6">
                    <a:lumMod val="75000"/>
                  </a:schemeClr>
                </a:solidFill>
              </a:rPr>
              <a:t>Cellulary</a:t>
            </a:r>
            <a:r>
              <a:rPr lang="tr-TR" sz="2400" b="1" dirty="0" smtClean="0">
                <a:solidFill>
                  <a:schemeClr val="accent6">
                    <a:lumMod val="75000"/>
                  </a:schemeClr>
                </a:solidFill>
              </a:rPr>
              <a:t> </a:t>
            </a:r>
            <a:r>
              <a:rPr lang="tr-TR" sz="2400" b="1" dirty="0" smtClean="0">
                <a:solidFill>
                  <a:srgbClr val="424456"/>
                </a:solidFill>
              </a:rPr>
              <a:t>RESPONSE: </a:t>
            </a:r>
            <a:r>
              <a:rPr lang="tr-TR" sz="1800" b="1" u="sng" dirty="0" smtClean="0">
                <a:solidFill>
                  <a:srgbClr val="FF0000"/>
                </a:solidFill>
              </a:rPr>
              <a:t>Afferent </a:t>
            </a:r>
            <a:r>
              <a:rPr lang="tr-TR" sz="1800" b="1" u="sng" dirty="0">
                <a:solidFill>
                  <a:srgbClr val="FF0000"/>
                </a:solidFill>
              </a:rPr>
              <a:t>PHASE</a:t>
            </a:r>
            <a:r>
              <a:rPr lang="tr-TR" sz="2400" b="1" u="sng" dirty="0">
                <a:solidFill>
                  <a:srgbClr val="FF0000"/>
                </a:solidFill>
              </a:rPr>
              <a:t/>
            </a:r>
            <a:br>
              <a:rPr lang="tr-TR" sz="2400" b="1" u="sng" dirty="0">
                <a:solidFill>
                  <a:srgbClr val="FF0000"/>
                </a:solidFill>
              </a:rPr>
            </a:br>
            <a:endParaRPr lang="tr-TR" sz="2400" b="1" u="sng" dirty="0">
              <a:solidFill>
                <a:srgbClr val="FF0000"/>
              </a:solidFill>
            </a:endParaRPr>
          </a:p>
        </p:txBody>
      </p:sp>
      <p:sp>
        <p:nvSpPr>
          <p:cNvPr id="55" name="54 Oval"/>
          <p:cNvSpPr/>
          <p:nvPr/>
        </p:nvSpPr>
        <p:spPr>
          <a:xfrm>
            <a:off x="5791200" y="3124200"/>
            <a:ext cx="2362200" cy="19050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278" name="Oval 62"/>
          <p:cNvSpPr>
            <a:spLocks noChangeArrowheads="1"/>
          </p:cNvSpPr>
          <p:nvPr/>
        </p:nvSpPr>
        <p:spPr bwMode="auto">
          <a:xfrm>
            <a:off x="6096000" y="3505200"/>
            <a:ext cx="1600200" cy="1371600"/>
          </a:xfrm>
          <a:prstGeom prst="ellipse">
            <a:avLst/>
          </a:prstGeom>
          <a:solidFill>
            <a:schemeClr val="accent2"/>
          </a:solidFill>
          <a:ln w="9525">
            <a:solidFill>
              <a:schemeClr val="tx1"/>
            </a:solidFill>
            <a:round/>
            <a:headEnd/>
            <a:tailEnd/>
          </a:ln>
          <a:effectLst/>
        </p:spPr>
        <p:txBody>
          <a:bodyPr wrap="none" anchor="ctr"/>
          <a:lstStyle/>
          <a:p>
            <a:r>
              <a:rPr lang="en-US" dirty="0">
                <a:latin typeface="Comic Sans MS" pitchFamily="66" charset="0"/>
              </a:rPr>
              <a:t>Nucleus</a:t>
            </a:r>
          </a:p>
        </p:txBody>
      </p:sp>
      <p:sp>
        <p:nvSpPr>
          <p:cNvPr id="9222" name="AutoShape 6"/>
          <p:cNvSpPr>
            <a:spLocks noChangeArrowheads="1"/>
          </p:cNvSpPr>
          <p:nvPr/>
        </p:nvSpPr>
        <p:spPr bwMode="auto">
          <a:xfrm>
            <a:off x="6400800" y="3581400"/>
            <a:ext cx="457200" cy="457200"/>
          </a:xfrm>
          <a:prstGeom prst="sun">
            <a:avLst>
              <a:gd name="adj" fmla="val 25000"/>
            </a:avLst>
          </a:prstGeom>
          <a:solidFill>
            <a:schemeClr val="accent1"/>
          </a:solidFill>
          <a:ln w="9525">
            <a:solidFill>
              <a:schemeClr val="tx1"/>
            </a:solidFill>
            <a:miter lim="800000"/>
            <a:headEnd/>
            <a:tailEnd/>
          </a:ln>
          <a:effectLst/>
        </p:spPr>
        <p:txBody>
          <a:bodyPr wrap="none" anchor="ctr"/>
          <a:lstStyle/>
          <a:p>
            <a:endParaRPr lang="tr-TR"/>
          </a:p>
        </p:txBody>
      </p:sp>
      <p:sp>
        <p:nvSpPr>
          <p:cNvPr id="9220" name="AutoShape 4"/>
          <p:cNvSpPr>
            <a:spLocks noChangeArrowheads="1"/>
          </p:cNvSpPr>
          <p:nvPr/>
        </p:nvSpPr>
        <p:spPr bwMode="auto">
          <a:xfrm>
            <a:off x="7620000" y="3886200"/>
            <a:ext cx="457200" cy="457200"/>
          </a:xfrm>
          <a:prstGeom prst="sun">
            <a:avLst>
              <a:gd name="adj" fmla="val 25000"/>
            </a:avLst>
          </a:prstGeom>
          <a:solidFill>
            <a:schemeClr val="accent1"/>
          </a:solidFill>
          <a:ln w="9525">
            <a:solidFill>
              <a:schemeClr val="tx1"/>
            </a:solidFill>
            <a:miter lim="800000"/>
            <a:headEnd/>
            <a:tailEnd/>
          </a:ln>
          <a:effectLst/>
        </p:spPr>
        <p:txBody>
          <a:bodyPr wrap="none" anchor="ctr"/>
          <a:lstStyle/>
          <a:p>
            <a:endParaRPr lang="tr-T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Freeform 5"/>
          <p:cNvSpPr>
            <a:spLocks/>
          </p:cNvSpPr>
          <p:nvPr/>
        </p:nvSpPr>
        <p:spPr bwMode="auto">
          <a:xfrm>
            <a:off x="1524000" y="2133600"/>
            <a:ext cx="1244600" cy="3810000"/>
          </a:xfrm>
          <a:custGeom>
            <a:avLst/>
            <a:gdLst/>
            <a:ahLst/>
            <a:cxnLst>
              <a:cxn ang="0">
                <a:pos x="0" y="0"/>
              </a:cxn>
              <a:cxn ang="0">
                <a:pos x="528" y="528"/>
              </a:cxn>
              <a:cxn ang="0">
                <a:pos x="768" y="1248"/>
              </a:cxn>
              <a:cxn ang="0">
                <a:pos x="432" y="2016"/>
              </a:cxn>
              <a:cxn ang="0">
                <a:pos x="0" y="2400"/>
              </a:cxn>
            </a:cxnLst>
            <a:rect l="0" t="0" r="r" b="b"/>
            <a:pathLst>
              <a:path w="784" h="2400">
                <a:moveTo>
                  <a:pt x="0" y="0"/>
                </a:moveTo>
                <a:cubicBezTo>
                  <a:pt x="200" y="160"/>
                  <a:pt x="400" y="320"/>
                  <a:pt x="528" y="528"/>
                </a:cubicBezTo>
                <a:cubicBezTo>
                  <a:pt x="656" y="736"/>
                  <a:pt x="784" y="1000"/>
                  <a:pt x="768" y="1248"/>
                </a:cubicBezTo>
                <a:cubicBezTo>
                  <a:pt x="752" y="1496"/>
                  <a:pt x="560" y="1824"/>
                  <a:pt x="432" y="2016"/>
                </a:cubicBezTo>
                <a:cubicBezTo>
                  <a:pt x="304" y="2208"/>
                  <a:pt x="152" y="2304"/>
                  <a:pt x="0" y="2400"/>
                </a:cubicBezTo>
              </a:path>
            </a:pathLst>
          </a:custGeom>
          <a:noFill/>
          <a:ln w="9525" cap="flat" cmpd="sng">
            <a:solidFill>
              <a:schemeClr val="tx1"/>
            </a:solidFill>
            <a:prstDash val="solid"/>
            <a:round/>
            <a:headEnd/>
            <a:tailEnd/>
          </a:ln>
          <a:effectLst/>
        </p:spPr>
        <p:txBody>
          <a:bodyPr wrap="none" anchor="ctr"/>
          <a:lstStyle/>
          <a:p>
            <a:endParaRPr lang="tr-TR"/>
          </a:p>
        </p:txBody>
      </p:sp>
      <p:sp>
        <p:nvSpPr>
          <p:cNvPr id="8198" name="Rectangle 6"/>
          <p:cNvSpPr>
            <a:spLocks noChangeArrowheads="1"/>
          </p:cNvSpPr>
          <p:nvPr/>
        </p:nvSpPr>
        <p:spPr bwMode="auto">
          <a:xfrm>
            <a:off x="1828800" y="2362200"/>
            <a:ext cx="838200" cy="7620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8199" name="Rectangle 7"/>
          <p:cNvSpPr>
            <a:spLocks noChangeArrowheads="1"/>
          </p:cNvSpPr>
          <p:nvPr/>
        </p:nvSpPr>
        <p:spPr bwMode="auto">
          <a:xfrm>
            <a:off x="2209800" y="4495800"/>
            <a:ext cx="838200" cy="7620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8200" name="Oval 8"/>
          <p:cNvSpPr>
            <a:spLocks noChangeArrowheads="1"/>
          </p:cNvSpPr>
          <p:nvPr/>
        </p:nvSpPr>
        <p:spPr bwMode="auto">
          <a:xfrm>
            <a:off x="2514600" y="2514600"/>
            <a:ext cx="295275" cy="48895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8201" name="Oval 9"/>
          <p:cNvSpPr>
            <a:spLocks noChangeArrowheads="1"/>
          </p:cNvSpPr>
          <p:nvPr/>
        </p:nvSpPr>
        <p:spPr bwMode="auto">
          <a:xfrm>
            <a:off x="2895600" y="4648200"/>
            <a:ext cx="295275" cy="48895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8202" name="Text Box 10"/>
          <p:cNvSpPr txBox="1">
            <a:spLocks noChangeArrowheads="1"/>
          </p:cNvSpPr>
          <p:nvPr/>
        </p:nvSpPr>
        <p:spPr bwMode="auto">
          <a:xfrm>
            <a:off x="609600" y="5867400"/>
            <a:ext cx="3615092" cy="369332"/>
          </a:xfrm>
          <a:prstGeom prst="rect">
            <a:avLst/>
          </a:prstGeom>
          <a:noFill/>
          <a:ln w="9525">
            <a:noFill/>
            <a:miter lim="800000"/>
            <a:headEnd/>
            <a:tailEnd/>
          </a:ln>
          <a:effectLst/>
        </p:spPr>
        <p:txBody>
          <a:bodyPr wrap="none" anchor="ctr">
            <a:spAutoFit/>
          </a:bodyPr>
          <a:lstStyle/>
          <a:p>
            <a:r>
              <a:rPr lang="en-US" b="1" dirty="0"/>
              <a:t>HLA Class I - i.e. HLA-A, B, C</a:t>
            </a:r>
          </a:p>
        </p:txBody>
      </p:sp>
      <p:sp>
        <p:nvSpPr>
          <p:cNvPr id="8203" name="Text Box 11"/>
          <p:cNvSpPr txBox="1">
            <a:spLocks noChangeArrowheads="1"/>
          </p:cNvSpPr>
          <p:nvPr/>
        </p:nvSpPr>
        <p:spPr bwMode="auto">
          <a:xfrm>
            <a:off x="533400" y="1644134"/>
            <a:ext cx="4434227" cy="369332"/>
          </a:xfrm>
          <a:prstGeom prst="rect">
            <a:avLst/>
          </a:prstGeom>
          <a:noFill/>
          <a:ln w="9525">
            <a:noFill/>
            <a:miter lim="800000"/>
            <a:headEnd/>
            <a:tailEnd/>
          </a:ln>
          <a:effectLst/>
        </p:spPr>
        <p:txBody>
          <a:bodyPr wrap="none" anchor="ctr">
            <a:spAutoFit/>
          </a:bodyPr>
          <a:lstStyle/>
          <a:p>
            <a:r>
              <a:rPr lang="en-US" b="1" dirty="0"/>
              <a:t>HLA Class II - i.e. HLA - DR, DQ, DP</a:t>
            </a:r>
          </a:p>
        </p:txBody>
      </p:sp>
      <p:sp>
        <p:nvSpPr>
          <p:cNvPr id="8204" name="Oval 12"/>
          <p:cNvSpPr>
            <a:spLocks noChangeArrowheads="1"/>
          </p:cNvSpPr>
          <p:nvPr/>
        </p:nvSpPr>
        <p:spPr bwMode="auto">
          <a:xfrm>
            <a:off x="5638800" y="2133600"/>
            <a:ext cx="1676400" cy="1600200"/>
          </a:xfrm>
          <a:prstGeom prst="ellipse">
            <a:avLst/>
          </a:prstGeom>
          <a:solidFill>
            <a:schemeClr val="accent2"/>
          </a:solidFill>
          <a:ln w="9525">
            <a:solidFill>
              <a:schemeClr val="tx1"/>
            </a:solidFill>
            <a:round/>
            <a:headEnd/>
            <a:tailEnd/>
          </a:ln>
          <a:effectLst/>
        </p:spPr>
        <p:txBody>
          <a:bodyPr wrap="none" anchor="ctr"/>
          <a:lstStyle/>
          <a:p>
            <a:endParaRPr lang="tr-TR"/>
          </a:p>
        </p:txBody>
      </p:sp>
      <p:sp>
        <p:nvSpPr>
          <p:cNvPr id="8205" name="Oval 13"/>
          <p:cNvSpPr>
            <a:spLocks noChangeArrowheads="1"/>
          </p:cNvSpPr>
          <p:nvPr/>
        </p:nvSpPr>
        <p:spPr bwMode="auto">
          <a:xfrm>
            <a:off x="5943600" y="4572000"/>
            <a:ext cx="1676400" cy="1600200"/>
          </a:xfrm>
          <a:prstGeom prst="ellipse">
            <a:avLst/>
          </a:prstGeom>
          <a:solidFill>
            <a:schemeClr val="accent2"/>
          </a:solidFill>
          <a:ln w="9525">
            <a:solidFill>
              <a:schemeClr val="tx1"/>
            </a:solidFill>
            <a:round/>
            <a:headEnd/>
            <a:tailEnd/>
          </a:ln>
          <a:effectLst/>
        </p:spPr>
        <p:txBody>
          <a:bodyPr wrap="none" anchor="ctr"/>
          <a:lstStyle/>
          <a:p>
            <a:endParaRPr lang="tr-TR"/>
          </a:p>
        </p:txBody>
      </p:sp>
      <p:sp>
        <p:nvSpPr>
          <p:cNvPr id="8208" name="Freeform 16"/>
          <p:cNvSpPr>
            <a:spLocks/>
          </p:cNvSpPr>
          <p:nvPr/>
        </p:nvSpPr>
        <p:spPr bwMode="auto">
          <a:xfrm>
            <a:off x="5410200" y="2590800"/>
            <a:ext cx="304800" cy="762000"/>
          </a:xfrm>
          <a:custGeom>
            <a:avLst/>
            <a:gdLst/>
            <a:ahLst/>
            <a:cxnLst>
              <a:cxn ang="0">
                <a:pos x="0" y="0"/>
              </a:cxn>
              <a:cxn ang="0">
                <a:pos x="0" y="96"/>
              </a:cxn>
              <a:cxn ang="0">
                <a:pos x="48" y="144"/>
              </a:cxn>
              <a:cxn ang="0">
                <a:pos x="96" y="240"/>
              </a:cxn>
              <a:cxn ang="0">
                <a:pos x="96" y="288"/>
              </a:cxn>
              <a:cxn ang="0">
                <a:pos x="48" y="384"/>
              </a:cxn>
              <a:cxn ang="0">
                <a:pos x="0" y="432"/>
              </a:cxn>
              <a:cxn ang="0">
                <a:pos x="0" y="480"/>
              </a:cxn>
              <a:cxn ang="0">
                <a:pos x="192" y="480"/>
              </a:cxn>
              <a:cxn ang="0">
                <a:pos x="192" y="0"/>
              </a:cxn>
              <a:cxn ang="0">
                <a:pos x="0" y="0"/>
              </a:cxn>
            </a:cxnLst>
            <a:rect l="0" t="0" r="r" b="b"/>
            <a:pathLst>
              <a:path w="192" h="480">
                <a:moveTo>
                  <a:pt x="0" y="0"/>
                </a:moveTo>
                <a:lnTo>
                  <a:pt x="0" y="96"/>
                </a:lnTo>
                <a:lnTo>
                  <a:pt x="48" y="144"/>
                </a:lnTo>
                <a:lnTo>
                  <a:pt x="96" y="240"/>
                </a:lnTo>
                <a:lnTo>
                  <a:pt x="96" y="288"/>
                </a:lnTo>
                <a:lnTo>
                  <a:pt x="48" y="384"/>
                </a:lnTo>
                <a:lnTo>
                  <a:pt x="0" y="432"/>
                </a:lnTo>
                <a:lnTo>
                  <a:pt x="0" y="480"/>
                </a:lnTo>
                <a:lnTo>
                  <a:pt x="192" y="480"/>
                </a:lnTo>
                <a:lnTo>
                  <a:pt x="192" y="0"/>
                </a:lnTo>
                <a:lnTo>
                  <a:pt x="0" y="0"/>
                </a:lnTo>
                <a:close/>
              </a:path>
            </a:pathLst>
          </a:custGeom>
          <a:solidFill>
            <a:srgbClr val="339966"/>
          </a:solidFill>
          <a:ln w="9525" cap="flat" cmpd="sng">
            <a:solidFill>
              <a:schemeClr val="tx1"/>
            </a:solidFill>
            <a:prstDash val="solid"/>
            <a:round/>
            <a:headEnd/>
            <a:tailEnd/>
          </a:ln>
          <a:effectLst/>
        </p:spPr>
        <p:txBody>
          <a:bodyPr wrap="none" anchor="ctr"/>
          <a:lstStyle/>
          <a:p>
            <a:endParaRPr lang="tr-TR"/>
          </a:p>
        </p:txBody>
      </p:sp>
      <p:sp>
        <p:nvSpPr>
          <p:cNvPr id="8209" name="Freeform 17"/>
          <p:cNvSpPr>
            <a:spLocks/>
          </p:cNvSpPr>
          <p:nvPr/>
        </p:nvSpPr>
        <p:spPr bwMode="auto">
          <a:xfrm>
            <a:off x="5715000" y="5029200"/>
            <a:ext cx="304800" cy="762000"/>
          </a:xfrm>
          <a:custGeom>
            <a:avLst/>
            <a:gdLst/>
            <a:ahLst/>
            <a:cxnLst>
              <a:cxn ang="0">
                <a:pos x="0" y="0"/>
              </a:cxn>
              <a:cxn ang="0">
                <a:pos x="0" y="96"/>
              </a:cxn>
              <a:cxn ang="0">
                <a:pos x="48" y="144"/>
              </a:cxn>
              <a:cxn ang="0">
                <a:pos x="96" y="240"/>
              </a:cxn>
              <a:cxn ang="0">
                <a:pos x="96" y="288"/>
              </a:cxn>
              <a:cxn ang="0">
                <a:pos x="48" y="384"/>
              </a:cxn>
              <a:cxn ang="0">
                <a:pos x="0" y="432"/>
              </a:cxn>
              <a:cxn ang="0">
                <a:pos x="0" y="480"/>
              </a:cxn>
              <a:cxn ang="0">
                <a:pos x="192" y="480"/>
              </a:cxn>
              <a:cxn ang="0">
                <a:pos x="192" y="0"/>
              </a:cxn>
              <a:cxn ang="0">
                <a:pos x="0" y="0"/>
              </a:cxn>
            </a:cxnLst>
            <a:rect l="0" t="0" r="r" b="b"/>
            <a:pathLst>
              <a:path w="192" h="480">
                <a:moveTo>
                  <a:pt x="0" y="0"/>
                </a:moveTo>
                <a:lnTo>
                  <a:pt x="0" y="96"/>
                </a:lnTo>
                <a:lnTo>
                  <a:pt x="48" y="144"/>
                </a:lnTo>
                <a:lnTo>
                  <a:pt x="96" y="240"/>
                </a:lnTo>
                <a:lnTo>
                  <a:pt x="96" y="288"/>
                </a:lnTo>
                <a:lnTo>
                  <a:pt x="48" y="384"/>
                </a:lnTo>
                <a:lnTo>
                  <a:pt x="0" y="432"/>
                </a:lnTo>
                <a:lnTo>
                  <a:pt x="0" y="480"/>
                </a:lnTo>
                <a:lnTo>
                  <a:pt x="192" y="480"/>
                </a:lnTo>
                <a:lnTo>
                  <a:pt x="192" y="0"/>
                </a:lnTo>
                <a:lnTo>
                  <a:pt x="0" y="0"/>
                </a:lnTo>
                <a:close/>
              </a:path>
            </a:pathLst>
          </a:custGeom>
          <a:solidFill>
            <a:srgbClr val="CCFFCC"/>
          </a:solidFill>
          <a:ln w="9525" cap="flat" cmpd="sng">
            <a:solidFill>
              <a:schemeClr val="tx1"/>
            </a:solidFill>
            <a:prstDash val="solid"/>
            <a:round/>
            <a:headEnd/>
            <a:tailEnd/>
          </a:ln>
          <a:effectLst/>
        </p:spPr>
        <p:txBody>
          <a:bodyPr wrap="none" anchor="ctr"/>
          <a:lstStyle/>
          <a:p>
            <a:endParaRPr lang="tr-TR"/>
          </a:p>
        </p:txBody>
      </p:sp>
      <p:sp>
        <p:nvSpPr>
          <p:cNvPr id="8210" name="Text Box 18"/>
          <p:cNvSpPr txBox="1">
            <a:spLocks noChangeArrowheads="1"/>
          </p:cNvSpPr>
          <p:nvPr/>
        </p:nvSpPr>
        <p:spPr bwMode="auto">
          <a:xfrm>
            <a:off x="5924550" y="2682875"/>
            <a:ext cx="952500" cy="579438"/>
          </a:xfrm>
          <a:prstGeom prst="rect">
            <a:avLst/>
          </a:prstGeom>
          <a:noFill/>
          <a:ln w="9525">
            <a:noFill/>
            <a:miter lim="800000"/>
            <a:headEnd/>
            <a:tailEnd/>
          </a:ln>
          <a:effectLst/>
        </p:spPr>
        <p:txBody>
          <a:bodyPr wrap="none" anchor="ctr">
            <a:spAutoFit/>
          </a:bodyPr>
          <a:lstStyle/>
          <a:p>
            <a:r>
              <a:rPr lang="en-US" sz="3200"/>
              <a:t>CD4</a:t>
            </a:r>
          </a:p>
        </p:txBody>
      </p:sp>
      <p:sp>
        <p:nvSpPr>
          <p:cNvPr id="8211" name="Text Box 19"/>
          <p:cNvSpPr txBox="1">
            <a:spLocks noChangeArrowheads="1"/>
          </p:cNvSpPr>
          <p:nvPr/>
        </p:nvSpPr>
        <p:spPr bwMode="auto">
          <a:xfrm>
            <a:off x="6153150" y="5121275"/>
            <a:ext cx="952500" cy="579438"/>
          </a:xfrm>
          <a:prstGeom prst="rect">
            <a:avLst/>
          </a:prstGeom>
          <a:noFill/>
          <a:ln w="9525">
            <a:noFill/>
            <a:miter lim="800000"/>
            <a:headEnd/>
            <a:tailEnd/>
          </a:ln>
          <a:effectLst/>
        </p:spPr>
        <p:txBody>
          <a:bodyPr wrap="none" anchor="ctr">
            <a:spAutoFit/>
          </a:bodyPr>
          <a:lstStyle/>
          <a:p>
            <a:r>
              <a:rPr lang="en-US" sz="3200"/>
              <a:t>CD8</a:t>
            </a:r>
          </a:p>
        </p:txBody>
      </p:sp>
      <p:sp>
        <p:nvSpPr>
          <p:cNvPr id="8212" name="Text Box 20"/>
          <p:cNvSpPr txBox="1">
            <a:spLocks noChangeArrowheads="1"/>
          </p:cNvSpPr>
          <p:nvPr/>
        </p:nvSpPr>
        <p:spPr bwMode="auto">
          <a:xfrm>
            <a:off x="6629400" y="1521332"/>
            <a:ext cx="2351926" cy="584775"/>
          </a:xfrm>
          <a:prstGeom prst="rect">
            <a:avLst/>
          </a:prstGeom>
          <a:noFill/>
          <a:ln w="9525">
            <a:noFill/>
            <a:miter lim="800000"/>
            <a:headEnd/>
            <a:tailEnd/>
          </a:ln>
          <a:effectLst/>
        </p:spPr>
        <p:txBody>
          <a:bodyPr wrap="none" anchor="ctr">
            <a:spAutoFit/>
          </a:bodyPr>
          <a:lstStyle/>
          <a:p>
            <a:r>
              <a:rPr lang="en-US" sz="3200" dirty="0">
                <a:latin typeface="Comic Sans MS" pitchFamily="66" charset="0"/>
              </a:rPr>
              <a:t>“Regulator”</a:t>
            </a:r>
          </a:p>
        </p:txBody>
      </p:sp>
      <p:sp>
        <p:nvSpPr>
          <p:cNvPr id="8213" name="Text Box 21"/>
          <p:cNvSpPr txBox="1">
            <a:spLocks noChangeArrowheads="1"/>
          </p:cNvSpPr>
          <p:nvPr/>
        </p:nvSpPr>
        <p:spPr bwMode="auto">
          <a:xfrm>
            <a:off x="6858000" y="4112132"/>
            <a:ext cx="2234907" cy="584775"/>
          </a:xfrm>
          <a:prstGeom prst="rect">
            <a:avLst/>
          </a:prstGeom>
          <a:noFill/>
          <a:ln w="9525">
            <a:noFill/>
            <a:miter lim="800000"/>
            <a:headEnd/>
            <a:tailEnd/>
          </a:ln>
          <a:effectLst/>
        </p:spPr>
        <p:txBody>
          <a:bodyPr wrap="none" anchor="ctr">
            <a:spAutoFit/>
          </a:bodyPr>
          <a:lstStyle/>
          <a:p>
            <a:r>
              <a:rPr lang="en-US" sz="3200">
                <a:latin typeface="Comic Sans MS" pitchFamily="66" charset="0"/>
              </a:rPr>
              <a:t>“Enforcer”</a:t>
            </a:r>
          </a:p>
        </p:txBody>
      </p:sp>
      <p:sp>
        <p:nvSpPr>
          <p:cNvPr id="8214" name="Text Box 22"/>
          <p:cNvSpPr txBox="1">
            <a:spLocks noChangeArrowheads="1"/>
          </p:cNvSpPr>
          <p:nvPr/>
        </p:nvSpPr>
        <p:spPr bwMode="auto">
          <a:xfrm>
            <a:off x="228600" y="3657600"/>
            <a:ext cx="1842171" cy="1015663"/>
          </a:xfrm>
          <a:prstGeom prst="rect">
            <a:avLst/>
          </a:prstGeom>
          <a:noFill/>
          <a:ln w="9525">
            <a:noFill/>
            <a:miter lim="800000"/>
            <a:headEnd/>
            <a:tailEnd/>
          </a:ln>
          <a:effectLst/>
        </p:spPr>
        <p:txBody>
          <a:bodyPr wrap="none" anchor="ctr">
            <a:spAutoFit/>
          </a:bodyPr>
          <a:lstStyle/>
          <a:p>
            <a:r>
              <a:rPr lang="en-US" sz="2000" b="1" dirty="0" err="1">
                <a:solidFill>
                  <a:srgbClr val="C00000"/>
                </a:solidFill>
                <a:latin typeface="Comic Sans MS" pitchFamily="66" charset="0"/>
              </a:rPr>
              <a:t>Dendritic</a:t>
            </a:r>
            <a:r>
              <a:rPr lang="en-US" sz="2000" b="1" dirty="0">
                <a:solidFill>
                  <a:srgbClr val="C00000"/>
                </a:solidFill>
                <a:latin typeface="Comic Sans MS" pitchFamily="66" charset="0"/>
              </a:rPr>
              <a:t> cell</a:t>
            </a:r>
          </a:p>
          <a:p>
            <a:r>
              <a:rPr lang="en-US" sz="2000" b="1" dirty="0">
                <a:solidFill>
                  <a:srgbClr val="C00000"/>
                </a:solidFill>
                <a:latin typeface="Comic Sans MS" pitchFamily="66" charset="0"/>
              </a:rPr>
              <a:t>B cell</a:t>
            </a:r>
          </a:p>
          <a:p>
            <a:r>
              <a:rPr lang="en-US" sz="2000" b="1" dirty="0">
                <a:solidFill>
                  <a:srgbClr val="C00000"/>
                </a:solidFill>
                <a:latin typeface="Comic Sans MS" pitchFamily="66" charset="0"/>
              </a:rPr>
              <a:t>Macrophage</a:t>
            </a:r>
          </a:p>
        </p:txBody>
      </p:sp>
      <p:sp>
        <p:nvSpPr>
          <p:cNvPr id="8215" name="Text Box 23"/>
          <p:cNvSpPr txBox="1">
            <a:spLocks noChangeArrowheads="1"/>
          </p:cNvSpPr>
          <p:nvPr/>
        </p:nvSpPr>
        <p:spPr bwMode="auto">
          <a:xfrm>
            <a:off x="2971800" y="3733800"/>
            <a:ext cx="2448106" cy="369332"/>
          </a:xfrm>
          <a:prstGeom prst="rect">
            <a:avLst/>
          </a:prstGeom>
          <a:noFill/>
          <a:ln w="9525">
            <a:noFill/>
            <a:miter lim="800000"/>
            <a:headEnd/>
            <a:tailEnd/>
          </a:ln>
          <a:effectLst/>
        </p:spPr>
        <p:txBody>
          <a:bodyPr wrap="none" anchor="ctr">
            <a:spAutoFit/>
          </a:bodyPr>
          <a:lstStyle/>
          <a:p>
            <a:r>
              <a:rPr lang="en-US" dirty="0" smtClean="0">
                <a:solidFill>
                  <a:srgbClr val="C00000"/>
                </a:solidFill>
                <a:latin typeface="Comic Sans MS" pitchFamily="66" charset="0"/>
              </a:rPr>
              <a:t>“Submitted to the … </a:t>
            </a:r>
            <a:endParaRPr lang="en-US" dirty="0">
              <a:solidFill>
                <a:srgbClr val="C00000"/>
              </a:solidFill>
              <a:latin typeface="Comic Sans MS" pitchFamily="66" charset="0"/>
            </a:endParaRPr>
          </a:p>
        </p:txBody>
      </p:sp>
      <p:sp>
        <p:nvSpPr>
          <p:cNvPr id="8217" name="Freeform 25"/>
          <p:cNvSpPr>
            <a:spLocks/>
          </p:cNvSpPr>
          <p:nvPr/>
        </p:nvSpPr>
        <p:spPr bwMode="auto">
          <a:xfrm flipV="1">
            <a:off x="2971800" y="2743200"/>
            <a:ext cx="2286000" cy="381000"/>
          </a:xfrm>
          <a:custGeom>
            <a:avLst/>
            <a:gdLst/>
            <a:ahLst/>
            <a:cxnLst>
              <a:cxn ang="0">
                <a:pos x="0" y="528"/>
              </a:cxn>
              <a:cxn ang="0">
                <a:pos x="336" y="96"/>
              </a:cxn>
              <a:cxn ang="0">
                <a:pos x="768" y="0"/>
              </a:cxn>
            </a:cxnLst>
            <a:rect l="0" t="0" r="r" b="b"/>
            <a:pathLst>
              <a:path w="768" h="528">
                <a:moveTo>
                  <a:pt x="0" y="528"/>
                </a:moveTo>
                <a:cubicBezTo>
                  <a:pt x="104" y="356"/>
                  <a:pt x="208" y="184"/>
                  <a:pt x="336" y="96"/>
                </a:cubicBezTo>
                <a:cubicBezTo>
                  <a:pt x="464" y="8"/>
                  <a:pt x="696" y="16"/>
                  <a:pt x="768" y="0"/>
                </a:cubicBezTo>
              </a:path>
            </a:pathLst>
          </a:custGeom>
          <a:noFill/>
          <a:ln w="19050" cap="flat" cmpd="sng">
            <a:solidFill>
              <a:schemeClr val="tx1"/>
            </a:solidFill>
            <a:prstDash val="solid"/>
            <a:round/>
            <a:headEnd/>
            <a:tailEnd type="stealth" w="lg" len="lg"/>
          </a:ln>
          <a:effectLst/>
        </p:spPr>
        <p:txBody>
          <a:bodyPr wrap="none" anchor="ctr"/>
          <a:lstStyle/>
          <a:p>
            <a:endParaRPr lang="tr-TR"/>
          </a:p>
        </p:txBody>
      </p:sp>
      <p:sp>
        <p:nvSpPr>
          <p:cNvPr id="8218" name="Freeform 26"/>
          <p:cNvSpPr>
            <a:spLocks/>
          </p:cNvSpPr>
          <p:nvPr/>
        </p:nvSpPr>
        <p:spPr bwMode="auto">
          <a:xfrm flipV="1">
            <a:off x="3276600" y="5029200"/>
            <a:ext cx="2133600" cy="304800"/>
          </a:xfrm>
          <a:custGeom>
            <a:avLst/>
            <a:gdLst/>
            <a:ahLst/>
            <a:cxnLst>
              <a:cxn ang="0">
                <a:pos x="0" y="528"/>
              </a:cxn>
              <a:cxn ang="0">
                <a:pos x="336" y="96"/>
              </a:cxn>
              <a:cxn ang="0">
                <a:pos x="768" y="0"/>
              </a:cxn>
            </a:cxnLst>
            <a:rect l="0" t="0" r="r" b="b"/>
            <a:pathLst>
              <a:path w="768" h="528">
                <a:moveTo>
                  <a:pt x="0" y="528"/>
                </a:moveTo>
                <a:cubicBezTo>
                  <a:pt x="104" y="356"/>
                  <a:pt x="208" y="184"/>
                  <a:pt x="336" y="96"/>
                </a:cubicBezTo>
                <a:cubicBezTo>
                  <a:pt x="464" y="8"/>
                  <a:pt x="696" y="16"/>
                  <a:pt x="768" y="0"/>
                </a:cubicBezTo>
              </a:path>
            </a:pathLst>
          </a:custGeom>
          <a:noFill/>
          <a:ln w="19050" cap="flat" cmpd="sng">
            <a:solidFill>
              <a:schemeClr val="tx1"/>
            </a:solidFill>
            <a:prstDash val="solid"/>
            <a:round/>
            <a:headEnd/>
            <a:tailEnd type="stealth" w="lg" len="lg"/>
          </a:ln>
          <a:effectLst/>
        </p:spPr>
        <p:txBody>
          <a:bodyPr wrap="none" anchor="ctr"/>
          <a:lstStyle/>
          <a:p>
            <a:endParaRPr lang="tr-TR"/>
          </a:p>
        </p:txBody>
      </p:sp>
      <p:sp>
        <p:nvSpPr>
          <p:cNvPr id="8219" name="AutoShape 27"/>
          <p:cNvSpPr>
            <a:spLocks noChangeArrowheads="1"/>
          </p:cNvSpPr>
          <p:nvPr/>
        </p:nvSpPr>
        <p:spPr bwMode="auto">
          <a:xfrm>
            <a:off x="2133600" y="3276600"/>
            <a:ext cx="1295400" cy="228600"/>
          </a:xfrm>
          <a:prstGeom prst="roundRect">
            <a:avLst>
              <a:gd name="adj" fmla="val 16667"/>
            </a:avLst>
          </a:prstGeom>
          <a:solidFill>
            <a:schemeClr val="tx2"/>
          </a:solidFill>
          <a:ln w="9525">
            <a:solidFill>
              <a:schemeClr val="tx1"/>
            </a:solidFill>
            <a:round/>
            <a:headEnd/>
            <a:tailEnd/>
          </a:ln>
          <a:effectLst/>
        </p:spPr>
        <p:txBody>
          <a:bodyPr wrap="none" anchor="ctr"/>
          <a:lstStyle/>
          <a:p>
            <a:endParaRPr lang="tr-TR"/>
          </a:p>
        </p:txBody>
      </p:sp>
      <p:sp>
        <p:nvSpPr>
          <p:cNvPr id="8220" name="Text Box 28"/>
          <p:cNvSpPr txBox="1">
            <a:spLocks noChangeArrowheads="1"/>
          </p:cNvSpPr>
          <p:nvPr/>
        </p:nvSpPr>
        <p:spPr bwMode="auto">
          <a:xfrm>
            <a:off x="0" y="2145397"/>
            <a:ext cx="1271502" cy="646331"/>
          </a:xfrm>
          <a:prstGeom prst="rect">
            <a:avLst/>
          </a:prstGeom>
          <a:noFill/>
          <a:ln w="9525">
            <a:noFill/>
            <a:miter lim="800000"/>
            <a:headEnd/>
            <a:tailEnd/>
          </a:ln>
          <a:effectLst/>
        </p:spPr>
        <p:txBody>
          <a:bodyPr wrap="none" anchor="ctr">
            <a:spAutoFit/>
          </a:bodyPr>
          <a:lstStyle/>
          <a:p>
            <a:r>
              <a:rPr lang="en-US">
                <a:solidFill>
                  <a:srgbClr val="C00000"/>
                </a:solidFill>
                <a:latin typeface="Comic Sans MS" pitchFamily="66" charset="0"/>
              </a:rPr>
              <a:t>“Trouble” </a:t>
            </a:r>
          </a:p>
          <a:p>
            <a:r>
              <a:rPr lang="en-US">
                <a:solidFill>
                  <a:srgbClr val="C00000"/>
                </a:solidFill>
                <a:latin typeface="Comic Sans MS" pitchFamily="66" charset="0"/>
              </a:rPr>
              <a:t>signal</a:t>
            </a:r>
          </a:p>
        </p:txBody>
      </p:sp>
      <p:sp>
        <p:nvSpPr>
          <p:cNvPr id="8221" name="Line 29"/>
          <p:cNvSpPr>
            <a:spLocks noChangeShapeType="1"/>
          </p:cNvSpPr>
          <p:nvPr/>
        </p:nvSpPr>
        <p:spPr bwMode="auto">
          <a:xfrm>
            <a:off x="914400" y="2819400"/>
            <a:ext cx="1066800" cy="609600"/>
          </a:xfrm>
          <a:prstGeom prst="line">
            <a:avLst/>
          </a:prstGeom>
          <a:noFill/>
          <a:ln w="44450">
            <a:solidFill>
              <a:schemeClr val="tx1"/>
            </a:solidFill>
            <a:round/>
            <a:headEnd/>
            <a:tailEnd type="stealth" w="lg" len="lg"/>
          </a:ln>
          <a:effectLst/>
        </p:spPr>
        <p:txBody>
          <a:bodyPr wrap="none" anchor="ctr"/>
          <a:lstStyle/>
          <a:p>
            <a:endParaRPr lang="tr-TR"/>
          </a:p>
        </p:txBody>
      </p:sp>
      <p:sp>
        <p:nvSpPr>
          <p:cNvPr id="28" name="46 Başlık"/>
          <p:cNvSpPr>
            <a:spLocks noGrp="1"/>
          </p:cNvSpPr>
          <p:nvPr>
            <p:ph type="title"/>
          </p:nvPr>
        </p:nvSpPr>
        <p:spPr>
          <a:xfrm>
            <a:off x="152400" y="533400"/>
            <a:ext cx="8686800" cy="609600"/>
          </a:xfrm>
        </p:spPr>
        <p:txBody>
          <a:bodyPr>
            <a:normAutofit fontScale="90000"/>
          </a:bodyPr>
          <a:lstStyle/>
          <a:p>
            <a:r>
              <a:rPr lang="tr-TR" sz="2400" b="1" dirty="0" smtClean="0">
                <a:solidFill>
                  <a:schemeClr val="accent6">
                    <a:lumMod val="75000"/>
                  </a:schemeClr>
                </a:solidFill>
              </a:rPr>
              <a:t>Basic </a:t>
            </a:r>
            <a:r>
              <a:rPr lang="tr-TR" sz="2400" b="1" dirty="0" err="1" smtClean="0">
                <a:solidFill>
                  <a:schemeClr val="accent6">
                    <a:lumMod val="75000"/>
                  </a:schemeClr>
                </a:solidFill>
              </a:rPr>
              <a:t>Cellulary</a:t>
            </a:r>
            <a:r>
              <a:rPr lang="tr-TR" sz="2400" b="1" dirty="0" smtClean="0">
                <a:solidFill>
                  <a:schemeClr val="accent6">
                    <a:lumMod val="75000"/>
                  </a:schemeClr>
                </a:solidFill>
              </a:rPr>
              <a:t> </a:t>
            </a:r>
            <a:r>
              <a:rPr lang="tr-TR" sz="2400" b="1" dirty="0" smtClean="0">
                <a:solidFill>
                  <a:srgbClr val="424456"/>
                </a:solidFill>
              </a:rPr>
              <a:t>RESPONSE: </a:t>
            </a:r>
            <a:r>
              <a:rPr lang="tr-TR" sz="1800" b="1" u="sng" dirty="0" smtClean="0">
                <a:solidFill>
                  <a:srgbClr val="FF0000"/>
                </a:solidFill>
              </a:rPr>
              <a:t>Afferent </a:t>
            </a:r>
            <a:r>
              <a:rPr lang="tr-TR" sz="1800" b="1" u="sng" dirty="0">
                <a:solidFill>
                  <a:srgbClr val="FF0000"/>
                </a:solidFill>
              </a:rPr>
              <a:t>PHASE</a:t>
            </a:r>
            <a:r>
              <a:rPr lang="tr-TR" sz="2400" b="1" u="sng" dirty="0">
                <a:solidFill>
                  <a:srgbClr val="FF0000"/>
                </a:solidFill>
              </a:rPr>
              <a:t/>
            </a:r>
            <a:br>
              <a:rPr lang="tr-TR" sz="2400" b="1" u="sng" dirty="0">
                <a:solidFill>
                  <a:srgbClr val="FF0000"/>
                </a:solidFill>
              </a:rPr>
            </a:br>
            <a:endParaRPr lang="tr-TR" sz="2400" b="1" u="sng" dirty="0">
              <a:solidFill>
                <a:srgbClr val="FF0000"/>
              </a:solidFill>
            </a:endParaRPr>
          </a:p>
        </p:txBody>
      </p:sp>
      <p:sp>
        <p:nvSpPr>
          <p:cNvPr id="25" name="24 Metin kutusu"/>
          <p:cNvSpPr txBox="1"/>
          <p:nvPr/>
        </p:nvSpPr>
        <p:spPr>
          <a:xfrm>
            <a:off x="533400" y="3276600"/>
            <a:ext cx="990600" cy="461665"/>
          </a:xfrm>
          <a:prstGeom prst="rect">
            <a:avLst/>
          </a:prstGeom>
          <a:noFill/>
        </p:spPr>
        <p:txBody>
          <a:bodyPr wrap="square" rtlCol="0">
            <a:spAutoFit/>
          </a:bodyPr>
          <a:lstStyle/>
          <a:p>
            <a:r>
              <a:rPr lang="tr-TR" sz="2400" b="1" u="sng" dirty="0" err="1" smtClean="0">
                <a:solidFill>
                  <a:srgbClr val="C00000"/>
                </a:solidFill>
                <a:latin typeface="Comic Sans MS" pitchFamily="66" charset="0"/>
              </a:rPr>
              <a:t>APCs</a:t>
            </a:r>
            <a:endParaRPr lang="tr-TR" sz="2400" b="1" u="sng" dirty="0">
              <a:solidFill>
                <a:srgbClr val="C00000"/>
              </a:solidFill>
              <a:latin typeface="Comic Sans MS" pitchFamily="66"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VHD Pathogenesis"/>
          <p:cNvPicPr>
            <a:picLocks noChangeAspect="1" noChangeArrowheads="1"/>
          </p:cNvPicPr>
          <p:nvPr/>
        </p:nvPicPr>
        <p:blipFill>
          <a:blip r:embed="rId3" cstate="print"/>
          <a:srcRect/>
          <a:stretch>
            <a:fillRect/>
          </a:stretch>
        </p:blipFill>
        <p:spPr bwMode="auto">
          <a:xfrm>
            <a:off x="533400" y="685800"/>
            <a:ext cx="8153400" cy="5810250"/>
          </a:xfrm>
          <a:prstGeom prst="rect">
            <a:avLst/>
          </a:prstGeom>
          <a:noFill/>
        </p:spPr>
      </p:pic>
      <p:sp>
        <p:nvSpPr>
          <p:cNvPr id="3" name="object 62"/>
          <p:cNvSpPr txBox="1">
            <a:spLocks noGrp="1"/>
          </p:cNvSpPr>
          <p:nvPr>
            <p:ph type="title"/>
          </p:nvPr>
        </p:nvSpPr>
        <p:spPr>
          <a:xfrm>
            <a:off x="457200" y="762000"/>
            <a:ext cx="8229600" cy="574657"/>
          </a:xfrm>
          <a:prstGeom prst="rect">
            <a:avLst/>
          </a:prstGeom>
          <a:solidFill>
            <a:schemeClr val="bg1"/>
          </a:solidFill>
        </p:spPr>
        <p:txBody>
          <a:bodyPr vert="horz" wrap="square" lIns="0" tIns="81419" rIns="0" bIns="0" rtlCol="0">
            <a:spAutoFit/>
          </a:bodyPr>
          <a:lstStyle/>
          <a:p>
            <a:pPr marL="225425">
              <a:lnSpc>
                <a:spcPct val="100000"/>
              </a:lnSpc>
            </a:pPr>
            <a:r>
              <a:rPr lang="en-US" sz="3200" dirty="0" smtClean="0"/>
              <a:t>GVHD </a:t>
            </a:r>
            <a:r>
              <a:rPr lang="tr-TR" sz="3200" dirty="0" smtClean="0"/>
              <a:t> </a:t>
            </a:r>
            <a:r>
              <a:rPr lang="tr-TR" sz="3200" dirty="0" err="1" smtClean="0"/>
              <a:t>Pathogenetic</a:t>
            </a:r>
            <a:r>
              <a:rPr lang="tr-TR" sz="3200" dirty="0" smtClean="0"/>
              <a:t>  </a:t>
            </a:r>
            <a:r>
              <a:rPr lang="en-US" sz="3200" dirty="0" err="1" smtClean="0"/>
              <a:t>Definiation</a:t>
            </a:r>
            <a:endParaRPr lang="en-US" sz="3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28600" y="838200"/>
            <a:ext cx="8229600" cy="1066800"/>
          </a:xfrm>
        </p:spPr>
        <p:txBody>
          <a:bodyPr/>
          <a:lstStyle/>
          <a:p>
            <a:r>
              <a:rPr lang="en-US" b="1" dirty="0"/>
              <a:t>Why do we have to </a:t>
            </a:r>
            <a:r>
              <a:rPr lang="tr-TR" b="1" dirty="0" smtClean="0"/>
              <a:t>HLA </a:t>
            </a:r>
            <a:r>
              <a:rPr lang="en-US" b="1" dirty="0" smtClean="0"/>
              <a:t>match</a:t>
            </a:r>
            <a:r>
              <a:rPr lang="en-US" b="1" dirty="0"/>
              <a:t>?</a:t>
            </a:r>
          </a:p>
        </p:txBody>
      </p:sp>
      <p:sp>
        <p:nvSpPr>
          <p:cNvPr id="11267" name="Rectangle 3"/>
          <p:cNvSpPr>
            <a:spLocks noGrp="1" noChangeArrowheads="1"/>
          </p:cNvSpPr>
          <p:nvPr>
            <p:ph type="body" idx="1"/>
          </p:nvPr>
        </p:nvSpPr>
        <p:spPr>
          <a:xfrm>
            <a:off x="685800" y="1905000"/>
            <a:ext cx="8001000" cy="4114800"/>
          </a:xfrm>
        </p:spPr>
        <p:txBody>
          <a:bodyPr/>
          <a:lstStyle/>
          <a:p>
            <a:pPr>
              <a:lnSpc>
                <a:spcPct val="200000"/>
              </a:lnSpc>
            </a:pPr>
            <a:r>
              <a:rPr lang="en-US" dirty="0"/>
              <a:t>BMT = immune system transplant</a:t>
            </a:r>
          </a:p>
          <a:p>
            <a:pPr>
              <a:lnSpc>
                <a:spcPct val="200000"/>
              </a:lnSpc>
            </a:pPr>
            <a:r>
              <a:rPr lang="en-US" dirty="0"/>
              <a:t>HLA molecules act as T cell “</a:t>
            </a:r>
            <a:r>
              <a:rPr lang="en-US" dirty="0" err="1"/>
              <a:t>superantigens</a:t>
            </a:r>
            <a:r>
              <a:rPr lang="en-US" dirty="0"/>
              <a:t>”</a:t>
            </a:r>
          </a:p>
          <a:p>
            <a:pPr>
              <a:lnSpc>
                <a:spcPct val="200000"/>
              </a:lnSpc>
            </a:pPr>
            <a:r>
              <a:rPr lang="en-US" dirty="0"/>
              <a:t>All somatic tissues express HLA class I</a:t>
            </a:r>
          </a:p>
          <a:p>
            <a:pPr>
              <a:lnSpc>
                <a:spcPct val="200000"/>
              </a:lnSpc>
            </a:pPr>
            <a:r>
              <a:rPr lang="en-US" dirty="0"/>
              <a:t>Transferred T cell could “over-react</a:t>
            </a:r>
            <a:r>
              <a:rPr lang="en-US" dirty="0" smtClean="0"/>
              <a:t>”</a:t>
            </a:r>
            <a:r>
              <a:rPr lang="tr-TR" dirty="0" smtClean="0"/>
              <a:t>  to </a:t>
            </a:r>
            <a:r>
              <a:rPr lang="tr-TR" dirty="0" err="1" smtClean="0"/>
              <a:t>recipient</a:t>
            </a:r>
            <a:endParaRPr lang="en-US"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81000" y="1066800"/>
            <a:ext cx="8229600" cy="1066800"/>
          </a:xfrm>
        </p:spPr>
        <p:txBody>
          <a:bodyPr/>
          <a:lstStyle/>
          <a:p>
            <a:r>
              <a:rPr lang="en-US" b="1" dirty="0"/>
              <a:t>If there is a “match”, why GVHD?</a:t>
            </a:r>
          </a:p>
        </p:txBody>
      </p:sp>
      <p:sp>
        <p:nvSpPr>
          <p:cNvPr id="12291" name="Rectangle 3"/>
          <p:cNvSpPr>
            <a:spLocks noGrp="1" noChangeArrowheads="1"/>
          </p:cNvSpPr>
          <p:nvPr>
            <p:ph type="body" idx="1"/>
          </p:nvPr>
        </p:nvSpPr>
        <p:spPr>
          <a:xfrm>
            <a:off x="457200" y="2133600"/>
            <a:ext cx="8229600" cy="4325112"/>
          </a:xfrm>
        </p:spPr>
        <p:txBody>
          <a:bodyPr>
            <a:normAutofit lnSpcReduction="10000"/>
          </a:bodyPr>
          <a:lstStyle/>
          <a:p>
            <a:pPr>
              <a:lnSpc>
                <a:spcPct val="150000"/>
              </a:lnSpc>
            </a:pPr>
            <a:r>
              <a:rPr lang="en-US" dirty="0"/>
              <a:t>HLA molecules “show” what’s inside</a:t>
            </a:r>
          </a:p>
          <a:p>
            <a:pPr>
              <a:lnSpc>
                <a:spcPct val="150000"/>
              </a:lnSpc>
            </a:pPr>
            <a:r>
              <a:rPr lang="en-US" dirty="0"/>
              <a:t>We are all different inside</a:t>
            </a:r>
          </a:p>
          <a:p>
            <a:pPr>
              <a:lnSpc>
                <a:spcPct val="150000"/>
              </a:lnSpc>
            </a:pPr>
            <a:r>
              <a:rPr lang="en-US" dirty="0"/>
              <a:t>GVHD results from T cell reactivity toward </a:t>
            </a:r>
            <a:r>
              <a:rPr lang="en-US" u="sng" dirty="0"/>
              <a:t>polymorphisms </a:t>
            </a:r>
            <a:r>
              <a:rPr lang="en-US" dirty="0"/>
              <a:t>between donor and host.</a:t>
            </a:r>
          </a:p>
          <a:p>
            <a:pPr lvl="1">
              <a:lnSpc>
                <a:spcPct val="150000"/>
              </a:lnSpc>
            </a:pPr>
            <a:r>
              <a:rPr lang="en-US" b="1" dirty="0" smtClean="0"/>
              <a:t>This can be a good thing  (GVL)</a:t>
            </a:r>
          </a:p>
          <a:p>
            <a:pPr lvl="2">
              <a:lnSpc>
                <a:spcPct val="150000"/>
              </a:lnSpc>
            </a:pPr>
            <a:r>
              <a:rPr lang="en-US" dirty="0" smtClean="0"/>
              <a:t>or</a:t>
            </a:r>
          </a:p>
          <a:p>
            <a:pPr lvl="1">
              <a:lnSpc>
                <a:spcPct val="150000"/>
              </a:lnSpc>
            </a:pPr>
            <a:r>
              <a:rPr lang="en-US" b="1" dirty="0" smtClean="0">
                <a:solidFill>
                  <a:srgbClr val="C00000"/>
                </a:solidFill>
              </a:rPr>
              <a:t>This </a:t>
            </a:r>
            <a:r>
              <a:rPr lang="en-US" b="1" dirty="0">
                <a:solidFill>
                  <a:srgbClr val="C00000"/>
                </a:solidFill>
              </a:rPr>
              <a:t>can be a bad </a:t>
            </a:r>
            <a:r>
              <a:rPr lang="en-US" b="1" dirty="0" smtClean="0">
                <a:solidFill>
                  <a:srgbClr val="C00000"/>
                </a:solidFill>
              </a:rPr>
              <a:t>thing (GVHD)</a:t>
            </a:r>
            <a:endParaRPr lang="en-US" b="1" dirty="0">
              <a:solidFill>
                <a:srgbClr val="C00000"/>
              </a:solidFill>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09600" y="914400"/>
            <a:ext cx="8229600" cy="1066800"/>
          </a:xfrm>
        </p:spPr>
        <p:txBody>
          <a:bodyPr>
            <a:normAutofit fontScale="90000"/>
          </a:bodyPr>
          <a:lstStyle/>
          <a:p>
            <a:r>
              <a:rPr lang="en-US" dirty="0"/>
              <a:t>Polymorphisms can </a:t>
            </a:r>
            <a:r>
              <a:rPr lang="tr-TR" dirty="0" smtClean="0"/>
              <a:t/>
            </a:r>
            <a:br>
              <a:rPr lang="tr-TR" dirty="0" smtClean="0"/>
            </a:br>
            <a:r>
              <a:rPr lang="en-US" dirty="0" smtClean="0"/>
              <a:t>help </a:t>
            </a:r>
            <a:r>
              <a:rPr lang="en-US" dirty="0"/>
              <a:t>rid disease or cause GVHD</a:t>
            </a:r>
          </a:p>
        </p:txBody>
      </p:sp>
      <p:sp>
        <p:nvSpPr>
          <p:cNvPr id="14339" name="Rectangle 3"/>
          <p:cNvSpPr>
            <a:spLocks noGrp="1" noChangeArrowheads="1"/>
          </p:cNvSpPr>
          <p:nvPr>
            <p:ph type="body" sz="half" idx="1"/>
          </p:nvPr>
        </p:nvSpPr>
        <p:spPr/>
        <p:txBody>
          <a:bodyPr/>
          <a:lstStyle/>
          <a:p>
            <a:pPr>
              <a:lnSpc>
                <a:spcPct val="150000"/>
              </a:lnSpc>
            </a:pPr>
            <a:r>
              <a:rPr lang="en-US" b="1" dirty="0"/>
              <a:t>H -Y</a:t>
            </a:r>
          </a:p>
          <a:p>
            <a:pPr lvl="1">
              <a:lnSpc>
                <a:spcPct val="150000"/>
              </a:lnSpc>
            </a:pPr>
            <a:r>
              <a:rPr lang="en-US" dirty="0"/>
              <a:t>antigen from Y chromosome</a:t>
            </a:r>
          </a:p>
          <a:p>
            <a:pPr lvl="1">
              <a:lnSpc>
                <a:spcPct val="150000"/>
              </a:lnSpc>
            </a:pPr>
            <a:r>
              <a:rPr lang="en-US" dirty="0"/>
              <a:t>expressed ubiquitously</a:t>
            </a:r>
          </a:p>
          <a:p>
            <a:pPr lvl="1">
              <a:lnSpc>
                <a:spcPct val="150000"/>
              </a:lnSpc>
            </a:pPr>
            <a:r>
              <a:rPr lang="en-US" dirty="0"/>
              <a:t>target for CTL responses </a:t>
            </a:r>
          </a:p>
          <a:p>
            <a:pPr lvl="1">
              <a:lnSpc>
                <a:spcPct val="150000"/>
              </a:lnSpc>
            </a:pPr>
            <a:r>
              <a:rPr lang="en-US" b="1" u="sng" dirty="0">
                <a:solidFill>
                  <a:srgbClr val="C00000"/>
                </a:solidFill>
              </a:rPr>
              <a:t>CTL response leads to less relapse, more GVHD</a:t>
            </a:r>
          </a:p>
        </p:txBody>
      </p:sp>
      <p:sp>
        <p:nvSpPr>
          <p:cNvPr id="14340" name="Rectangle 4"/>
          <p:cNvSpPr>
            <a:spLocks noGrp="1" noChangeArrowheads="1"/>
          </p:cNvSpPr>
          <p:nvPr>
            <p:ph type="body" sz="half" idx="2"/>
          </p:nvPr>
        </p:nvSpPr>
        <p:spPr>
          <a:xfrm>
            <a:off x="4648200" y="2133600"/>
            <a:ext cx="4038600" cy="4525963"/>
          </a:xfrm>
        </p:spPr>
        <p:txBody>
          <a:bodyPr/>
          <a:lstStyle/>
          <a:p>
            <a:pPr>
              <a:lnSpc>
                <a:spcPct val="150000"/>
              </a:lnSpc>
            </a:pPr>
            <a:r>
              <a:rPr lang="en-US" b="1" dirty="0"/>
              <a:t>HA-1</a:t>
            </a:r>
          </a:p>
          <a:p>
            <a:pPr lvl="1">
              <a:lnSpc>
                <a:spcPct val="150000"/>
              </a:lnSpc>
            </a:pPr>
            <a:r>
              <a:rPr lang="en-US" dirty="0"/>
              <a:t>polymorphic</a:t>
            </a:r>
          </a:p>
          <a:p>
            <a:pPr lvl="1">
              <a:lnSpc>
                <a:spcPct val="150000"/>
              </a:lnSpc>
            </a:pPr>
            <a:r>
              <a:rPr lang="en-US" dirty="0"/>
              <a:t>unknown function</a:t>
            </a:r>
          </a:p>
          <a:p>
            <a:pPr lvl="1">
              <a:lnSpc>
                <a:spcPct val="150000"/>
              </a:lnSpc>
            </a:pPr>
            <a:r>
              <a:rPr lang="en-US" dirty="0"/>
              <a:t>expressed only on hematopoietic cells</a:t>
            </a:r>
          </a:p>
          <a:p>
            <a:pPr lvl="1">
              <a:lnSpc>
                <a:spcPct val="150000"/>
              </a:lnSpc>
            </a:pPr>
            <a:r>
              <a:rPr lang="en-US" dirty="0"/>
              <a:t>target for CTL responses</a:t>
            </a:r>
          </a:p>
          <a:p>
            <a:pPr lvl="1">
              <a:lnSpc>
                <a:spcPct val="150000"/>
              </a:lnSpc>
            </a:pPr>
            <a:r>
              <a:rPr lang="en-US" b="1" u="sng" dirty="0">
                <a:solidFill>
                  <a:srgbClr val="C00000"/>
                </a:solidFill>
              </a:rPr>
              <a:t>CTL response leads to less relapse, no GVHD</a:t>
            </a:r>
          </a:p>
          <a:p>
            <a:pPr lvl="1">
              <a:lnSpc>
                <a:spcPct val="150000"/>
              </a:lnSpc>
            </a:pPr>
            <a:endParaRPr lang="en-US"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533400"/>
            <a:ext cx="8229600" cy="824328"/>
          </a:xfrm>
          <a:prstGeom prst="rect">
            <a:avLst/>
          </a:prstGeom>
        </p:spPr>
        <p:txBody>
          <a:bodyPr vert="horz" wrap="square" lIns="0" tIns="328676" rIns="0" bIns="0" rtlCol="0">
            <a:spAutoFit/>
          </a:bodyPr>
          <a:lstStyle/>
          <a:p>
            <a:pPr marL="989965">
              <a:lnSpc>
                <a:spcPct val="100000"/>
              </a:lnSpc>
            </a:pPr>
            <a:r>
              <a:rPr sz="3200" dirty="0"/>
              <a:t>Acute GvHD:</a:t>
            </a:r>
            <a:r>
              <a:rPr sz="3200" spc="-65" dirty="0"/>
              <a:t> </a:t>
            </a:r>
            <a:r>
              <a:rPr sz="3200" spc="-5" dirty="0"/>
              <a:t>Pathophysiology</a:t>
            </a:r>
          </a:p>
        </p:txBody>
      </p:sp>
      <p:sp>
        <p:nvSpPr>
          <p:cNvPr id="8" name="object 8"/>
          <p:cNvSpPr txBox="1"/>
          <p:nvPr/>
        </p:nvSpPr>
        <p:spPr>
          <a:xfrm>
            <a:off x="152400" y="1524000"/>
            <a:ext cx="8839200" cy="4627036"/>
          </a:xfrm>
          <a:prstGeom prst="rect">
            <a:avLst/>
          </a:prstGeom>
        </p:spPr>
        <p:txBody>
          <a:bodyPr vert="horz" wrap="square" lIns="0" tIns="36195" rIns="0" bIns="0" rtlCol="0">
            <a:spAutoFit/>
          </a:bodyPr>
          <a:lstStyle/>
          <a:p>
            <a:pPr marL="367665" marR="477520" indent="-354965">
              <a:lnSpc>
                <a:spcPct val="170000"/>
              </a:lnSpc>
              <a:spcBef>
                <a:spcPts val="285"/>
              </a:spcBef>
              <a:buClr>
                <a:srgbClr val="333399"/>
              </a:buClr>
              <a:buSzPct val="75000"/>
              <a:buFont typeface="Wingdings"/>
              <a:buChar char=""/>
              <a:tabLst>
                <a:tab pos="367665" algn="l"/>
                <a:tab pos="368300" algn="l"/>
                <a:tab pos="3502660" algn="l"/>
              </a:tabLst>
            </a:pPr>
            <a:r>
              <a:rPr sz="2000" spc="-5" dirty="0">
                <a:solidFill>
                  <a:srgbClr val="C00000"/>
                </a:solidFill>
                <a:latin typeface="Arial"/>
                <a:cs typeface="Arial"/>
              </a:rPr>
              <a:t>Activation </a:t>
            </a:r>
            <a:r>
              <a:rPr sz="2000" dirty="0">
                <a:solidFill>
                  <a:srgbClr val="C00000"/>
                </a:solidFill>
                <a:latin typeface="Arial"/>
                <a:cs typeface="Arial"/>
              </a:rPr>
              <a:t>of </a:t>
            </a:r>
            <a:r>
              <a:rPr sz="2000" spc="-5" dirty="0">
                <a:solidFill>
                  <a:srgbClr val="C00000"/>
                </a:solidFill>
                <a:latin typeface="Arial"/>
                <a:cs typeface="Arial"/>
              </a:rPr>
              <a:t>antigen presenting cells (APCs) by  tissue damage induced </a:t>
            </a:r>
            <a:r>
              <a:rPr sz="2000" dirty="0">
                <a:solidFill>
                  <a:srgbClr val="C00000"/>
                </a:solidFill>
                <a:latin typeface="Arial"/>
                <a:cs typeface="Arial"/>
              </a:rPr>
              <a:t>by </a:t>
            </a:r>
            <a:r>
              <a:rPr sz="2000" spc="-5" dirty="0">
                <a:solidFill>
                  <a:srgbClr val="C00000"/>
                </a:solidFill>
                <a:latin typeface="Arial"/>
                <a:cs typeface="Arial"/>
              </a:rPr>
              <a:t>conditioning regimen:  </a:t>
            </a:r>
            <a:endParaRPr lang="tr-TR" sz="2000" spc="-5" dirty="0" smtClean="0">
              <a:solidFill>
                <a:srgbClr val="C00000"/>
              </a:solidFill>
              <a:latin typeface="Arial"/>
              <a:cs typeface="Arial"/>
            </a:endParaRPr>
          </a:p>
          <a:p>
            <a:pPr marL="824865" marR="477520" lvl="1" indent="-354965">
              <a:lnSpc>
                <a:spcPct val="170000"/>
              </a:lnSpc>
              <a:spcBef>
                <a:spcPts val="285"/>
              </a:spcBef>
              <a:buClr>
                <a:srgbClr val="333399"/>
              </a:buClr>
              <a:buSzPct val="75000"/>
              <a:buFont typeface="Arial" pitchFamily="34" charset="0"/>
              <a:buChar char="•"/>
              <a:tabLst>
                <a:tab pos="367665" algn="l"/>
                <a:tab pos="368300" algn="l"/>
                <a:tab pos="3502660" algn="l"/>
              </a:tabLst>
            </a:pPr>
            <a:r>
              <a:rPr lang="tr-TR" spc="-5" dirty="0" smtClean="0">
                <a:latin typeface="Arial"/>
                <a:cs typeface="Arial"/>
              </a:rPr>
              <a:t>T</a:t>
            </a:r>
            <a:r>
              <a:rPr spc="-5" dirty="0" err="1" smtClean="0">
                <a:latin typeface="Arial"/>
                <a:cs typeface="Arial"/>
              </a:rPr>
              <a:t>ypically</a:t>
            </a:r>
            <a:r>
              <a:rPr spc="30" dirty="0" smtClean="0">
                <a:latin typeface="Arial"/>
                <a:cs typeface="Arial"/>
              </a:rPr>
              <a:t> </a:t>
            </a:r>
            <a:r>
              <a:rPr spc="-5" dirty="0">
                <a:latin typeface="Arial"/>
                <a:cs typeface="Arial"/>
              </a:rPr>
              <a:t>involves</a:t>
            </a:r>
            <a:r>
              <a:rPr spc="-15" dirty="0">
                <a:latin typeface="Arial"/>
                <a:cs typeface="Arial"/>
              </a:rPr>
              <a:t> </a:t>
            </a:r>
            <a:r>
              <a:rPr dirty="0" smtClean="0">
                <a:latin typeface="Arial"/>
                <a:cs typeface="Arial"/>
              </a:rPr>
              <a:t>TNF</a:t>
            </a:r>
            <a:r>
              <a:rPr lang="tr-TR" dirty="0" smtClean="0">
                <a:latin typeface="Arial"/>
                <a:cs typeface="Arial"/>
              </a:rPr>
              <a:t> alfa</a:t>
            </a:r>
            <a:r>
              <a:rPr dirty="0" smtClean="0">
                <a:latin typeface="Arial"/>
                <a:cs typeface="Arial"/>
              </a:rPr>
              <a:t>, </a:t>
            </a:r>
            <a:r>
              <a:rPr dirty="0">
                <a:latin typeface="Arial"/>
                <a:cs typeface="Arial"/>
              </a:rPr>
              <a:t>IL1,</a:t>
            </a:r>
            <a:r>
              <a:rPr spc="-60" dirty="0">
                <a:latin typeface="Arial"/>
                <a:cs typeface="Arial"/>
              </a:rPr>
              <a:t> </a:t>
            </a:r>
            <a:r>
              <a:rPr dirty="0">
                <a:latin typeface="Arial"/>
                <a:cs typeface="Arial"/>
              </a:rPr>
              <a:t>IL6</a:t>
            </a:r>
            <a:r>
              <a:rPr spc="-45" dirty="0">
                <a:latin typeface="Arial"/>
                <a:cs typeface="Arial"/>
              </a:rPr>
              <a:t> </a:t>
            </a:r>
            <a:r>
              <a:rPr spc="-5" dirty="0">
                <a:latin typeface="Arial"/>
                <a:cs typeface="Arial"/>
              </a:rPr>
              <a:t>and  lipopolysaccharide</a:t>
            </a:r>
            <a:r>
              <a:rPr spc="20" dirty="0">
                <a:latin typeface="Arial"/>
                <a:cs typeface="Arial"/>
              </a:rPr>
              <a:t> </a:t>
            </a:r>
            <a:r>
              <a:rPr spc="-5" dirty="0">
                <a:latin typeface="Arial"/>
                <a:cs typeface="Arial"/>
              </a:rPr>
              <a:t>(LPS</a:t>
            </a:r>
            <a:r>
              <a:rPr sz="2000" spc="-5" dirty="0" smtClean="0">
                <a:latin typeface="Arial"/>
                <a:cs typeface="Arial"/>
              </a:rPr>
              <a:t>)</a:t>
            </a:r>
            <a:endParaRPr sz="2000" dirty="0">
              <a:latin typeface="Times New Roman"/>
              <a:cs typeface="Times New Roman"/>
            </a:endParaRPr>
          </a:p>
          <a:p>
            <a:pPr marL="367665" marR="5080" indent="-354965">
              <a:lnSpc>
                <a:spcPct val="170000"/>
              </a:lnSpc>
              <a:buClr>
                <a:srgbClr val="333399"/>
              </a:buClr>
              <a:buSzPct val="75000"/>
              <a:buFont typeface="Wingdings"/>
              <a:buChar char=""/>
              <a:tabLst>
                <a:tab pos="367665" algn="l"/>
                <a:tab pos="368300" algn="l"/>
                <a:tab pos="6790690" algn="l"/>
              </a:tabLst>
            </a:pPr>
            <a:r>
              <a:rPr sz="2000" spc="-5" dirty="0">
                <a:solidFill>
                  <a:srgbClr val="C00000"/>
                </a:solidFill>
                <a:latin typeface="Arial"/>
                <a:cs typeface="Arial"/>
              </a:rPr>
              <a:t>Donor </a:t>
            </a:r>
            <a:r>
              <a:rPr sz="2000" spc="-20" dirty="0">
                <a:solidFill>
                  <a:srgbClr val="C00000"/>
                </a:solidFill>
                <a:latin typeface="Arial"/>
                <a:cs typeface="Arial"/>
              </a:rPr>
              <a:t>T-cells </a:t>
            </a:r>
            <a:r>
              <a:rPr sz="2000" dirty="0">
                <a:solidFill>
                  <a:srgbClr val="C00000"/>
                </a:solidFill>
                <a:latin typeface="Arial"/>
                <a:cs typeface="Arial"/>
              </a:rPr>
              <a:t>proliferate, </a:t>
            </a:r>
            <a:r>
              <a:rPr sz="2000" spc="-5" dirty="0">
                <a:solidFill>
                  <a:srgbClr val="C00000"/>
                </a:solidFill>
                <a:latin typeface="Arial"/>
                <a:cs typeface="Arial"/>
              </a:rPr>
              <a:t>differentiate and </a:t>
            </a:r>
            <a:r>
              <a:rPr sz="2000" dirty="0">
                <a:solidFill>
                  <a:srgbClr val="C00000"/>
                </a:solidFill>
                <a:latin typeface="Arial"/>
                <a:cs typeface="Arial"/>
              </a:rPr>
              <a:t>migrate:  </a:t>
            </a:r>
            <a:endParaRPr lang="tr-TR" sz="2000" dirty="0" smtClean="0">
              <a:solidFill>
                <a:srgbClr val="C00000"/>
              </a:solidFill>
              <a:latin typeface="Arial"/>
              <a:cs typeface="Arial"/>
            </a:endParaRPr>
          </a:p>
          <a:p>
            <a:pPr marL="824865" marR="5080" lvl="1" indent="-354965">
              <a:lnSpc>
                <a:spcPct val="170000"/>
              </a:lnSpc>
              <a:buClr>
                <a:srgbClr val="333399"/>
              </a:buClr>
              <a:buSzPct val="75000"/>
              <a:buFont typeface="Arial" pitchFamily="34" charset="0"/>
              <a:buChar char="•"/>
              <a:tabLst>
                <a:tab pos="367665" algn="l"/>
                <a:tab pos="368300" algn="l"/>
                <a:tab pos="6790690" algn="l"/>
              </a:tabLst>
            </a:pPr>
            <a:r>
              <a:rPr spc="-5" dirty="0" smtClean="0">
                <a:latin typeface="Arial"/>
                <a:cs typeface="Arial"/>
              </a:rPr>
              <a:t>CD4 </a:t>
            </a:r>
            <a:r>
              <a:rPr spc="-5" dirty="0">
                <a:latin typeface="Arial"/>
                <a:cs typeface="Arial"/>
              </a:rPr>
              <a:t>cells typically recognising Class </a:t>
            </a:r>
            <a:r>
              <a:rPr dirty="0">
                <a:latin typeface="Arial"/>
                <a:cs typeface="Arial"/>
              </a:rPr>
              <a:t>II </a:t>
            </a:r>
            <a:r>
              <a:rPr spc="-5" dirty="0">
                <a:latin typeface="Arial"/>
                <a:cs typeface="Arial"/>
              </a:rPr>
              <a:t>and CD8  recognising Class </a:t>
            </a:r>
            <a:r>
              <a:rPr dirty="0">
                <a:latin typeface="Arial"/>
                <a:cs typeface="Arial"/>
              </a:rPr>
              <a:t>I </a:t>
            </a:r>
            <a:r>
              <a:rPr spc="-5" dirty="0">
                <a:latin typeface="Arial"/>
                <a:cs typeface="Arial"/>
              </a:rPr>
              <a:t>antigens. </a:t>
            </a:r>
            <a:endParaRPr lang="tr-TR" spc="-5" dirty="0" smtClean="0">
              <a:latin typeface="Arial"/>
              <a:cs typeface="Arial"/>
            </a:endParaRPr>
          </a:p>
          <a:p>
            <a:pPr marL="824865" marR="5080" lvl="1" indent="-354965">
              <a:lnSpc>
                <a:spcPct val="170000"/>
              </a:lnSpc>
              <a:buClr>
                <a:srgbClr val="333399"/>
              </a:buClr>
              <a:buSzPct val="75000"/>
              <a:buFont typeface="Arial" pitchFamily="34" charset="0"/>
              <a:buChar char="•"/>
              <a:tabLst>
                <a:tab pos="367665" algn="l"/>
                <a:tab pos="368300" algn="l"/>
                <a:tab pos="6790690" algn="l"/>
              </a:tabLst>
            </a:pPr>
            <a:r>
              <a:rPr dirty="0" smtClean="0">
                <a:latin typeface="Arial"/>
                <a:cs typeface="Arial"/>
              </a:rPr>
              <a:t>Process </a:t>
            </a:r>
            <a:r>
              <a:rPr spc="-5" dirty="0">
                <a:latin typeface="Arial"/>
                <a:cs typeface="Arial"/>
              </a:rPr>
              <a:t>modulated by  NK, </a:t>
            </a:r>
            <a:r>
              <a:rPr spc="-25" dirty="0">
                <a:latin typeface="Arial"/>
                <a:cs typeface="Arial"/>
              </a:rPr>
              <a:t>T-regs </a:t>
            </a:r>
            <a:r>
              <a:rPr spc="-5" dirty="0">
                <a:latin typeface="Arial"/>
                <a:cs typeface="Arial"/>
              </a:rPr>
              <a:t>and </a:t>
            </a:r>
            <a:r>
              <a:rPr dirty="0">
                <a:latin typeface="Arial"/>
                <a:cs typeface="Arial"/>
              </a:rPr>
              <a:t>MSCs, </a:t>
            </a:r>
            <a:endParaRPr lang="tr-TR" dirty="0" smtClean="0">
              <a:latin typeface="Arial"/>
              <a:cs typeface="Arial"/>
            </a:endParaRPr>
          </a:p>
          <a:p>
            <a:pPr marL="824865" marR="5080" lvl="1" indent="-354965">
              <a:lnSpc>
                <a:spcPct val="170000"/>
              </a:lnSpc>
              <a:buClr>
                <a:srgbClr val="333399"/>
              </a:buClr>
              <a:buSzPct val="75000"/>
              <a:buFont typeface="Arial" pitchFamily="34" charset="0"/>
              <a:buChar char="•"/>
              <a:tabLst>
                <a:tab pos="367665" algn="l"/>
                <a:tab pos="368300" algn="l"/>
                <a:tab pos="6790690" algn="l"/>
              </a:tabLst>
            </a:pPr>
            <a:r>
              <a:rPr lang="tr-TR" spc="-5" dirty="0" smtClean="0">
                <a:latin typeface="Arial"/>
                <a:cs typeface="Arial"/>
              </a:rPr>
              <a:t>P</a:t>
            </a:r>
            <a:r>
              <a:rPr spc="-5" dirty="0" err="1" smtClean="0">
                <a:latin typeface="Arial"/>
                <a:cs typeface="Arial"/>
              </a:rPr>
              <a:t>roduction</a:t>
            </a:r>
            <a:r>
              <a:rPr spc="-5" dirty="0" smtClean="0">
                <a:latin typeface="Arial"/>
                <a:cs typeface="Arial"/>
              </a:rPr>
              <a:t> </a:t>
            </a:r>
            <a:r>
              <a:rPr dirty="0">
                <a:latin typeface="Arial"/>
                <a:cs typeface="Arial"/>
              </a:rPr>
              <a:t>of</a:t>
            </a:r>
            <a:r>
              <a:rPr spc="55" dirty="0">
                <a:latin typeface="Arial"/>
                <a:cs typeface="Arial"/>
              </a:rPr>
              <a:t> </a:t>
            </a:r>
            <a:r>
              <a:rPr dirty="0">
                <a:latin typeface="Arial"/>
                <a:cs typeface="Arial"/>
              </a:rPr>
              <a:t>IL2,</a:t>
            </a:r>
            <a:r>
              <a:rPr spc="-65" dirty="0">
                <a:latin typeface="Arial"/>
                <a:cs typeface="Arial"/>
              </a:rPr>
              <a:t> </a:t>
            </a:r>
            <a:r>
              <a:rPr lang="tr-TR" spc="-65" dirty="0" smtClean="0">
                <a:latin typeface="Arial"/>
                <a:cs typeface="Arial"/>
              </a:rPr>
              <a:t>IL-12, </a:t>
            </a:r>
            <a:r>
              <a:rPr dirty="0" smtClean="0">
                <a:latin typeface="Arial"/>
                <a:cs typeface="Arial"/>
              </a:rPr>
              <a:t>TNF</a:t>
            </a:r>
            <a:r>
              <a:rPr lang="tr-TR" dirty="0" smtClean="0">
                <a:latin typeface="Arial"/>
                <a:cs typeface="Arial"/>
              </a:rPr>
              <a:t> alfa</a:t>
            </a:r>
            <a:r>
              <a:rPr lang="tr-TR" dirty="0">
                <a:latin typeface="Arial"/>
                <a:cs typeface="Arial"/>
              </a:rPr>
              <a:t> </a:t>
            </a:r>
            <a:r>
              <a:rPr spc="-10" dirty="0" smtClean="0">
                <a:latin typeface="Arial"/>
                <a:cs typeface="Arial"/>
              </a:rPr>
              <a:t>and  </a:t>
            </a:r>
            <a:r>
              <a:rPr dirty="0" smtClean="0">
                <a:latin typeface="Arial"/>
                <a:cs typeface="Arial"/>
              </a:rPr>
              <a:t>IFN</a:t>
            </a:r>
            <a:r>
              <a:rPr lang="tr-TR" dirty="0" smtClean="0">
                <a:latin typeface="Arial"/>
                <a:cs typeface="Arial"/>
              </a:rPr>
              <a:t>-gamma</a:t>
            </a:r>
            <a:endParaRPr dirty="0">
              <a:latin typeface="Times New Roman"/>
              <a:cs typeface="Times New Roman"/>
            </a:endParaRPr>
          </a:p>
          <a:p>
            <a:pPr marL="367665" indent="-354965">
              <a:lnSpc>
                <a:spcPct val="170000"/>
              </a:lnSpc>
              <a:buClr>
                <a:srgbClr val="333399"/>
              </a:buClr>
              <a:buSzPct val="75000"/>
              <a:buFont typeface="Wingdings"/>
              <a:buChar char=""/>
              <a:tabLst>
                <a:tab pos="367665" algn="l"/>
                <a:tab pos="368300" algn="l"/>
              </a:tabLst>
            </a:pPr>
            <a:r>
              <a:rPr sz="2000" spc="-45" dirty="0">
                <a:solidFill>
                  <a:srgbClr val="C00000"/>
                </a:solidFill>
                <a:latin typeface="Arial"/>
                <a:cs typeface="Arial"/>
              </a:rPr>
              <a:t>Target </a:t>
            </a:r>
            <a:r>
              <a:rPr sz="2000" spc="-5" dirty="0">
                <a:solidFill>
                  <a:srgbClr val="C00000"/>
                </a:solidFill>
                <a:latin typeface="Arial"/>
                <a:cs typeface="Arial"/>
              </a:rPr>
              <a:t>tissue </a:t>
            </a:r>
            <a:r>
              <a:rPr sz="2000" dirty="0">
                <a:solidFill>
                  <a:srgbClr val="C00000"/>
                </a:solidFill>
                <a:latin typeface="Arial"/>
                <a:cs typeface="Arial"/>
              </a:rPr>
              <a:t>destruction </a:t>
            </a:r>
            <a:r>
              <a:rPr sz="2000" spc="-5" dirty="0">
                <a:solidFill>
                  <a:srgbClr val="C00000"/>
                </a:solidFill>
                <a:latin typeface="Arial"/>
                <a:cs typeface="Arial"/>
              </a:rPr>
              <a:t>through </a:t>
            </a:r>
            <a:r>
              <a:rPr sz="2000" dirty="0" err="1">
                <a:solidFill>
                  <a:srgbClr val="C00000"/>
                </a:solidFill>
                <a:latin typeface="Arial"/>
                <a:cs typeface="Arial"/>
              </a:rPr>
              <a:t>Fas-Fas</a:t>
            </a:r>
            <a:r>
              <a:rPr sz="2000" spc="25" dirty="0">
                <a:solidFill>
                  <a:srgbClr val="C00000"/>
                </a:solidFill>
                <a:latin typeface="Arial"/>
                <a:cs typeface="Arial"/>
              </a:rPr>
              <a:t> </a:t>
            </a:r>
            <a:r>
              <a:rPr sz="2000" spc="-5" dirty="0" smtClean="0">
                <a:solidFill>
                  <a:srgbClr val="C00000"/>
                </a:solidFill>
                <a:latin typeface="Arial"/>
                <a:cs typeface="Arial"/>
              </a:rPr>
              <a:t>ligand</a:t>
            </a:r>
            <a:r>
              <a:rPr lang="tr-TR" sz="2000" dirty="0" smtClean="0">
                <a:solidFill>
                  <a:srgbClr val="C00000"/>
                </a:solidFill>
                <a:latin typeface="Arial"/>
                <a:cs typeface="Arial"/>
              </a:rPr>
              <a:t> </a:t>
            </a:r>
            <a:r>
              <a:rPr sz="2000" spc="-5" dirty="0" smtClean="0">
                <a:solidFill>
                  <a:srgbClr val="C00000"/>
                </a:solidFill>
                <a:latin typeface="Arial"/>
                <a:cs typeface="Arial"/>
              </a:rPr>
              <a:t>(liver</a:t>
            </a:r>
            <a:r>
              <a:rPr sz="2000" spc="-5" dirty="0">
                <a:solidFill>
                  <a:srgbClr val="C00000"/>
                </a:solidFill>
                <a:latin typeface="Arial"/>
                <a:cs typeface="Arial"/>
              </a:rPr>
              <a:t>) and perforin-granzyme pathway</a:t>
            </a:r>
            <a:r>
              <a:rPr sz="2000" spc="100" dirty="0">
                <a:solidFill>
                  <a:srgbClr val="C00000"/>
                </a:solidFill>
                <a:latin typeface="Arial"/>
                <a:cs typeface="Arial"/>
              </a:rPr>
              <a:t> </a:t>
            </a:r>
            <a:r>
              <a:rPr sz="2000" dirty="0">
                <a:solidFill>
                  <a:srgbClr val="C00000"/>
                </a:solidFill>
                <a:latin typeface="Arial"/>
                <a:cs typeface="Arial"/>
              </a:rPr>
              <a:t>(GIT)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98306" name="Picture 2" descr="graft versus host disease ile ilgili görsel sonucu"/>
          <p:cNvPicPr>
            <a:picLocks noChangeAspect="1" noChangeArrowheads="1"/>
          </p:cNvPicPr>
          <p:nvPr/>
        </p:nvPicPr>
        <p:blipFill>
          <a:blip r:embed="rId3" cstate="print"/>
          <a:srcRect/>
          <a:stretch>
            <a:fillRect/>
          </a:stretch>
        </p:blipFill>
        <p:spPr bwMode="auto">
          <a:xfrm>
            <a:off x="533400" y="685800"/>
            <a:ext cx="7696200" cy="5612854"/>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1295400" y="838200"/>
            <a:ext cx="6738937" cy="5867400"/>
          </a:xfrm>
          <a:prstGeom prst="rect">
            <a:avLst/>
          </a:prstGeom>
          <a:noFill/>
          <a:ln w="9525" cap="flat">
            <a:noFill/>
            <a:round/>
            <a:headEnd/>
            <a:tailEnd/>
          </a:ln>
          <a:effectLst/>
        </p:spPr>
      </p:pic>
      <p:sp>
        <p:nvSpPr>
          <p:cNvPr id="4099" name="Text Box 3"/>
          <p:cNvSpPr txBox="1">
            <a:spLocks noChangeArrowheads="1"/>
          </p:cNvSpPr>
          <p:nvPr/>
        </p:nvSpPr>
        <p:spPr bwMode="auto">
          <a:xfrm>
            <a:off x="952500" y="6477000"/>
            <a:ext cx="8255000" cy="227013"/>
          </a:xfrm>
          <a:prstGeom prst="rect">
            <a:avLst/>
          </a:prstGeom>
          <a:noFill/>
          <a:ln w="9525" cap="flat">
            <a:noFill/>
            <a:round/>
            <a:headEnd/>
            <a:tailEnd/>
          </a:ln>
          <a:effectLst/>
        </p:spPr>
        <p:txBody>
          <a:bodyPr lIns="90000" tIns="45000" rIns="90000" bIns="45000"/>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900" i="1">
                <a:solidFill>
                  <a:srgbClr val="FFFFFF"/>
                </a:solidFill>
              </a:rPr>
              <a:t>The Lancet</a:t>
            </a:r>
            <a:r>
              <a:rPr lang="en-US" sz="900">
                <a:solidFill>
                  <a:srgbClr val="FFFFFF"/>
                </a:solidFill>
              </a:rPr>
              <a:t> 2009 373, 1550-1561DOI: (10.1016/S0140-6736(09)60237-3) </a:t>
            </a:r>
          </a:p>
        </p:txBody>
      </p:sp>
      <p:pic>
        <p:nvPicPr>
          <p:cNvPr id="4101" name="Picture 5"/>
          <p:cNvPicPr>
            <a:picLocks noChangeAspect="1" noChangeArrowheads="1"/>
          </p:cNvPicPr>
          <p:nvPr/>
        </p:nvPicPr>
        <p:blipFill>
          <a:blip r:embed="rId4" cstate="print"/>
          <a:srcRect/>
          <a:stretch>
            <a:fillRect/>
          </a:stretch>
        </p:blipFill>
        <p:spPr bwMode="auto">
          <a:xfrm>
            <a:off x="79376" y="6400800"/>
            <a:ext cx="407822" cy="457200"/>
          </a:xfrm>
          <a:prstGeom prst="rect">
            <a:avLst/>
          </a:prstGeom>
          <a:noFill/>
          <a:ln w="9525" cap="flat">
            <a:noFill/>
            <a:round/>
            <a:headEnd/>
            <a:tailEnd/>
          </a:ln>
          <a:effectLst/>
        </p:spPr>
      </p:pic>
      <p:sp>
        <p:nvSpPr>
          <p:cNvPr id="7" name="6 Dikdörtgen"/>
          <p:cNvSpPr/>
          <p:nvPr/>
        </p:nvSpPr>
        <p:spPr>
          <a:xfrm>
            <a:off x="0" y="990600"/>
            <a:ext cx="3596818" cy="954107"/>
          </a:xfrm>
          <a:prstGeom prst="rect">
            <a:avLst/>
          </a:prstGeom>
        </p:spPr>
        <p:txBody>
          <a:bodyPr wrap="none">
            <a:spAutoFit/>
          </a:bodyPr>
          <a:lstStyle/>
          <a:p>
            <a:pPr marL="683895">
              <a:lnSpc>
                <a:spcPct val="100000"/>
              </a:lnSpc>
            </a:pPr>
            <a:r>
              <a:rPr lang="tr-TR" sz="2800" dirty="0" smtClean="0">
                <a:solidFill>
                  <a:srgbClr val="336699"/>
                </a:solidFill>
                <a:latin typeface="Arial"/>
                <a:cs typeface="Arial"/>
              </a:rPr>
              <a:t>Acute </a:t>
            </a:r>
            <a:r>
              <a:rPr lang="tr-TR" sz="2800" dirty="0" err="1" smtClean="0">
                <a:solidFill>
                  <a:srgbClr val="336699"/>
                </a:solidFill>
                <a:latin typeface="Arial"/>
                <a:cs typeface="Arial"/>
              </a:rPr>
              <a:t>GvHD</a:t>
            </a:r>
            <a:r>
              <a:rPr lang="tr-TR" sz="2800" dirty="0" smtClean="0">
                <a:solidFill>
                  <a:srgbClr val="336699"/>
                </a:solidFill>
                <a:latin typeface="Arial"/>
                <a:cs typeface="Arial"/>
              </a:rPr>
              <a:t>:</a:t>
            </a:r>
          </a:p>
          <a:p>
            <a:pPr marL="683895">
              <a:lnSpc>
                <a:spcPct val="100000"/>
              </a:lnSpc>
            </a:pPr>
            <a:r>
              <a:rPr lang="tr-TR" sz="2800" spc="-65" dirty="0" smtClean="0">
                <a:solidFill>
                  <a:srgbClr val="336699"/>
                </a:solidFill>
                <a:latin typeface="Arial"/>
                <a:cs typeface="Arial"/>
              </a:rPr>
              <a:t> </a:t>
            </a:r>
            <a:r>
              <a:rPr lang="tr-TR" sz="2800" spc="-5" dirty="0" smtClean="0">
                <a:solidFill>
                  <a:srgbClr val="336699"/>
                </a:solidFill>
                <a:latin typeface="Arial"/>
                <a:cs typeface="Arial"/>
              </a:rPr>
              <a:t>Pathophysiology</a:t>
            </a:r>
            <a:endParaRPr lang="tr-TR" sz="2800" dirty="0">
              <a:latin typeface="Arial"/>
              <a:cs typeface="Arial"/>
            </a:endParaRPr>
          </a:p>
        </p:txBody>
      </p:sp>
    </p:spTree>
  </p:cSld>
  <p:clrMapOvr>
    <a:masterClrMapping/>
  </p:clrMapOvr>
  <p:transition>
    <p:wipe dir="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85800" y="609600"/>
            <a:ext cx="7162800" cy="850874"/>
          </a:xfrm>
          <a:prstGeom prst="rect">
            <a:avLst/>
          </a:prstGeom>
        </p:spPr>
        <p:txBody>
          <a:bodyPr vert="horz" wrap="square" lIns="0" tIns="354965" rIns="0" bIns="0" rtlCol="0">
            <a:spAutoFit/>
          </a:bodyPr>
          <a:lstStyle/>
          <a:p>
            <a:pPr marL="871219">
              <a:lnSpc>
                <a:spcPct val="100000"/>
              </a:lnSpc>
              <a:spcBef>
                <a:spcPts val="2795"/>
              </a:spcBef>
            </a:pPr>
            <a:r>
              <a:rPr sz="3200" dirty="0">
                <a:solidFill>
                  <a:srgbClr val="336699"/>
                </a:solidFill>
                <a:latin typeface="Arial"/>
                <a:cs typeface="Arial"/>
              </a:rPr>
              <a:t>Acute GvHD:</a:t>
            </a:r>
            <a:r>
              <a:rPr sz="3200" spc="-65" dirty="0">
                <a:solidFill>
                  <a:srgbClr val="336699"/>
                </a:solidFill>
                <a:latin typeface="Arial"/>
                <a:cs typeface="Arial"/>
              </a:rPr>
              <a:t> </a:t>
            </a:r>
            <a:r>
              <a:rPr sz="3200" spc="-5" dirty="0">
                <a:solidFill>
                  <a:srgbClr val="336699"/>
                </a:solidFill>
                <a:latin typeface="Arial"/>
                <a:cs typeface="Arial"/>
              </a:rPr>
              <a:t>Pathophysiology</a:t>
            </a:r>
            <a:endParaRPr sz="3200" dirty="0">
              <a:latin typeface="Arial"/>
              <a:cs typeface="Arial"/>
            </a:endParaRPr>
          </a:p>
        </p:txBody>
      </p:sp>
      <p:sp>
        <p:nvSpPr>
          <p:cNvPr id="5" name="object 5"/>
          <p:cNvSpPr/>
          <p:nvPr/>
        </p:nvSpPr>
        <p:spPr>
          <a:xfrm>
            <a:off x="990600" y="1600200"/>
            <a:ext cx="7162800" cy="4953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457200" y="2555081"/>
            <a:ext cx="7571740" cy="3693319"/>
          </a:xfrm>
          <a:prstGeom prst="rect">
            <a:avLst/>
          </a:prstGeom>
        </p:spPr>
        <p:txBody>
          <a:bodyPr vert="horz" wrap="square" lIns="0" tIns="0" rIns="0" bIns="0" rtlCol="0">
            <a:spAutoFit/>
          </a:bodyPr>
          <a:lstStyle/>
          <a:p>
            <a:pPr marL="355600" marR="330200" indent="-342900">
              <a:lnSpc>
                <a:spcPct val="200000"/>
              </a:lnSpc>
              <a:buChar char="•"/>
              <a:tabLst>
                <a:tab pos="354965" algn="l"/>
                <a:tab pos="355600" algn="l"/>
              </a:tabLst>
            </a:pPr>
            <a:r>
              <a:rPr lang="tr-TR" sz="2400" dirty="0" smtClean="0">
                <a:latin typeface="+mj-lt"/>
              </a:rPr>
              <a:t>A </a:t>
            </a:r>
            <a:r>
              <a:rPr lang="tr-TR" sz="2400" dirty="0" err="1" smtClean="0">
                <a:latin typeface="+mj-lt"/>
              </a:rPr>
              <a:t>classic</a:t>
            </a:r>
            <a:r>
              <a:rPr lang="tr-TR" sz="2400" dirty="0" smtClean="0">
                <a:latin typeface="+mj-lt"/>
              </a:rPr>
              <a:t> </a:t>
            </a:r>
            <a:r>
              <a:rPr lang="tr-TR" sz="2400" dirty="0" err="1" smtClean="0">
                <a:latin typeface="+mj-lt"/>
              </a:rPr>
              <a:t>maculopapular</a:t>
            </a:r>
            <a:r>
              <a:rPr lang="tr-TR" sz="2400" dirty="0" smtClean="0">
                <a:latin typeface="+mj-lt"/>
              </a:rPr>
              <a:t> </a:t>
            </a:r>
            <a:r>
              <a:rPr lang="tr-TR" sz="2400" dirty="0" err="1" smtClean="0">
                <a:latin typeface="+mj-lt"/>
              </a:rPr>
              <a:t>rash</a:t>
            </a:r>
            <a:r>
              <a:rPr lang="tr-TR" sz="2400" dirty="0" smtClean="0">
                <a:latin typeface="+mj-lt"/>
              </a:rPr>
              <a:t>; </a:t>
            </a:r>
          </a:p>
          <a:p>
            <a:pPr marL="355600" marR="330200" indent="-342900">
              <a:lnSpc>
                <a:spcPct val="200000"/>
              </a:lnSpc>
              <a:buChar char="•"/>
              <a:tabLst>
                <a:tab pos="354965" algn="l"/>
                <a:tab pos="355600" algn="l"/>
              </a:tabLst>
            </a:pPr>
            <a:r>
              <a:rPr lang="tr-TR" sz="2400" dirty="0" err="1" smtClean="0">
                <a:latin typeface="+mj-lt"/>
              </a:rPr>
              <a:t>Persistent</a:t>
            </a:r>
            <a:r>
              <a:rPr lang="tr-TR" sz="2400" dirty="0" smtClean="0">
                <a:latin typeface="+mj-lt"/>
              </a:rPr>
              <a:t> </a:t>
            </a:r>
            <a:r>
              <a:rPr lang="tr-TR" sz="2400" dirty="0" err="1" smtClean="0">
                <a:latin typeface="+mj-lt"/>
              </a:rPr>
              <a:t>nausea</a:t>
            </a:r>
            <a:r>
              <a:rPr lang="tr-TR" sz="2400" dirty="0" smtClean="0">
                <a:latin typeface="+mj-lt"/>
              </a:rPr>
              <a:t> and/</a:t>
            </a:r>
            <a:r>
              <a:rPr lang="tr-TR" sz="2400" dirty="0" err="1" smtClean="0">
                <a:latin typeface="+mj-lt"/>
              </a:rPr>
              <a:t>or</a:t>
            </a:r>
            <a:r>
              <a:rPr lang="tr-TR" sz="2400" dirty="0" smtClean="0">
                <a:latin typeface="+mj-lt"/>
              </a:rPr>
              <a:t> </a:t>
            </a:r>
            <a:r>
              <a:rPr lang="tr-TR" sz="2400" dirty="0" err="1" smtClean="0">
                <a:latin typeface="+mj-lt"/>
              </a:rPr>
              <a:t>emesis</a:t>
            </a:r>
            <a:r>
              <a:rPr lang="tr-TR" sz="2400" dirty="0" smtClean="0">
                <a:latin typeface="+mj-lt"/>
              </a:rPr>
              <a:t>; </a:t>
            </a:r>
          </a:p>
          <a:p>
            <a:pPr marL="355600" marR="330200" indent="-342900">
              <a:lnSpc>
                <a:spcPct val="200000"/>
              </a:lnSpc>
              <a:buChar char="•"/>
              <a:tabLst>
                <a:tab pos="354965" algn="l"/>
                <a:tab pos="355600" algn="l"/>
              </a:tabLst>
            </a:pPr>
            <a:r>
              <a:rPr lang="tr-TR" sz="2400" dirty="0" err="1" smtClean="0">
                <a:latin typeface="+mj-lt"/>
              </a:rPr>
              <a:t>Abdominal</a:t>
            </a:r>
            <a:r>
              <a:rPr lang="tr-TR" sz="2400" dirty="0" smtClean="0">
                <a:latin typeface="+mj-lt"/>
              </a:rPr>
              <a:t> </a:t>
            </a:r>
            <a:r>
              <a:rPr lang="tr-TR" sz="2400" dirty="0" err="1" smtClean="0">
                <a:latin typeface="+mj-lt"/>
              </a:rPr>
              <a:t>cramps</a:t>
            </a:r>
            <a:r>
              <a:rPr lang="tr-TR" sz="2400" dirty="0" smtClean="0">
                <a:latin typeface="+mj-lt"/>
              </a:rPr>
              <a:t> </a:t>
            </a:r>
            <a:r>
              <a:rPr lang="tr-TR" sz="2400" dirty="0" err="1" smtClean="0">
                <a:latin typeface="+mj-lt"/>
              </a:rPr>
              <a:t>with</a:t>
            </a:r>
            <a:r>
              <a:rPr lang="tr-TR" sz="2400" dirty="0" smtClean="0">
                <a:latin typeface="+mj-lt"/>
              </a:rPr>
              <a:t> </a:t>
            </a:r>
            <a:r>
              <a:rPr lang="tr-TR" sz="2400" dirty="0" err="1" smtClean="0">
                <a:latin typeface="+mj-lt"/>
              </a:rPr>
              <a:t>diarrhea</a:t>
            </a:r>
            <a:r>
              <a:rPr lang="tr-TR" sz="2400" dirty="0" smtClean="0">
                <a:latin typeface="+mj-lt"/>
              </a:rPr>
              <a:t>; and </a:t>
            </a:r>
          </a:p>
          <a:p>
            <a:pPr marL="355600" marR="330200" indent="-342900">
              <a:lnSpc>
                <a:spcPct val="200000"/>
              </a:lnSpc>
              <a:buChar char="•"/>
              <a:tabLst>
                <a:tab pos="354965" algn="l"/>
                <a:tab pos="355600" algn="l"/>
              </a:tabLst>
            </a:pPr>
            <a:r>
              <a:rPr lang="tr-TR" sz="2400" dirty="0" smtClean="0">
                <a:latin typeface="+mj-lt"/>
              </a:rPr>
              <a:t>A </a:t>
            </a:r>
            <a:r>
              <a:rPr lang="tr-TR" sz="2400" dirty="0" err="1" smtClean="0">
                <a:latin typeface="+mj-lt"/>
              </a:rPr>
              <a:t>rising</a:t>
            </a:r>
            <a:r>
              <a:rPr lang="tr-TR" sz="2400" dirty="0" smtClean="0">
                <a:latin typeface="+mj-lt"/>
              </a:rPr>
              <a:t> serum </a:t>
            </a:r>
            <a:r>
              <a:rPr lang="tr-TR" sz="2400" dirty="0" err="1" smtClean="0">
                <a:latin typeface="+mj-lt"/>
              </a:rPr>
              <a:t>bilirubin</a:t>
            </a:r>
            <a:r>
              <a:rPr lang="tr-TR" sz="2400" dirty="0" smtClean="0">
                <a:latin typeface="+mj-lt"/>
              </a:rPr>
              <a:t> </a:t>
            </a:r>
            <a:r>
              <a:rPr lang="tr-TR" sz="2400" dirty="0" err="1" smtClean="0">
                <a:latin typeface="+mj-lt"/>
              </a:rPr>
              <a:t>concentration</a:t>
            </a:r>
            <a:r>
              <a:rPr lang="tr-TR" sz="2400" dirty="0" smtClean="0">
                <a:latin typeface="+mj-lt"/>
              </a:rPr>
              <a:t>. </a:t>
            </a:r>
          </a:p>
          <a:p>
            <a:pPr marL="355600" marR="330200" indent="-342900">
              <a:lnSpc>
                <a:spcPct val="200000"/>
              </a:lnSpc>
              <a:buChar char="•"/>
              <a:tabLst>
                <a:tab pos="354965" algn="l"/>
                <a:tab pos="355600" algn="l"/>
              </a:tabLst>
            </a:pPr>
            <a:endParaRPr lang="tr-TR" sz="2400" dirty="0" smtClean="0">
              <a:latin typeface="+mj-lt"/>
            </a:endParaRPr>
          </a:p>
        </p:txBody>
      </p:sp>
      <p:sp>
        <p:nvSpPr>
          <p:cNvPr id="4" name="3 Dikdörtgen"/>
          <p:cNvSpPr/>
          <p:nvPr/>
        </p:nvSpPr>
        <p:spPr>
          <a:xfrm>
            <a:off x="457200" y="1412081"/>
            <a:ext cx="5867400" cy="1077218"/>
          </a:xfrm>
          <a:prstGeom prst="rect">
            <a:avLst/>
          </a:prstGeom>
        </p:spPr>
        <p:txBody>
          <a:bodyPr wrap="square">
            <a:spAutoFit/>
          </a:bodyPr>
          <a:lstStyle/>
          <a:p>
            <a:r>
              <a:rPr lang="en-US" sz="3200" dirty="0" smtClean="0">
                <a:latin typeface="+mj-lt"/>
              </a:rPr>
              <a:t>Clinical manifestations of Acute</a:t>
            </a:r>
            <a:r>
              <a:rPr lang="en-US" sz="3200" spc="-100" dirty="0" smtClean="0">
                <a:latin typeface="+mj-lt"/>
              </a:rPr>
              <a:t> </a:t>
            </a:r>
            <a:r>
              <a:rPr lang="en-US" sz="3200" dirty="0" err="1" smtClean="0">
                <a:latin typeface="+mj-lt"/>
              </a:rPr>
              <a:t>GvHD</a:t>
            </a:r>
            <a:r>
              <a:rPr lang="en-US" sz="3200" dirty="0" smtClean="0">
                <a:latin typeface="+mj-lt"/>
              </a:rPr>
              <a:t> </a:t>
            </a:r>
            <a:r>
              <a:rPr lang="en-US" sz="3200" dirty="0" err="1" smtClean="0">
                <a:latin typeface="+mj-lt"/>
              </a:rPr>
              <a:t>İnclude</a:t>
            </a:r>
            <a:r>
              <a:rPr lang="en-US" sz="3200" dirty="0" smtClean="0">
                <a:latin typeface="+mj-lt"/>
              </a:rPr>
              <a:t>;</a:t>
            </a:r>
            <a:endParaRPr lang="tr-TR" sz="3200" dirty="0">
              <a:latin typeface="+mj-lt"/>
            </a:endParaRPr>
          </a:p>
        </p:txBody>
      </p:sp>
      <p:pic>
        <p:nvPicPr>
          <p:cNvPr id="5" name="Picture 2" descr="RE1A1FF25_44"/>
          <p:cNvPicPr>
            <a:picLocks noChangeAspect="1" noChangeArrowheads="1"/>
          </p:cNvPicPr>
          <p:nvPr/>
        </p:nvPicPr>
        <p:blipFill>
          <a:blip r:embed="rId3" cstate="print"/>
          <a:srcRect/>
          <a:stretch>
            <a:fillRect/>
          </a:stretch>
        </p:blipFill>
        <p:spPr bwMode="auto">
          <a:xfrm>
            <a:off x="6400800" y="2707482"/>
            <a:ext cx="2133600" cy="2590800"/>
          </a:xfrm>
          <a:prstGeom prst="rect">
            <a:avLst/>
          </a:prstGeom>
          <a:noFill/>
          <a:ln w="9525">
            <a:noFill/>
            <a:miter lim="800000"/>
            <a:headEnd/>
            <a:tailEnd/>
          </a:ln>
        </p:spPr>
      </p:pic>
      <p:sp>
        <p:nvSpPr>
          <p:cNvPr id="6" name="Text Box 3"/>
          <p:cNvSpPr txBox="1">
            <a:spLocks noChangeArrowheads="1"/>
          </p:cNvSpPr>
          <p:nvPr/>
        </p:nvSpPr>
        <p:spPr bwMode="auto">
          <a:xfrm>
            <a:off x="5791200" y="2326481"/>
            <a:ext cx="3021105" cy="246221"/>
          </a:xfrm>
          <a:prstGeom prst="rect">
            <a:avLst/>
          </a:prstGeom>
          <a:noFill/>
          <a:ln w="9525">
            <a:noFill/>
            <a:miter lim="800000"/>
            <a:headEnd/>
            <a:tailEnd/>
          </a:ln>
          <a:effectLst/>
        </p:spPr>
        <p:txBody>
          <a:bodyPr wrap="square">
            <a:spAutoFit/>
          </a:bodyPr>
          <a:lstStyle/>
          <a:p>
            <a:pPr fontAlgn="auto">
              <a:spcBef>
                <a:spcPct val="50000"/>
              </a:spcBef>
              <a:spcAft>
                <a:spcPts val="0"/>
              </a:spcAft>
              <a:defRPr/>
            </a:pPr>
            <a:r>
              <a:rPr lang="en-US" sz="1000" dirty="0">
                <a:solidFill>
                  <a:srgbClr val="C00000"/>
                </a:solidFill>
                <a:latin typeface="+mj-lt"/>
                <a:cs typeface="+mn-cs"/>
              </a:rPr>
              <a:t>Graft Versus Host Disease of the Skin: Grade IV</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object 64"/>
          <p:cNvSpPr txBox="1"/>
          <p:nvPr/>
        </p:nvSpPr>
        <p:spPr>
          <a:xfrm>
            <a:off x="0" y="1600200"/>
            <a:ext cx="6781800" cy="4413516"/>
          </a:xfrm>
          <a:prstGeom prst="rect">
            <a:avLst/>
          </a:prstGeom>
        </p:spPr>
        <p:txBody>
          <a:bodyPr vert="horz" wrap="square" lIns="0" tIns="0" rIns="0" bIns="0" rtlCol="0">
            <a:spAutoFit/>
          </a:bodyPr>
          <a:lstStyle/>
          <a:p>
            <a:pPr marL="756285" lvl="1" indent="-286385">
              <a:lnSpc>
                <a:spcPct val="130000"/>
              </a:lnSpc>
              <a:spcBef>
                <a:spcPts val="555"/>
              </a:spcBef>
              <a:buFont typeface="Arial" pitchFamily="34" charset="0"/>
              <a:buChar char="•"/>
              <a:tabLst>
                <a:tab pos="756285" algn="l"/>
                <a:tab pos="756920" algn="l"/>
              </a:tabLst>
            </a:pPr>
            <a:r>
              <a:rPr sz="2000" spc="-5" dirty="0" smtClean="0">
                <a:latin typeface="+mj-lt"/>
                <a:cs typeface="Arial"/>
              </a:rPr>
              <a:t>Most </a:t>
            </a:r>
            <a:r>
              <a:rPr sz="2000" spc="-5" dirty="0">
                <a:latin typeface="+mj-lt"/>
                <a:cs typeface="Arial"/>
              </a:rPr>
              <a:t>common organ</a:t>
            </a:r>
            <a:r>
              <a:rPr sz="2000" dirty="0">
                <a:latin typeface="+mj-lt"/>
                <a:cs typeface="Arial"/>
              </a:rPr>
              <a:t> </a:t>
            </a:r>
            <a:r>
              <a:rPr sz="2000" spc="-5" dirty="0" smtClean="0">
                <a:latin typeface="+mj-lt"/>
                <a:cs typeface="Arial"/>
              </a:rPr>
              <a:t>affected</a:t>
            </a:r>
            <a:r>
              <a:rPr lang="tr-TR" sz="2000" spc="-5" dirty="0" smtClean="0">
                <a:latin typeface="+mj-lt"/>
                <a:cs typeface="Arial"/>
              </a:rPr>
              <a:t> (</a:t>
            </a:r>
            <a:r>
              <a:rPr lang="tr-TR" sz="2000" dirty="0" smtClean="0">
                <a:latin typeface="+mj-lt"/>
                <a:cs typeface="Arial"/>
              </a:rPr>
              <a:t>&gt;80% )</a:t>
            </a:r>
            <a:endParaRPr lang="tr-TR" sz="2000" dirty="0">
              <a:latin typeface="+mj-lt"/>
              <a:cs typeface="Arial"/>
            </a:endParaRPr>
          </a:p>
          <a:p>
            <a:pPr marL="756285" lvl="1" indent="-286385">
              <a:lnSpc>
                <a:spcPct val="130000"/>
              </a:lnSpc>
              <a:spcBef>
                <a:spcPts val="555"/>
              </a:spcBef>
              <a:buFont typeface="Arial" pitchFamily="34" charset="0"/>
              <a:buChar char="•"/>
              <a:tabLst>
                <a:tab pos="756285" algn="l"/>
                <a:tab pos="756920" algn="l"/>
              </a:tabLst>
            </a:pPr>
            <a:r>
              <a:rPr lang="en-US" sz="2000" dirty="0" smtClean="0">
                <a:latin typeface="+mj-lt"/>
                <a:cs typeface="Arial"/>
              </a:rPr>
              <a:t>Macular </a:t>
            </a:r>
            <a:r>
              <a:rPr lang="en-US" sz="2000" dirty="0" err="1" smtClean="0">
                <a:latin typeface="+mj-lt"/>
                <a:cs typeface="Arial"/>
              </a:rPr>
              <a:t>papular</a:t>
            </a:r>
            <a:r>
              <a:rPr lang="en-US" sz="2000" dirty="0" smtClean="0">
                <a:latin typeface="+mj-lt"/>
                <a:cs typeface="Arial"/>
              </a:rPr>
              <a:t> rash</a:t>
            </a:r>
            <a:r>
              <a:rPr lang="en-US" sz="2000" spc="-125" dirty="0" smtClean="0">
                <a:latin typeface="+mj-lt"/>
                <a:cs typeface="Arial"/>
              </a:rPr>
              <a:t> </a:t>
            </a:r>
            <a:r>
              <a:rPr lang="en-US" sz="2000" dirty="0" smtClean="0">
                <a:latin typeface="+mj-lt"/>
                <a:cs typeface="Arial"/>
              </a:rPr>
              <a:t>affecting  any part of the body, </a:t>
            </a:r>
            <a:r>
              <a:rPr lang="en-US" sz="1600" spc="-5" dirty="0" smtClean="0">
                <a:latin typeface="+mj-lt"/>
                <a:cs typeface="Arial"/>
              </a:rPr>
              <a:t>typically  </a:t>
            </a:r>
            <a:r>
              <a:rPr lang="en-US" sz="1600" dirty="0" err="1" smtClean="0">
                <a:latin typeface="+mj-lt"/>
                <a:cs typeface="Arial"/>
              </a:rPr>
              <a:t>palmar</a:t>
            </a:r>
            <a:r>
              <a:rPr lang="en-US" sz="1600" dirty="0" smtClean="0">
                <a:latin typeface="+mj-lt"/>
                <a:cs typeface="Arial"/>
              </a:rPr>
              <a:t> &amp; plantar </a:t>
            </a:r>
            <a:r>
              <a:rPr lang="en-US" sz="1600" dirty="0" err="1" smtClean="0">
                <a:latin typeface="+mj-lt"/>
                <a:cs typeface="Arial"/>
              </a:rPr>
              <a:t>erythema</a:t>
            </a:r>
            <a:r>
              <a:rPr lang="en-US" sz="1600" dirty="0" smtClean="0">
                <a:latin typeface="+mj-lt"/>
                <a:cs typeface="Arial"/>
              </a:rPr>
              <a:t>  and sparing the</a:t>
            </a:r>
            <a:r>
              <a:rPr lang="en-US" sz="1600" spc="-114" dirty="0" smtClean="0">
                <a:latin typeface="+mj-lt"/>
                <a:cs typeface="Arial"/>
              </a:rPr>
              <a:t> </a:t>
            </a:r>
            <a:r>
              <a:rPr lang="en-US" sz="1600" dirty="0" smtClean="0">
                <a:latin typeface="+mj-lt"/>
                <a:cs typeface="Arial"/>
              </a:rPr>
              <a:t>scalp</a:t>
            </a:r>
          </a:p>
          <a:p>
            <a:pPr marL="1188000" lvl="2" indent="-228600">
              <a:lnSpc>
                <a:spcPct val="150000"/>
              </a:lnSpc>
              <a:spcBef>
                <a:spcPts val="445"/>
              </a:spcBef>
              <a:buChar char="–"/>
              <a:tabLst>
                <a:tab pos="1613535" algn="l"/>
              </a:tabLst>
            </a:pPr>
            <a:r>
              <a:rPr dirty="0" smtClean="0">
                <a:solidFill>
                  <a:srgbClr val="002060"/>
                </a:solidFill>
                <a:latin typeface="Comic Sans MS" pitchFamily="66" charset="0"/>
                <a:cs typeface="Arial"/>
              </a:rPr>
              <a:t>Pt </a:t>
            </a:r>
            <a:r>
              <a:rPr spc="-5" dirty="0">
                <a:solidFill>
                  <a:srgbClr val="002060"/>
                </a:solidFill>
                <a:latin typeface="Comic Sans MS" pitchFamily="66" charset="0"/>
                <a:cs typeface="Arial"/>
              </a:rPr>
              <a:t>may </a:t>
            </a:r>
            <a:r>
              <a:rPr spc="-10" dirty="0">
                <a:solidFill>
                  <a:srgbClr val="002060"/>
                </a:solidFill>
                <a:latin typeface="Comic Sans MS" pitchFamily="66" charset="0"/>
                <a:cs typeface="Arial"/>
              </a:rPr>
              <a:t>complain </a:t>
            </a:r>
            <a:r>
              <a:rPr spc="-5" dirty="0">
                <a:solidFill>
                  <a:srgbClr val="002060"/>
                </a:solidFill>
                <a:latin typeface="Comic Sans MS" pitchFamily="66" charset="0"/>
                <a:cs typeface="Arial"/>
              </a:rPr>
              <a:t>of </a:t>
            </a:r>
            <a:r>
              <a:rPr spc="-10" dirty="0">
                <a:solidFill>
                  <a:srgbClr val="002060"/>
                </a:solidFill>
                <a:latin typeface="Comic Sans MS" pitchFamily="66" charset="0"/>
                <a:cs typeface="Arial"/>
              </a:rPr>
              <a:t>pain or </a:t>
            </a:r>
            <a:r>
              <a:rPr spc="-5" dirty="0">
                <a:solidFill>
                  <a:srgbClr val="002060"/>
                </a:solidFill>
                <a:latin typeface="Comic Sans MS" pitchFamily="66" charset="0"/>
                <a:cs typeface="Arial"/>
              </a:rPr>
              <a:t>itching </a:t>
            </a:r>
            <a:r>
              <a:rPr dirty="0">
                <a:solidFill>
                  <a:srgbClr val="002060"/>
                </a:solidFill>
                <a:latin typeface="Comic Sans MS" pitchFamily="66" charset="0"/>
                <a:cs typeface="Arial"/>
              </a:rPr>
              <a:t>to </a:t>
            </a:r>
            <a:r>
              <a:rPr spc="-5" dirty="0">
                <a:solidFill>
                  <a:srgbClr val="002060"/>
                </a:solidFill>
                <a:latin typeface="Comic Sans MS" pitchFamily="66" charset="0"/>
                <a:cs typeface="Arial"/>
              </a:rPr>
              <a:t>affected</a:t>
            </a:r>
            <a:r>
              <a:rPr spc="40" dirty="0">
                <a:solidFill>
                  <a:srgbClr val="002060"/>
                </a:solidFill>
                <a:latin typeface="Comic Sans MS" pitchFamily="66" charset="0"/>
                <a:cs typeface="Arial"/>
              </a:rPr>
              <a:t> </a:t>
            </a:r>
            <a:r>
              <a:rPr spc="-10" dirty="0">
                <a:solidFill>
                  <a:srgbClr val="002060"/>
                </a:solidFill>
                <a:latin typeface="Comic Sans MS" pitchFamily="66" charset="0"/>
                <a:cs typeface="Arial"/>
              </a:rPr>
              <a:t>areas</a:t>
            </a:r>
            <a:endParaRPr dirty="0">
              <a:solidFill>
                <a:srgbClr val="002060"/>
              </a:solidFill>
              <a:latin typeface="Comic Sans MS" pitchFamily="66" charset="0"/>
              <a:cs typeface="Arial"/>
            </a:endParaRPr>
          </a:p>
          <a:p>
            <a:pPr marL="1188000" marR="314960" lvl="2" indent="-228600">
              <a:lnSpc>
                <a:spcPct val="150000"/>
              </a:lnSpc>
              <a:spcBef>
                <a:spcPts val="430"/>
              </a:spcBef>
              <a:buChar char="–"/>
              <a:tabLst>
                <a:tab pos="1613535" algn="l"/>
              </a:tabLst>
            </a:pPr>
            <a:r>
              <a:rPr spc="-5" dirty="0" smtClean="0">
                <a:solidFill>
                  <a:srgbClr val="002060"/>
                </a:solidFill>
                <a:latin typeface="Comic Sans MS" pitchFamily="66" charset="0"/>
                <a:cs typeface="Arial"/>
              </a:rPr>
              <a:t>Rash </a:t>
            </a:r>
            <a:r>
              <a:rPr spc="-10" dirty="0">
                <a:solidFill>
                  <a:srgbClr val="002060"/>
                </a:solidFill>
                <a:latin typeface="Comic Sans MS" pitchFamily="66" charset="0"/>
                <a:cs typeface="Arial"/>
              </a:rPr>
              <a:t>becomes confluent as </a:t>
            </a:r>
            <a:r>
              <a:rPr spc="-5" dirty="0">
                <a:solidFill>
                  <a:srgbClr val="002060"/>
                </a:solidFill>
                <a:latin typeface="Comic Sans MS" pitchFamily="66" charset="0"/>
                <a:cs typeface="Arial"/>
              </a:rPr>
              <a:t>it </a:t>
            </a:r>
            <a:r>
              <a:rPr spc="-10" dirty="0">
                <a:solidFill>
                  <a:srgbClr val="002060"/>
                </a:solidFill>
                <a:latin typeface="Comic Sans MS" pitchFamily="66" charset="0"/>
                <a:cs typeface="Arial"/>
              </a:rPr>
              <a:t>progresses </a:t>
            </a:r>
            <a:r>
              <a:rPr spc="-15" dirty="0">
                <a:solidFill>
                  <a:srgbClr val="002060"/>
                </a:solidFill>
                <a:latin typeface="Comic Sans MS" pitchFamily="66" charset="0"/>
                <a:cs typeface="Arial"/>
              </a:rPr>
              <a:t>however,  </a:t>
            </a:r>
            <a:r>
              <a:rPr spc="-5" dirty="0">
                <a:solidFill>
                  <a:srgbClr val="002060"/>
                </a:solidFill>
                <a:latin typeface="Comic Sans MS" pitchFamily="66" charset="0"/>
                <a:cs typeface="Arial"/>
              </a:rPr>
              <a:t>blisters may form. </a:t>
            </a:r>
            <a:endParaRPr lang="tr-TR" spc="-5" dirty="0" smtClean="0">
              <a:solidFill>
                <a:srgbClr val="002060"/>
              </a:solidFill>
              <a:latin typeface="Comic Sans MS" pitchFamily="66" charset="0"/>
              <a:cs typeface="Arial"/>
            </a:endParaRPr>
          </a:p>
          <a:p>
            <a:pPr marL="1188000" marR="314960" lvl="2" indent="-228600">
              <a:lnSpc>
                <a:spcPct val="150000"/>
              </a:lnSpc>
              <a:spcBef>
                <a:spcPts val="430"/>
              </a:spcBef>
              <a:buChar char="–"/>
              <a:tabLst>
                <a:tab pos="1613535" algn="l"/>
              </a:tabLst>
            </a:pPr>
            <a:r>
              <a:rPr spc="-10" dirty="0" smtClean="0">
                <a:solidFill>
                  <a:srgbClr val="002060"/>
                </a:solidFill>
                <a:latin typeface="Comic Sans MS" pitchFamily="66" charset="0"/>
                <a:cs typeface="Arial"/>
              </a:rPr>
              <a:t>Severe </a:t>
            </a:r>
            <a:r>
              <a:rPr spc="-10" dirty="0">
                <a:solidFill>
                  <a:srgbClr val="002060"/>
                </a:solidFill>
                <a:latin typeface="Comic Sans MS" pitchFamily="66" charset="0"/>
                <a:cs typeface="Arial"/>
              </a:rPr>
              <a:t>cases resemble </a:t>
            </a:r>
            <a:r>
              <a:rPr spc="-5" dirty="0">
                <a:solidFill>
                  <a:srgbClr val="002060"/>
                </a:solidFill>
                <a:latin typeface="Comic Sans MS" pitchFamily="66" charset="0"/>
                <a:cs typeface="Arial"/>
              </a:rPr>
              <a:t>burn  </a:t>
            </a:r>
            <a:r>
              <a:rPr spc="-5" dirty="0" smtClean="0">
                <a:solidFill>
                  <a:srgbClr val="002060"/>
                </a:solidFill>
                <a:latin typeface="Comic Sans MS" pitchFamily="66" charset="0"/>
                <a:cs typeface="Arial"/>
              </a:rPr>
              <a:t>patients</a:t>
            </a:r>
            <a:endParaRPr lang="tr-TR" spc="-5" dirty="0" smtClean="0">
              <a:solidFill>
                <a:srgbClr val="002060"/>
              </a:solidFill>
              <a:latin typeface="Comic Sans MS" pitchFamily="66" charset="0"/>
              <a:cs typeface="Arial"/>
            </a:endParaRPr>
          </a:p>
          <a:p>
            <a:pPr marL="1188000" marR="69215" lvl="2" indent="-228600">
              <a:lnSpc>
                <a:spcPct val="150000"/>
              </a:lnSpc>
              <a:spcBef>
                <a:spcPts val="430"/>
              </a:spcBef>
              <a:buChar char="–"/>
              <a:tabLst>
                <a:tab pos="1613535" algn="l"/>
              </a:tabLst>
            </a:pPr>
            <a:r>
              <a:rPr lang="en-US" spc="-10" dirty="0" smtClean="0">
                <a:solidFill>
                  <a:srgbClr val="002060"/>
                </a:solidFill>
                <a:latin typeface="Comic Sans MS" pitchFamily="66" charset="0"/>
                <a:cs typeface="Arial"/>
              </a:rPr>
              <a:t>Usually </a:t>
            </a:r>
            <a:r>
              <a:rPr lang="en-US" spc="-5" dirty="0" smtClean="0">
                <a:solidFill>
                  <a:srgbClr val="002060"/>
                </a:solidFill>
                <a:latin typeface="Comic Sans MS" pitchFamily="66" charset="0"/>
                <a:cs typeface="Arial"/>
              </a:rPr>
              <a:t>correlates </a:t>
            </a:r>
            <a:r>
              <a:rPr lang="en-US" spc="-15" dirty="0" smtClean="0">
                <a:solidFill>
                  <a:srgbClr val="002060"/>
                </a:solidFill>
                <a:latin typeface="Comic Sans MS" pitchFamily="66" charset="0"/>
                <a:cs typeface="Arial"/>
              </a:rPr>
              <a:t>with </a:t>
            </a:r>
            <a:r>
              <a:rPr lang="en-US" spc="-5" dirty="0" smtClean="0">
                <a:solidFill>
                  <a:srgbClr val="002060"/>
                </a:solidFill>
                <a:latin typeface="Comic Sans MS" pitchFamily="66" charset="0"/>
                <a:cs typeface="Arial"/>
              </a:rPr>
              <a:t>engraftment; </a:t>
            </a:r>
          </a:p>
          <a:p>
            <a:pPr marL="1188000" marR="69215" lvl="2" indent="-228600">
              <a:lnSpc>
                <a:spcPct val="150000"/>
              </a:lnSpc>
              <a:spcBef>
                <a:spcPts val="430"/>
              </a:spcBef>
              <a:buChar char="–"/>
              <a:tabLst>
                <a:tab pos="1613535" algn="l"/>
              </a:tabLst>
            </a:pPr>
            <a:r>
              <a:rPr lang="en-US" spc="-10" dirty="0" smtClean="0">
                <a:solidFill>
                  <a:srgbClr val="002060"/>
                </a:solidFill>
                <a:latin typeface="Comic Sans MS" pitchFamily="66" charset="0"/>
                <a:cs typeface="Arial"/>
              </a:rPr>
              <a:t>reduced </a:t>
            </a:r>
            <a:r>
              <a:rPr lang="en-US" spc="-5" dirty="0" smtClean="0">
                <a:solidFill>
                  <a:srgbClr val="002060"/>
                </a:solidFill>
                <a:latin typeface="Comic Sans MS" pitchFamily="66" charset="0"/>
                <a:cs typeface="Arial"/>
              </a:rPr>
              <a:t>intensity  </a:t>
            </a:r>
            <a:r>
              <a:rPr lang="en-US" spc="-10" dirty="0" smtClean="0">
                <a:solidFill>
                  <a:srgbClr val="002060"/>
                </a:solidFill>
                <a:latin typeface="Comic Sans MS" pitchFamily="66" charset="0"/>
                <a:cs typeface="Arial"/>
              </a:rPr>
              <a:t>have </a:t>
            </a:r>
            <a:r>
              <a:rPr lang="en-US" spc="-15" dirty="0" smtClean="0">
                <a:solidFill>
                  <a:srgbClr val="002060"/>
                </a:solidFill>
                <a:latin typeface="Comic Sans MS" pitchFamily="66" charset="0"/>
                <a:cs typeface="Arial"/>
              </a:rPr>
              <a:t>delayed </a:t>
            </a:r>
            <a:r>
              <a:rPr lang="en-US" spc="-10" dirty="0" smtClean="0">
                <a:solidFill>
                  <a:srgbClr val="002060"/>
                </a:solidFill>
                <a:latin typeface="Comic Sans MS" pitchFamily="66" charset="0"/>
                <a:cs typeface="Arial"/>
              </a:rPr>
              <a:t>onset </a:t>
            </a:r>
            <a:r>
              <a:rPr lang="en-US" spc="-5" dirty="0" smtClean="0">
                <a:solidFill>
                  <a:srgbClr val="002060"/>
                </a:solidFill>
                <a:latin typeface="Comic Sans MS" pitchFamily="66" charset="0"/>
                <a:cs typeface="Arial"/>
              </a:rPr>
              <a:t>of</a:t>
            </a:r>
            <a:r>
              <a:rPr lang="en-US" spc="60" dirty="0" smtClean="0">
                <a:solidFill>
                  <a:srgbClr val="002060"/>
                </a:solidFill>
                <a:latin typeface="Comic Sans MS" pitchFamily="66" charset="0"/>
                <a:cs typeface="Arial"/>
              </a:rPr>
              <a:t> </a:t>
            </a:r>
            <a:r>
              <a:rPr lang="en-US" spc="-5" dirty="0" smtClean="0">
                <a:solidFill>
                  <a:srgbClr val="002060"/>
                </a:solidFill>
                <a:latin typeface="Comic Sans MS" pitchFamily="66" charset="0"/>
                <a:cs typeface="Arial"/>
              </a:rPr>
              <a:t>GVHD</a:t>
            </a:r>
            <a:endParaRPr lang="en-US" dirty="0" smtClean="0">
              <a:solidFill>
                <a:srgbClr val="002060"/>
              </a:solidFill>
              <a:latin typeface="Comic Sans MS" pitchFamily="66" charset="0"/>
              <a:cs typeface="Arial"/>
            </a:endParaRPr>
          </a:p>
          <a:p>
            <a:pPr marL="1188000" marR="314960" lvl="2" indent="-228600">
              <a:lnSpc>
                <a:spcPct val="150000"/>
              </a:lnSpc>
              <a:spcBef>
                <a:spcPts val="430"/>
              </a:spcBef>
              <a:buChar char="–"/>
              <a:tabLst>
                <a:tab pos="1613535" algn="l"/>
              </a:tabLst>
            </a:pPr>
            <a:endParaRPr dirty="0">
              <a:latin typeface="+mj-lt"/>
              <a:cs typeface="Arial"/>
            </a:endParaRPr>
          </a:p>
        </p:txBody>
      </p:sp>
      <p:sp>
        <p:nvSpPr>
          <p:cNvPr id="66" name="object 2"/>
          <p:cNvSpPr txBox="1">
            <a:spLocks noGrp="1"/>
          </p:cNvSpPr>
          <p:nvPr>
            <p:ph type="title"/>
          </p:nvPr>
        </p:nvSpPr>
        <p:spPr>
          <a:xfrm>
            <a:off x="-533400" y="440680"/>
            <a:ext cx="8229600" cy="947439"/>
          </a:xfrm>
          <a:prstGeom prst="rect">
            <a:avLst/>
          </a:prstGeom>
        </p:spPr>
        <p:txBody>
          <a:bodyPr vert="horz" wrap="square" lIns="0" tIns="328676" rIns="0" bIns="0" rtlCol="0">
            <a:spAutoFit/>
          </a:bodyPr>
          <a:lstStyle/>
          <a:p>
            <a:pPr marL="2085975">
              <a:lnSpc>
                <a:spcPct val="100000"/>
              </a:lnSpc>
            </a:pPr>
            <a:r>
              <a:rPr dirty="0" smtClean="0"/>
              <a:t>Acute </a:t>
            </a:r>
            <a:r>
              <a:rPr dirty="0"/>
              <a:t>GvHD:</a:t>
            </a:r>
            <a:r>
              <a:rPr spc="-110" dirty="0"/>
              <a:t> </a:t>
            </a:r>
            <a:r>
              <a:rPr dirty="0"/>
              <a:t>Skin</a:t>
            </a:r>
          </a:p>
        </p:txBody>
      </p:sp>
      <p:pic>
        <p:nvPicPr>
          <p:cNvPr id="55298" name="Picture 2" descr="Image"/>
          <p:cNvPicPr>
            <a:picLocks noChangeAspect="1" noChangeArrowheads="1"/>
          </p:cNvPicPr>
          <p:nvPr/>
        </p:nvPicPr>
        <p:blipFill>
          <a:blip r:embed="rId3" cstate="print"/>
          <a:srcRect/>
          <a:stretch>
            <a:fillRect/>
          </a:stretch>
        </p:blipFill>
        <p:spPr bwMode="auto">
          <a:xfrm>
            <a:off x="6858000" y="3657600"/>
            <a:ext cx="1905000" cy="2352822"/>
          </a:xfrm>
          <a:prstGeom prst="rect">
            <a:avLst/>
          </a:prstGeom>
          <a:noFill/>
        </p:spPr>
      </p:pic>
      <p:sp>
        <p:nvSpPr>
          <p:cNvPr id="7" name="object 6"/>
          <p:cNvSpPr/>
          <p:nvPr/>
        </p:nvSpPr>
        <p:spPr>
          <a:xfrm>
            <a:off x="6858000" y="1828800"/>
            <a:ext cx="1905000" cy="1749424"/>
          </a:xfrm>
          <a:prstGeom prst="rect">
            <a:avLst/>
          </a:prstGeom>
          <a:blipFill>
            <a:blip r:embed="rId4" cstate="print"/>
            <a:stretch>
              <a:fillRect/>
            </a:stretch>
          </a:blipFill>
        </p:spPr>
        <p:txBody>
          <a:bodyPr wrap="square" lIns="0" tIns="0" rIns="0" bIns="0" rtlCol="0"/>
          <a:lstStyle/>
          <a:p>
            <a:endParaRPr/>
          </a:p>
        </p:txBody>
      </p:sp>
      <p:sp>
        <p:nvSpPr>
          <p:cNvPr id="9" name="8 Dikdörtgen"/>
          <p:cNvSpPr/>
          <p:nvPr/>
        </p:nvSpPr>
        <p:spPr>
          <a:xfrm>
            <a:off x="228600" y="5791200"/>
            <a:ext cx="8458200" cy="876650"/>
          </a:xfrm>
          <a:prstGeom prst="rect">
            <a:avLst/>
          </a:prstGeom>
        </p:spPr>
        <p:txBody>
          <a:bodyPr wrap="square">
            <a:spAutoFit/>
          </a:bodyPr>
          <a:lstStyle/>
          <a:p>
            <a:pPr marL="756285" indent="-286385">
              <a:lnSpc>
                <a:spcPct val="130000"/>
              </a:lnSpc>
              <a:spcBef>
                <a:spcPts val="560"/>
              </a:spcBef>
              <a:tabLst>
                <a:tab pos="756285" algn="l"/>
                <a:tab pos="756920" algn="l"/>
              </a:tabLst>
            </a:pPr>
            <a:r>
              <a:rPr lang="en-US" b="1" u="sng" spc="-5" dirty="0" smtClean="0">
                <a:solidFill>
                  <a:srgbClr val="C00000"/>
                </a:solidFill>
                <a:latin typeface="Arial"/>
                <a:cs typeface="Arial"/>
              </a:rPr>
              <a:t>Differential</a:t>
            </a:r>
            <a:r>
              <a:rPr lang="en-US" b="1" u="sng" spc="-65" dirty="0" smtClean="0">
                <a:solidFill>
                  <a:srgbClr val="C00000"/>
                </a:solidFill>
                <a:latin typeface="Arial"/>
                <a:cs typeface="Arial"/>
              </a:rPr>
              <a:t> </a:t>
            </a:r>
            <a:r>
              <a:rPr lang="en-US" b="1" u="sng" spc="-5" dirty="0" smtClean="0">
                <a:solidFill>
                  <a:srgbClr val="C00000"/>
                </a:solidFill>
                <a:latin typeface="Arial"/>
                <a:cs typeface="Arial"/>
              </a:rPr>
              <a:t>diagnosis:</a:t>
            </a:r>
            <a:endParaRPr lang="en-US" b="1" u="sng" dirty="0" smtClean="0">
              <a:solidFill>
                <a:srgbClr val="C00000"/>
              </a:solidFill>
              <a:latin typeface="Arial"/>
              <a:cs typeface="Arial"/>
            </a:endParaRPr>
          </a:p>
          <a:p>
            <a:pPr marL="1155700" lvl="1" indent="-228600">
              <a:lnSpc>
                <a:spcPct val="130000"/>
              </a:lnSpc>
              <a:spcBef>
                <a:spcPts val="484"/>
              </a:spcBef>
              <a:buChar char="•"/>
              <a:tabLst>
                <a:tab pos="1155700" algn="l"/>
                <a:tab pos="1156335" algn="l"/>
              </a:tabLst>
            </a:pPr>
            <a:r>
              <a:rPr lang="en-US" spc="-5" dirty="0" smtClean="0">
                <a:latin typeface="Arial"/>
                <a:cs typeface="Arial"/>
              </a:rPr>
              <a:t>Chemotherapy/radiation, </a:t>
            </a:r>
            <a:r>
              <a:rPr lang="en-US" dirty="0" smtClean="0">
                <a:latin typeface="Arial"/>
                <a:cs typeface="Arial"/>
              </a:rPr>
              <a:t>drug, infection,</a:t>
            </a:r>
            <a:r>
              <a:rPr lang="en-US" spc="-80" dirty="0" smtClean="0">
                <a:latin typeface="Arial"/>
                <a:cs typeface="Arial"/>
              </a:rPr>
              <a:t> </a:t>
            </a:r>
            <a:r>
              <a:rPr lang="en-US" spc="-5" dirty="0" smtClean="0">
                <a:latin typeface="Arial"/>
                <a:cs typeface="Arial"/>
              </a:rPr>
              <a:t>engraftment</a:t>
            </a:r>
            <a:endParaRPr lang="en-US" dirty="0">
              <a:latin typeface="Arial"/>
              <a:cs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object 70"/>
          <p:cNvSpPr/>
          <p:nvPr/>
        </p:nvSpPr>
        <p:spPr>
          <a:xfrm>
            <a:off x="990600" y="1676400"/>
            <a:ext cx="7389087" cy="4726698"/>
          </a:xfrm>
          <a:prstGeom prst="rect">
            <a:avLst/>
          </a:prstGeom>
          <a:blipFill>
            <a:blip r:embed="rId2" cstate="print"/>
            <a:stretch>
              <a:fillRect/>
            </a:stretch>
          </a:blipFill>
        </p:spPr>
        <p:txBody>
          <a:bodyPr wrap="square" lIns="0" tIns="0" rIns="0" bIns="0" rtlCol="0"/>
          <a:lstStyle/>
          <a:p>
            <a:endParaRPr/>
          </a:p>
        </p:txBody>
      </p:sp>
      <p:sp>
        <p:nvSpPr>
          <p:cNvPr id="71" name="70 Dikdörtgen"/>
          <p:cNvSpPr/>
          <p:nvPr/>
        </p:nvSpPr>
        <p:spPr>
          <a:xfrm>
            <a:off x="1066800" y="914400"/>
            <a:ext cx="1828800" cy="646331"/>
          </a:xfrm>
          <a:prstGeom prst="rect">
            <a:avLst/>
          </a:prstGeom>
        </p:spPr>
        <p:txBody>
          <a:bodyPr wrap="square">
            <a:spAutoFit/>
          </a:bodyPr>
          <a:lstStyle/>
          <a:p>
            <a:r>
              <a:rPr lang="tr-TR" sz="3600" dirty="0" smtClean="0">
                <a:latin typeface="+mj-lt"/>
              </a:rPr>
              <a:t>Skin</a:t>
            </a:r>
            <a:endParaRPr lang="tr-TR" sz="3600" dirty="0">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object 70"/>
          <p:cNvSpPr/>
          <p:nvPr/>
        </p:nvSpPr>
        <p:spPr>
          <a:xfrm>
            <a:off x="1481670" y="1600200"/>
            <a:ext cx="6034620" cy="4525962"/>
          </a:xfrm>
          <a:prstGeom prst="rect">
            <a:avLst/>
          </a:prstGeom>
          <a:blipFill>
            <a:blip r:embed="rId2" cstate="print"/>
            <a:stretch>
              <a:fillRect/>
            </a:stretch>
          </a:blipFill>
        </p:spPr>
        <p:txBody>
          <a:bodyPr wrap="square" lIns="0" tIns="0" rIns="0" bIns="0" rtlCol="0"/>
          <a:lstStyle/>
          <a:p>
            <a:endParaRPr/>
          </a:p>
        </p:txBody>
      </p:sp>
      <p:sp>
        <p:nvSpPr>
          <p:cNvPr id="71" name="70 Dikdörtgen"/>
          <p:cNvSpPr/>
          <p:nvPr/>
        </p:nvSpPr>
        <p:spPr>
          <a:xfrm>
            <a:off x="1066800" y="914400"/>
            <a:ext cx="1828800" cy="646331"/>
          </a:xfrm>
          <a:prstGeom prst="rect">
            <a:avLst/>
          </a:prstGeom>
        </p:spPr>
        <p:txBody>
          <a:bodyPr wrap="square">
            <a:spAutoFit/>
          </a:bodyPr>
          <a:lstStyle/>
          <a:p>
            <a:r>
              <a:rPr lang="tr-TR" sz="3600" dirty="0" smtClean="0">
                <a:latin typeface="+mj-lt"/>
              </a:rPr>
              <a:t>Skin</a:t>
            </a:r>
            <a:endParaRPr lang="tr-TR" sz="3600" dirty="0">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p:nvPr/>
        </p:nvSpPr>
        <p:spPr>
          <a:xfrm>
            <a:off x="1295400" y="1676400"/>
            <a:ext cx="5715000" cy="4114800"/>
          </a:xfrm>
          <a:prstGeom prst="rect">
            <a:avLst/>
          </a:prstGeom>
          <a:blipFill>
            <a:blip r:embed="rId2" cstate="print"/>
            <a:stretch>
              <a:fillRect/>
            </a:stretch>
          </a:blipFill>
        </p:spPr>
        <p:txBody>
          <a:bodyPr wrap="square" lIns="0" tIns="0" rIns="0" bIns="0" rtlCol="0"/>
          <a:lstStyle/>
          <a:p>
            <a:endParaRPr/>
          </a:p>
        </p:txBody>
      </p:sp>
      <p:sp>
        <p:nvSpPr>
          <p:cNvPr id="64" name="63 Dikdörtgen"/>
          <p:cNvSpPr/>
          <p:nvPr/>
        </p:nvSpPr>
        <p:spPr>
          <a:xfrm>
            <a:off x="1066800" y="914400"/>
            <a:ext cx="1828800" cy="646331"/>
          </a:xfrm>
          <a:prstGeom prst="rect">
            <a:avLst/>
          </a:prstGeom>
        </p:spPr>
        <p:txBody>
          <a:bodyPr wrap="square">
            <a:spAutoFit/>
          </a:bodyPr>
          <a:lstStyle/>
          <a:p>
            <a:r>
              <a:rPr lang="tr-TR" sz="3600" dirty="0" smtClean="0">
                <a:latin typeface="+mj-lt"/>
              </a:rPr>
              <a:t>Skin</a:t>
            </a:r>
            <a:endParaRPr lang="tr-TR" sz="3600" dirty="0">
              <a:latin typeface="+mj-lt"/>
            </a:endParaRPr>
          </a:p>
        </p:txBody>
      </p:sp>
      <p:sp>
        <p:nvSpPr>
          <p:cNvPr id="65" name="64 Dikdörtgen"/>
          <p:cNvSpPr/>
          <p:nvPr/>
        </p:nvSpPr>
        <p:spPr>
          <a:xfrm>
            <a:off x="1295400" y="5943600"/>
            <a:ext cx="6934200" cy="369332"/>
          </a:xfrm>
          <a:prstGeom prst="rect">
            <a:avLst/>
          </a:prstGeom>
        </p:spPr>
        <p:txBody>
          <a:bodyPr wrap="square">
            <a:spAutoFit/>
          </a:bodyPr>
          <a:lstStyle/>
          <a:p>
            <a:r>
              <a:rPr lang="en-US" dirty="0" smtClean="0">
                <a:latin typeface="Comic Sans MS" pitchFamily="66" charset="0"/>
              </a:rPr>
              <a:t>Multiple </a:t>
            </a:r>
            <a:r>
              <a:rPr lang="en-US" dirty="0" err="1" smtClean="0">
                <a:latin typeface="Comic Sans MS" pitchFamily="66" charset="0"/>
              </a:rPr>
              <a:t>bullae</a:t>
            </a:r>
            <a:r>
              <a:rPr lang="en-US" dirty="0" smtClean="0">
                <a:latin typeface="Comic Sans MS" pitchFamily="66" charset="0"/>
              </a:rPr>
              <a:t> and areas of denuded epidermis are present.</a:t>
            </a:r>
            <a:endParaRPr lang="tr-TR" dirty="0">
              <a:latin typeface="Comic Sans MS" pitchFamily="66"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Image"/>
          <p:cNvPicPr>
            <a:picLocks noChangeAspect="1" noChangeArrowheads="1"/>
          </p:cNvPicPr>
          <p:nvPr/>
        </p:nvPicPr>
        <p:blipFill>
          <a:blip r:embed="rId2" cstate="print"/>
          <a:srcRect/>
          <a:stretch>
            <a:fillRect/>
          </a:stretch>
        </p:blipFill>
        <p:spPr bwMode="auto">
          <a:xfrm>
            <a:off x="1524000" y="1524000"/>
            <a:ext cx="5715000" cy="4191000"/>
          </a:xfrm>
          <a:prstGeom prst="rect">
            <a:avLst/>
          </a:prstGeom>
          <a:noFill/>
        </p:spPr>
      </p:pic>
      <p:sp>
        <p:nvSpPr>
          <p:cNvPr id="66" name="65 Dikdörtgen"/>
          <p:cNvSpPr/>
          <p:nvPr/>
        </p:nvSpPr>
        <p:spPr>
          <a:xfrm>
            <a:off x="3200400" y="1066800"/>
            <a:ext cx="3730508" cy="400110"/>
          </a:xfrm>
          <a:prstGeom prst="rect">
            <a:avLst/>
          </a:prstGeom>
        </p:spPr>
        <p:txBody>
          <a:bodyPr wrap="none">
            <a:spAutoFit/>
          </a:bodyPr>
          <a:lstStyle/>
          <a:p>
            <a:r>
              <a:rPr lang="tr-TR" sz="2000" b="1" dirty="0" err="1" smtClean="0"/>
              <a:t>Toxic</a:t>
            </a:r>
            <a:r>
              <a:rPr lang="tr-TR" sz="2000" b="1" dirty="0" smtClean="0"/>
              <a:t> </a:t>
            </a:r>
            <a:r>
              <a:rPr lang="tr-TR" sz="2000" b="1" dirty="0" err="1" smtClean="0"/>
              <a:t>epidermal</a:t>
            </a:r>
            <a:r>
              <a:rPr lang="tr-TR" sz="2000" b="1" dirty="0" smtClean="0"/>
              <a:t> </a:t>
            </a:r>
            <a:r>
              <a:rPr lang="tr-TR" sz="2000" b="1" dirty="0" err="1" smtClean="0"/>
              <a:t>necrolysis</a:t>
            </a:r>
            <a:endParaRPr lang="tr-TR" sz="2000" dirty="0"/>
          </a:p>
        </p:txBody>
      </p:sp>
      <p:sp>
        <p:nvSpPr>
          <p:cNvPr id="67" name="66 Dikdörtgen"/>
          <p:cNvSpPr/>
          <p:nvPr/>
        </p:nvSpPr>
        <p:spPr>
          <a:xfrm>
            <a:off x="609600" y="5867400"/>
            <a:ext cx="7620000" cy="877356"/>
          </a:xfrm>
          <a:prstGeom prst="rect">
            <a:avLst/>
          </a:prstGeom>
        </p:spPr>
        <p:txBody>
          <a:bodyPr wrap="square">
            <a:spAutoFit/>
          </a:bodyPr>
          <a:lstStyle/>
          <a:p>
            <a:pPr>
              <a:lnSpc>
                <a:spcPct val="150000"/>
              </a:lnSpc>
            </a:pPr>
            <a:r>
              <a:rPr lang="tr-TR" dirty="0" err="1" smtClean="0">
                <a:latin typeface="Comic Sans MS" pitchFamily="66" charset="0"/>
              </a:rPr>
              <a:t>In</a:t>
            </a:r>
            <a:r>
              <a:rPr lang="tr-TR" dirty="0" smtClean="0">
                <a:latin typeface="Comic Sans MS" pitchFamily="66" charset="0"/>
              </a:rPr>
              <a:t> severe GVHD, the </a:t>
            </a:r>
            <a:r>
              <a:rPr lang="tr-TR" dirty="0" err="1" smtClean="0">
                <a:latin typeface="Comic Sans MS" pitchFamily="66" charset="0"/>
              </a:rPr>
              <a:t>maculopapular</a:t>
            </a:r>
            <a:r>
              <a:rPr lang="tr-TR" dirty="0" smtClean="0">
                <a:latin typeface="Comic Sans MS" pitchFamily="66" charset="0"/>
              </a:rPr>
              <a:t> </a:t>
            </a:r>
            <a:r>
              <a:rPr lang="tr-TR" dirty="0" err="1" smtClean="0">
                <a:latin typeface="Comic Sans MS" pitchFamily="66" charset="0"/>
              </a:rPr>
              <a:t>rash</a:t>
            </a:r>
            <a:r>
              <a:rPr lang="tr-TR" dirty="0" smtClean="0">
                <a:latin typeface="Comic Sans MS" pitchFamily="66" charset="0"/>
              </a:rPr>
              <a:t> </a:t>
            </a:r>
            <a:r>
              <a:rPr lang="tr-TR" dirty="0" err="1" smtClean="0">
                <a:latin typeface="Comic Sans MS" pitchFamily="66" charset="0"/>
              </a:rPr>
              <a:t>forms</a:t>
            </a:r>
            <a:r>
              <a:rPr lang="tr-TR" dirty="0" smtClean="0">
                <a:latin typeface="Comic Sans MS" pitchFamily="66" charset="0"/>
              </a:rPr>
              <a:t> bullous </a:t>
            </a:r>
            <a:r>
              <a:rPr lang="tr-TR" dirty="0" err="1" smtClean="0">
                <a:latin typeface="Comic Sans MS" pitchFamily="66" charset="0"/>
              </a:rPr>
              <a:t>lesions</a:t>
            </a:r>
            <a:r>
              <a:rPr lang="tr-TR" dirty="0" smtClean="0">
                <a:latin typeface="Comic Sans MS" pitchFamily="66" charset="0"/>
              </a:rPr>
              <a:t> </a:t>
            </a:r>
            <a:r>
              <a:rPr lang="tr-TR" dirty="0" err="1" smtClean="0">
                <a:latin typeface="Comic Sans MS" pitchFamily="66" charset="0"/>
              </a:rPr>
              <a:t>with</a:t>
            </a:r>
            <a:r>
              <a:rPr lang="tr-TR" dirty="0" smtClean="0">
                <a:latin typeface="Comic Sans MS" pitchFamily="66" charset="0"/>
              </a:rPr>
              <a:t> </a:t>
            </a:r>
            <a:r>
              <a:rPr lang="tr-TR" dirty="0" err="1" smtClean="0">
                <a:latin typeface="Comic Sans MS" pitchFamily="66" charset="0"/>
              </a:rPr>
              <a:t>toxic</a:t>
            </a:r>
            <a:r>
              <a:rPr lang="tr-TR" dirty="0" smtClean="0">
                <a:latin typeface="Comic Sans MS" pitchFamily="66" charset="0"/>
              </a:rPr>
              <a:t> </a:t>
            </a:r>
            <a:r>
              <a:rPr lang="tr-TR" dirty="0" err="1" smtClean="0">
                <a:latin typeface="Comic Sans MS" pitchFamily="66" charset="0"/>
              </a:rPr>
              <a:t>epidermal</a:t>
            </a:r>
            <a:r>
              <a:rPr lang="tr-TR" dirty="0" smtClean="0">
                <a:latin typeface="Comic Sans MS" pitchFamily="66" charset="0"/>
              </a:rPr>
              <a:t> </a:t>
            </a:r>
            <a:r>
              <a:rPr lang="tr-TR" dirty="0" err="1" smtClean="0">
                <a:latin typeface="Comic Sans MS" pitchFamily="66" charset="0"/>
              </a:rPr>
              <a:t>necrolysis</a:t>
            </a:r>
            <a:r>
              <a:rPr lang="tr-TR" dirty="0" smtClean="0">
                <a:latin typeface="Comic Sans MS" pitchFamily="66" charset="0"/>
              </a:rPr>
              <a:t> </a:t>
            </a:r>
            <a:r>
              <a:rPr lang="tr-TR" dirty="0" err="1" smtClean="0">
                <a:latin typeface="Comic Sans MS" pitchFamily="66" charset="0"/>
              </a:rPr>
              <a:t>mimicking</a:t>
            </a:r>
            <a:r>
              <a:rPr lang="tr-TR" dirty="0" smtClean="0">
                <a:latin typeface="Comic Sans MS" pitchFamily="66" charset="0"/>
              </a:rPr>
              <a:t> </a:t>
            </a:r>
            <a:r>
              <a:rPr lang="tr-TR" dirty="0" err="1" smtClean="0">
                <a:latin typeface="Comic Sans MS" pitchFamily="66" charset="0"/>
              </a:rPr>
              <a:t>Stevens</a:t>
            </a:r>
            <a:r>
              <a:rPr lang="tr-TR" dirty="0" smtClean="0">
                <a:latin typeface="Comic Sans MS" pitchFamily="66" charset="0"/>
              </a:rPr>
              <a:t>-Johnson </a:t>
            </a:r>
            <a:r>
              <a:rPr lang="tr-TR" dirty="0" err="1" smtClean="0">
                <a:latin typeface="Comic Sans MS" pitchFamily="66" charset="0"/>
              </a:rPr>
              <a:t>syndrome</a:t>
            </a:r>
            <a:endParaRPr lang="tr-TR" dirty="0">
              <a:latin typeface="Comic Sans MS" pitchFamily="66" charset="0"/>
            </a:endParaRPr>
          </a:p>
        </p:txBody>
      </p:sp>
      <p:sp>
        <p:nvSpPr>
          <p:cNvPr id="68" name="67 Dikdörtgen"/>
          <p:cNvSpPr/>
          <p:nvPr/>
        </p:nvSpPr>
        <p:spPr>
          <a:xfrm>
            <a:off x="1066800" y="914400"/>
            <a:ext cx="1828800" cy="646331"/>
          </a:xfrm>
          <a:prstGeom prst="rect">
            <a:avLst/>
          </a:prstGeom>
        </p:spPr>
        <p:txBody>
          <a:bodyPr wrap="square">
            <a:spAutoFit/>
          </a:bodyPr>
          <a:lstStyle/>
          <a:p>
            <a:r>
              <a:rPr lang="tr-TR" sz="3600" dirty="0" smtClean="0">
                <a:latin typeface="+mj-lt"/>
              </a:rPr>
              <a:t>Skin</a:t>
            </a:r>
            <a:endParaRPr lang="tr-TR" sz="3600" dirty="0">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63"/>
          <p:cNvSpPr/>
          <p:nvPr/>
        </p:nvSpPr>
        <p:spPr>
          <a:xfrm>
            <a:off x="1447800" y="1600200"/>
            <a:ext cx="5638800" cy="4385398"/>
          </a:xfrm>
          <a:prstGeom prst="rect">
            <a:avLst/>
          </a:prstGeom>
          <a:blipFill>
            <a:blip r:embed="rId2" cstate="print"/>
            <a:stretch>
              <a:fillRect/>
            </a:stretch>
          </a:blipFill>
        </p:spPr>
        <p:txBody>
          <a:bodyPr wrap="square" lIns="0" tIns="0" rIns="0" bIns="0" rtlCol="0"/>
          <a:lstStyle/>
          <a:p>
            <a:endParaRPr/>
          </a:p>
        </p:txBody>
      </p:sp>
      <p:sp>
        <p:nvSpPr>
          <p:cNvPr id="5" name="4 Dikdörtgen"/>
          <p:cNvSpPr/>
          <p:nvPr/>
        </p:nvSpPr>
        <p:spPr>
          <a:xfrm>
            <a:off x="1066800" y="914400"/>
            <a:ext cx="1828800" cy="646331"/>
          </a:xfrm>
          <a:prstGeom prst="rect">
            <a:avLst/>
          </a:prstGeom>
        </p:spPr>
        <p:txBody>
          <a:bodyPr wrap="square">
            <a:spAutoFit/>
          </a:bodyPr>
          <a:lstStyle/>
          <a:p>
            <a:r>
              <a:rPr lang="tr-TR" sz="3600" dirty="0" smtClean="0">
                <a:latin typeface="+mj-lt"/>
              </a:rPr>
              <a:t>Skin</a:t>
            </a:r>
            <a:endParaRPr lang="tr-TR" sz="3600" dirty="0">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object 70"/>
          <p:cNvSpPr/>
          <p:nvPr/>
        </p:nvSpPr>
        <p:spPr>
          <a:xfrm>
            <a:off x="533400" y="1676400"/>
            <a:ext cx="4157130" cy="3962400"/>
          </a:xfrm>
          <a:prstGeom prst="rect">
            <a:avLst/>
          </a:prstGeom>
          <a:blipFill>
            <a:blip r:embed="rId2" cstate="print"/>
            <a:stretch>
              <a:fillRect/>
            </a:stretch>
          </a:blipFill>
        </p:spPr>
        <p:txBody>
          <a:bodyPr wrap="square" lIns="0" tIns="0" rIns="0" bIns="0" rtlCol="0"/>
          <a:lstStyle/>
          <a:p>
            <a:endParaRPr/>
          </a:p>
        </p:txBody>
      </p:sp>
      <p:sp>
        <p:nvSpPr>
          <p:cNvPr id="71" name="object 70"/>
          <p:cNvSpPr/>
          <p:nvPr/>
        </p:nvSpPr>
        <p:spPr>
          <a:xfrm>
            <a:off x="5334000" y="1524000"/>
            <a:ext cx="3049880" cy="4061701"/>
          </a:xfrm>
          <a:prstGeom prst="rect">
            <a:avLst/>
          </a:prstGeom>
          <a:blipFill>
            <a:blip r:embed="rId3" cstate="print"/>
            <a:stretch>
              <a:fillRect/>
            </a:stretch>
          </a:blipFill>
        </p:spPr>
        <p:txBody>
          <a:bodyPr wrap="square" lIns="0" tIns="0" rIns="0" bIns="0" rtlCol="0"/>
          <a:lstStyle/>
          <a:p>
            <a:endParaRPr/>
          </a:p>
        </p:txBody>
      </p:sp>
      <p:sp>
        <p:nvSpPr>
          <p:cNvPr id="5" name="4 Dikdörtgen"/>
          <p:cNvSpPr/>
          <p:nvPr/>
        </p:nvSpPr>
        <p:spPr>
          <a:xfrm>
            <a:off x="1066800" y="914400"/>
            <a:ext cx="1828800" cy="646331"/>
          </a:xfrm>
          <a:prstGeom prst="rect">
            <a:avLst/>
          </a:prstGeom>
        </p:spPr>
        <p:txBody>
          <a:bodyPr wrap="square">
            <a:spAutoFit/>
          </a:bodyPr>
          <a:lstStyle/>
          <a:p>
            <a:r>
              <a:rPr lang="tr-TR" sz="3600" dirty="0" smtClean="0">
                <a:latin typeface="+mj-lt"/>
              </a:rPr>
              <a:t>Skin</a:t>
            </a:r>
            <a:endParaRPr lang="tr-TR" sz="3600" dirty="0">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209800" y="2514600"/>
            <a:ext cx="4572000" cy="369332"/>
          </a:xfrm>
          <a:prstGeom prst="rect">
            <a:avLst/>
          </a:prstGeom>
        </p:spPr>
        <p:txBody>
          <a:bodyPr>
            <a:spAutoFit/>
          </a:bodyPr>
          <a:lstStyle/>
          <a:p>
            <a:r>
              <a:rPr lang="tr-TR" dirty="0" smtClean="0"/>
              <a:t> </a:t>
            </a:r>
            <a:endParaRPr lang="tr-TR" dirty="0"/>
          </a:p>
        </p:txBody>
      </p:sp>
      <p:sp>
        <p:nvSpPr>
          <p:cNvPr id="3" name="2 Başlık"/>
          <p:cNvSpPr>
            <a:spLocks noGrp="1"/>
          </p:cNvSpPr>
          <p:nvPr>
            <p:ph type="title"/>
          </p:nvPr>
        </p:nvSpPr>
        <p:spPr>
          <a:xfrm>
            <a:off x="304800" y="685800"/>
            <a:ext cx="8229600" cy="762000"/>
          </a:xfrm>
        </p:spPr>
        <p:txBody>
          <a:bodyPr/>
          <a:lstStyle/>
          <a:p>
            <a:r>
              <a:rPr lang="tr-TR" dirty="0" err="1" smtClean="0"/>
              <a:t>Histologic</a:t>
            </a:r>
            <a:r>
              <a:rPr lang="tr-TR" dirty="0" smtClean="0"/>
              <a:t> </a:t>
            </a:r>
            <a:r>
              <a:rPr lang="tr-TR" dirty="0" err="1" smtClean="0"/>
              <a:t>examination</a:t>
            </a:r>
            <a:r>
              <a:rPr lang="tr-TR" dirty="0" smtClean="0"/>
              <a:t> </a:t>
            </a:r>
            <a:endParaRPr lang="tr-TR" dirty="0"/>
          </a:p>
        </p:txBody>
      </p:sp>
      <p:sp>
        <p:nvSpPr>
          <p:cNvPr id="4" name="3 İçerik Yer Tutucusu"/>
          <p:cNvSpPr>
            <a:spLocks noGrp="1"/>
          </p:cNvSpPr>
          <p:nvPr>
            <p:ph idx="1"/>
          </p:nvPr>
        </p:nvSpPr>
        <p:spPr>
          <a:xfrm>
            <a:off x="228600" y="1447800"/>
            <a:ext cx="8534400" cy="743712"/>
          </a:xfrm>
        </p:spPr>
        <p:txBody>
          <a:bodyPr>
            <a:noAutofit/>
          </a:bodyPr>
          <a:lstStyle/>
          <a:p>
            <a:pPr>
              <a:lnSpc>
                <a:spcPct val="150000"/>
              </a:lnSpc>
            </a:pPr>
            <a:r>
              <a:rPr lang="tr-TR" sz="1800" dirty="0" err="1" smtClean="0">
                <a:latin typeface="Comic Sans MS" pitchFamily="66" charset="0"/>
              </a:rPr>
              <a:t>Characteristic</a:t>
            </a:r>
            <a:r>
              <a:rPr lang="tr-TR" sz="1800" dirty="0" smtClean="0">
                <a:latin typeface="Comic Sans MS" pitchFamily="66" charset="0"/>
              </a:rPr>
              <a:t> </a:t>
            </a:r>
            <a:r>
              <a:rPr lang="tr-TR" sz="1800" dirty="0" err="1" smtClean="0">
                <a:latin typeface="Comic Sans MS" pitchFamily="66" charset="0"/>
              </a:rPr>
              <a:t>findings</a:t>
            </a:r>
            <a:r>
              <a:rPr lang="tr-TR" sz="1800" dirty="0" smtClean="0">
                <a:latin typeface="Comic Sans MS" pitchFamily="66" charset="0"/>
              </a:rPr>
              <a:t> </a:t>
            </a:r>
            <a:r>
              <a:rPr lang="tr-TR" sz="1800" dirty="0" err="1" smtClean="0">
                <a:latin typeface="Comic Sans MS" pitchFamily="66" charset="0"/>
              </a:rPr>
              <a:t>include</a:t>
            </a:r>
            <a:r>
              <a:rPr lang="tr-TR" sz="1800" dirty="0" smtClean="0">
                <a:latin typeface="Comic Sans MS" pitchFamily="66" charset="0"/>
              </a:rPr>
              <a:t> </a:t>
            </a:r>
            <a:r>
              <a:rPr lang="tr-TR" sz="1800" dirty="0" err="1" smtClean="0">
                <a:latin typeface="Comic Sans MS" pitchFamily="66" charset="0"/>
              </a:rPr>
              <a:t>exocytosed</a:t>
            </a:r>
            <a:r>
              <a:rPr lang="tr-TR" sz="1800" dirty="0" smtClean="0">
                <a:latin typeface="Comic Sans MS" pitchFamily="66" charset="0"/>
              </a:rPr>
              <a:t> </a:t>
            </a:r>
            <a:r>
              <a:rPr lang="tr-TR" sz="1800" dirty="0" err="1" smtClean="0">
                <a:latin typeface="Comic Sans MS" pitchFamily="66" charset="0"/>
              </a:rPr>
              <a:t>lymphocytes</a:t>
            </a:r>
            <a:r>
              <a:rPr lang="tr-TR" sz="1800" dirty="0" smtClean="0">
                <a:latin typeface="Comic Sans MS" pitchFamily="66" charset="0"/>
              </a:rPr>
              <a:t>, </a:t>
            </a:r>
            <a:r>
              <a:rPr lang="tr-TR" sz="1800" dirty="0" err="1" smtClean="0">
                <a:latin typeface="Comic Sans MS" pitchFamily="66" charset="0"/>
              </a:rPr>
              <a:t>dyskeratotic</a:t>
            </a:r>
            <a:r>
              <a:rPr lang="tr-TR" sz="1800" dirty="0" smtClean="0">
                <a:latin typeface="Comic Sans MS" pitchFamily="66" charset="0"/>
              </a:rPr>
              <a:t> </a:t>
            </a:r>
            <a:r>
              <a:rPr lang="tr-TR" sz="1800" dirty="0" err="1" smtClean="0">
                <a:latin typeface="Comic Sans MS" pitchFamily="66" charset="0"/>
              </a:rPr>
              <a:t>epidermal</a:t>
            </a:r>
            <a:r>
              <a:rPr lang="tr-TR" sz="1800" dirty="0" smtClean="0">
                <a:latin typeface="Comic Sans MS" pitchFamily="66" charset="0"/>
              </a:rPr>
              <a:t> </a:t>
            </a:r>
            <a:r>
              <a:rPr lang="tr-TR" sz="1800" dirty="0" err="1" smtClean="0">
                <a:latin typeface="Comic Sans MS" pitchFamily="66" charset="0"/>
              </a:rPr>
              <a:t>keratinocytes</a:t>
            </a:r>
            <a:r>
              <a:rPr lang="tr-TR" sz="1800" dirty="0" smtClean="0">
                <a:latin typeface="Comic Sans MS" pitchFamily="66" charset="0"/>
              </a:rPr>
              <a:t>, </a:t>
            </a:r>
            <a:r>
              <a:rPr lang="tr-TR" sz="1800" dirty="0" err="1" smtClean="0">
                <a:latin typeface="Comic Sans MS" pitchFamily="66" charset="0"/>
              </a:rPr>
              <a:t>follicular</a:t>
            </a:r>
            <a:r>
              <a:rPr lang="tr-TR" sz="1800" dirty="0" smtClean="0">
                <a:latin typeface="Comic Sans MS" pitchFamily="66" charset="0"/>
              </a:rPr>
              <a:t> </a:t>
            </a:r>
            <a:r>
              <a:rPr lang="tr-TR" sz="1800" dirty="0" err="1" smtClean="0">
                <a:latin typeface="Comic Sans MS" pitchFamily="66" charset="0"/>
              </a:rPr>
              <a:t>involvement</a:t>
            </a:r>
            <a:r>
              <a:rPr lang="tr-TR" sz="1800" dirty="0" smtClean="0">
                <a:latin typeface="Comic Sans MS" pitchFamily="66" charset="0"/>
              </a:rPr>
              <a:t>, </a:t>
            </a:r>
            <a:r>
              <a:rPr lang="tr-TR" sz="1800" dirty="0" err="1" smtClean="0">
                <a:latin typeface="Comic Sans MS" pitchFamily="66" charset="0"/>
              </a:rPr>
              <a:t>satellite</a:t>
            </a:r>
            <a:r>
              <a:rPr lang="tr-TR" sz="1800" dirty="0" smtClean="0">
                <a:latin typeface="Comic Sans MS" pitchFamily="66" charset="0"/>
              </a:rPr>
              <a:t> </a:t>
            </a:r>
            <a:r>
              <a:rPr lang="tr-TR" sz="1800" dirty="0" err="1" smtClean="0">
                <a:latin typeface="Comic Sans MS" pitchFamily="66" charset="0"/>
              </a:rPr>
              <a:t>lymphocytes</a:t>
            </a:r>
            <a:r>
              <a:rPr lang="tr-TR" sz="1800" dirty="0" smtClean="0">
                <a:latin typeface="Comic Sans MS" pitchFamily="66" charset="0"/>
              </a:rPr>
              <a:t> </a:t>
            </a:r>
            <a:r>
              <a:rPr lang="tr-TR" sz="1800" dirty="0" err="1" smtClean="0">
                <a:latin typeface="Comic Sans MS" pitchFamily="66" charset="0"/>
              </a:rPr>
              <a:t>adjacent</a:t>
            </a:r>
            <a:r>
              <a:rPr lang="tr-TR" sz="1800" dirty="0" smtClean="0">
                <a:latin typeface="Comic Sans MS" pitchFamily="66" charset="0"/>
              </a:rPr>
              <a:t> to </a:t>
            </a:r>
            <a:r>
              <a:rPr lang="tr-TR" sz="1800" dirty="0" err="1" smtClean="0">
                <a:latin typeface="Comic Sans MS" pitchFamily="66" charset="0"/>
              </a:rPr>
              <a:t>or</a:t>
            </a:r>
            <a:r>
              <a:rPr lang="tr-TR" sz="1800" dirty="0" smtClean="0">
                <a:latin typeface="Comic Sans MS" pitchFamily="66" charset="0"/>
              </a:rPr>
              <a:t> </a:t>
            </a:r>
            <a:r>
              <a:rPr lang="tr-TR" sz="1800" dirty="0" err="1" smtClean="0">
                <a:latin typeface="Comic Sans MS" pitchFamily="66" charset="0"/>
              </a:rPr>
              <a:t>surrounding</a:t>
            </a:r>
            <a:r>
              <a:rPr lang="tr-TR" sz="1800" dirty="0" smtClean="0">
                <a:latin typeface="Comic Sans MS" pitchFamily="66" charset="0"/>
              </a:rPr>
              <a:t> </a:t>
            </a:r>
            <a:r>
              <a:rPr lang="tr-TR" sz="1800" dirty="0" err="1" smtClean="0">
                <a:latin typeface="Comic Sans MS" pitchFamily="66" charset="0"/>
              </a:rPr>
              <a:t>dyskeratotic</a:t>
            </a:r>
            <a:r>
              <a:rPr lang="tr-TR" sz="1800" dirty="0" smtClean="0">
                <a:latin typeface="Comic Sans MS" pitchFamily="66" charset="0"/>
              </a:rPr>
              <a:t> </a:t>
            </a:r>
            <a:r>
              <a:rPr lang="tr-TR" sz="1800" dirty="0" err="1" smtClean="0">
                <a:latin typeface="Comic Sans MS" pitchFamily="66" charset="0"/>
              </a:rPr>
              <a:t>epidermal</a:t>
            </a:r>
            <a:r>
              <a:rPr lang="tr-TR" sz="1800" dirty="0" smtClean="0">
                <a:latin typeface="Comic Sans MS" pitchFamily="66" charset="0"/>
              </a:rPr>
              <a:t> </a:t>
            </a:r>
            <a:r>
              <a:rPr lang="tr-TR" sz="1800" dirty="0" err="1" smtClean="0">
                <a:latin typeface="Comic Sans MS" pitchFamily="66" charset="0"/>
              </a:rPr>
              <a:t>keratinocytes</a:t>
            </a:r>
            <a:r>
              <a:rPr lang="tr-TR" sz="1800" dirty="0" smtClean="0">
                <a:latin typeface="Comic Sans MS" pitchFamily="66" charset="0"/>
              </a:rPr>
              <a:t>, and </a:t>
            </a:r>
            <a:r>
              <a:rPr lang="tr-TR" sz="1800" dirty="0" err="1" smtClean="0">
                <a:latin typeface="Comic Sans MS" pitchFamily="66" charset="0"/>
              </a:rPr>
              <a:t>dermal</a:t>
            </a:r>
            <a:r>
              <a:rPr lang="tr-TR" sz="1800" dirty="0" smtClean="0">
                <a:latin typeface="Comic Sans MS" pitchFamily="66" charset="0"/>
              </a:rPr>
              <a:t> </a:t>
            </a:r>
            <a:r>
              <a:rPr lang="tr-TR" sz="1800" dirty="0" err="1" smtClean="0">
                <a:latin typeface="Comic Sans MS" pitchFamily="66" charset="0"/>
              </a:rPr>
              <a:t>perivascular</a:t>
            </a:r>
            <a:r>
              <a:rPr lang="tr-TR" sz="1800" dirty="0" smtClean="0">
                <a:latin typeface="Comic Sans MS" pitchFamily="66" charset="0"/>
              </a:rPr>
              <a:t> </a:t>
            </a:r>
            <a:r>
              <a:rPr lang="tr-TR" sz="1800" dirty="0" err="1" smtClean="0">
                <a:latin typeface="Comic Sans MS" pitchFamily="66" charset="0"/>
              </a:rPr>
              <a:t>lymphocytic</a:t>
            </a:r>
            <a:r>
              <a:rPr lang="tr-TR" sz="1800" dirty="0" smtClean="0">
                <a:latin typeface="Comic Sans MS" pitchFamily="66" charset="0"/>
              </a:rPr>
              <a:t> </a:t>
            </a:r>
            <a:r>
              <a:rPr lang="tr-TR" sz="1800" dirty="0" err="1" smtClean="0">
                <a:latin typeface="Comic Sans MS" pitchFamily="66" charset="0"/>
              </a:rPr>
              <a:t>infiltration</a:t>
            </a:r>
            <a:endParaRPr lang="tr-TR" sz="1800" dirty="0">
              <a:latin typeface="Comic Sans MS" pitchFamily="66" charset="0"/>
            </a:endParaRPr>
          </a:p>
        </p:txBody>
      </p:sp>
      <p:pic>
        <p:nvPicPr>
          <p:cNvPr id="116738" name="Picture 2" descr="Image"/>
          <p:cNvPicPr>
            <a:picLocks noChangeAspect="1" noChangeArrowheads="1"/>
          </p:cNvPicPr>
          <p:nvPr/>
        </p:nvPicPr>
        <p:blipFill>
          <a:blip r:embed="rId3" cstate="print"/>
          <a:srcRect/>
          <a:stretch>
            <a:fillRect/>
          </a:stretch>
        </p:blipFill>
        <p:spPr bwMode="auto">
          <a:xfrm>
            <a:off x="1219200" y="3213018"/>
            <a:ext cx="5410200" cy="2854407"/>
          </a:xfrm>
          <a:prstGeom prst="rect">
            <a:avLst/>
          </a:prstGeom>
          <a:noFill/>
        </p:spPr>
      </p:pic>
      <p:sp>
        <p:nvSpPr>
          <p:cNvPr id="6" name="5 Dikdörtgen"/>
          <p:cNvSpPr/>
          <p:nvPr/>
        </p:nvSpPr>
        <p:spPr>
          <a:xfrm>
            <a:off x="533400" y="6172200"/>
            <a:ext cx="7924800" cy="369332"/>
          </a:xfrm>
          <a:prstGeom prst="rect">
            <a:avLst/>
          </a:prstGeom>
        </p:spPr>
        <p:txBody>
          <a:bodyPr wrap="square">
            <a:spAutoFit/>
          </a:bodyPr>
          <a:lstStyle/>
          <a:p>
            <a:r>
              <a:rPr lang="tr-TR" sz="900" dirty="0" err="1" smtClean="0">
                <a:latin typeface="+mj-lt"/>
              </a:rPr>
              <a:t>Apoptotic</a:t>
            </a:r>
            <a:r>
              <a:rPr lang="tr-TR" sz="900" dirty="0" smtClean="0">
                <a:latin typeface="+mj-lt"/>
              </a:rPr>
              <a:t> </a:t>
            </a:r>
            <a:r>
              <a:rPr lang="tr-TR" sz="900" dirty="0" err="1" smtClean="0">
                <a:latin typeface="+mj-lt"/>
              </a:rPr>
              <a:t>keratinocytes</a:t>
            </a:r>
            <a:r>
              <a:rPr lang="tr-TR" sz="900" dirty="0" smtClean="0">
                <a:latin typeface="+mj-lt"/>
              </a:rPr>
              <a:t> in the </a:t>
            </a:r>
            <a:r>
              <a:rPr lang="tr-TR" sz="900" dirty="0" err="1" smtClean="0">
                <a:latin typeface="+mj-lt"/>
              </a:rPr>
              <a:t>epidermis</a:t>
            </a:r>
            <a:r>
              <a:rPr lang="tr-TR" sz="900" dirty="0" smtClean="0">
                <a:latin typeface="+mj-lt"/>
              </a:rPr>
              <a:t>, </a:t>
            </a:r>
            <a:r>
              <a:rPr lang="tr-TR" sz="900" dirty="0" err="1" smtClean="0">
                <a:latin typeface="+mj-lt"/>
              </a:rPr>
              <a:t>vacuolization</a:t>
            </a:r>
            <a:r>
              <a:rPr lang="tr-TR" sz="900" dirty="0" smtClean="0">
                <a:latin typeface="+mj-lt"/>
              </a:rPr>
              <a:t> of the </a:t>
            </a:r>
            <a:r>
              <a:rPr lang="tr-TR" sz="900" dirty="0" err="1" smtClean="0">
                <a:latin typeface="+mj-lt"/>
              </a:rPr>
              <a:t>basal</a:t>
            </a:r>
            <a:r>
              <a:rPr lang="tr-TR" sz="900" dirty="0" smtClean="0">
                <a:latin typeface="+mj-lt"/>
              </a:rPr>
              <a:t> </a:t>
            </a:r>
            <a:r>
              <a:rPr lang="tr-TR" sz="900" dirty="0" err="1" smtClean="0">
                <a:latin typeface="+mj-lt"/>
              </a:rPr>
              <a:t>layer</a:t>
            </a:r>
            <a:r>
              <a:rPr lang="tr-TR" sz="900" dirty="0" smtClean="0">
                <a:latin typeface="+mj-lt"/>
              </a:rPr>
              <a:t>, and </a:t>
            </a:r>
            <a:r>
              <a:rPr lang="tr-TR" sz="900" dirty="0" err="1" smtClean="0">
                <a:latin typeface="+mj-lt"/>
              </a:rPr>
              <a:t>lymphocyte</a:t>
            </a:r>
            <a:r>
              <a:rPr lang="tr-TR" sz="900" dirty="0" smtClean="0">
                <a:latin typeface="+mj-lt"/>
              </a:rPr>
              <a:t> </a:t>
            </a:r>
            <a:r>
              <a:rPr lang="tr-TR" sz="900" dirty="0" err="1" smtClean="0">
                <a:latin typeface="+mj-lt"/>
              </a:rPr>
              <a:t>exocytosis</a:t>
            </a:r>
            <a:r>
              <a:rPr lang="tr-TR" sz="900" dirty="0" smtClean="0">
                <a:latin typeface="+mj-lt"/>
              </a:rPr>
              <a:t> are </a:t>
            </a:r>
            <a:r>
              <a:rPr lang="tr-TR" sz="900" dirty="0" err="1" smtClean="0">
                <a:latin typeface="+mj-lt"/>
              </a:rPr>
              <a:t>present</a:t>
            </a:r>
            <a:r>
              <a:rPr lang="tr-TR" sz="900" dirty="0" smtClean="0">
                <a:latin typeface="+mj-lt"/>
              </a:rPr>
              <a:t> in </a:t>
            </a:r>
            <a:r>
              <a:rPr lang="tr-TR" sz="900" dirty="0" err="1" smtClean="0">
                <a:latin typeface="+mj-lt"/>
              </a:rPr>
              <a:t>this</a:t>
            </a:r>
            <a:r>
              <a:rPr lang="tr-TR" sz="900" dirty="0" smtClean="0">
                <a:latin typeface="+mj-lt"/>
              </a:rPr>
              <a:t> </a:t>
            </a:r>
            <a:r>
              <a:rPr lang="tr-TR" sz="900" dirty="0" err="1" smtClean="0">
                <a:latin typeface="+mj-lt"/>
              </a:rPr>
              <a:t>specimen</a:t>
            </a:r>
            <a:r>
              <a:rPr lang="tr-TR" sz="900" dirty="0" smtClean="0">
                <a:latin typeface="+mj-lt"/>
              </a:rPr>
              <a:t> of </a:t>
            </a:r>
            <a:r>
              <a:rPr lang="tr-TR" sz="900" dirty="0" err="1" smtClean="0">
                <a:latin typeface="+mj-lt"/>
              </a:rPr>
              <a:t>histologic</a:t>
            </a:r>
            <a:r>
              <a:rPr lang="tr-TR" sz="900" dirty="0" smtClean="0">
                <a:latin typeface="+mj-lt"/>
              </a:rPr>
              <a:t> </a:t>
            </a:r>
            <a:r>
              <a:rPr lang="tr-TR" sz="900" dirty="0" err="1" smtClean="0">
                <a:latin typeface="+mj-lt"/>
              </a:rPr>
              <a:t>grade</a:t>
            </a:r>
            <a:r>
              <a:rPr lang="tr-TR" sz="900" dirty="0" smtClean="0">
                <a:latin typeface="+mj-lt"/>
              </a:rPr>
              <a:t> 2 </a:t>
            </a:r>
            <a:r>
              <a:rPr lang="tr-TR" sz="900" dirty="0" err="1" smtClean="0">
                <a:latin typeface="+mj-lt"/>
              </a:rPr>
              <a:t>acute</a:t>
            </a:r>
            <a:r>
              <a:rPr lang="tr-TR" sz="900" dirty="0" smtClean="0">
                <a:latin typeface="+mj-lt"/>
              </a:rPr>
              <a:t> </a:t>
            </a:r>
            <a:r>
              <a:rPr lang="tr-TR" sz="900" dirty="0" err="1" smtClean="0">
                <a:latin typeface="+mj-lt"/>
              </a:rPr>
              <a:t>graft</a:t>
            </a:r>
            <a:r>
              <a:rPr lang="tr-TR" sz="900" dirty="0" smtClean="0">
                <a:latin typeface="+mj-lt"/>
              </a:rPr>
              <a:t>-</a:t>
            </a:r>
            <a:r>
              <a:rPr lang="tr-TR" sz="900" dirty="0" err="1" smtClean="0">
                <a:latin typeface="+mj-lt"/>
              </a:rPr>
              <a:t>versus</a:t>
            </a:r>
            <a:r>
              <a:rPr lang="tr-TR" sz="900" dirty="0" smtClean="0">
                <a:latin typeface="+mj-lt"/>
              </a:rPr>
              <a:t>-host </a:t>
            </a:r>
            <a:r>
              <a:rPr lang="tr-TR" sz="900" dirty="0" err="1" smtClean="0">
                <a:latin typeface="+mj-lt"/>
              </a:rPr>
              <a:t>disease</a:t>
            </a:r>
            <a:r>
              <a:rPr lang="tr-TR" sz="900" dirty="0" smtClean="0">
                <a:latin typeface="+mj-lt"/>
              </a:rPr>
              <a:t>. A </a:t>
            </a:r>
            <a:r>
              <a:rPr lang="tr-TR" sz="900" dirty="0" err="1" smtClean="0">
                <a:latin typeface="+mj-lt"/>
              </a:rPr>
              <a:t>lymphocytic</a:t>
            </a:r>
            <a:r>
              <a:rPr lang="tr-TR" sz="900" dirty="0" smtClean="0">
                <a:latin typeface="+mj-lt"/>
              </a:rPr>
              <a:t> </a:t>
            </a:r>
            <a:r>
              <a:rPr lang="tr-TR" sz="900" dirty="0" err="1" smtClean="0">
                <a:latin typeface="+mj-lt"/>
              </a:rPr>
              <a:t>infiltrate</a:t>
            </a:r>
            <a:r>
              <a:rPr lang="tr-TR" sz="900" dirty="0" smtClean="0">
                <a:latin typeface="+mj-lt"/>
              </a:rPr>
              <a:t> at the </a:t>
            </a:r>
            <a:r>
              <a:rPr lang="tr-TR" sz="900" dirty="0" err="1" smtClean="0">
                <a:latin typeface="+mj-lt"/>
              </a:rPr>
              <a:t>dermal</a:t>
            </a:r>
            <a:r>
              <a:rPr lang="tr-TR" sz="900" dirty="0" smtClean="0">
                <a:latin typeface="+mj-lt"/>
              </a:rPr>
              <a:t>-</a:t>
            </a:r>
            <a:r>
              <a:rPr lang="tr-TR" sz="900" dirty="0" err="1" smtClean="0">
                <a:latin typeface="+mj-lt"/>
              </a:rPr>
              <a:t>epidermal</a:t>
            </a:r>
            <a:r>
              <a:rPr lang="tr-TR" sz="900" dirty="0" smtClean="0">
                <a:latin typeface="+mj-lt"/>
              </a:rPr>
              <a:t> </a:t>
            </a:r>
            <a:r>
              <a:rPr lang="tr-TR" sz="900" dirty="0" err="1" smtClean="0">
                <a:latin typeface="+mj-lt"/>
              </a:rPr>
              <a:t>junction</a:t>
            </a:r>
            <a:r>
              <a:rPr lang="tr-TR" sz="900" dirty="0" smtClean="0">
                <a:latin typeface="+mj-lt"/>
              </a:rPr>
              <a:t> and </a:t>
            </a:r>
            <a:r>
              <a:rPr lang="tr-TR" sz="900" dirty="0" err="1" smtClean="0">
                <a:latin typeface="+mj-lt"/>
              </a:rPr>
              <a:t>surrounding</a:t>
            </a:r>
            <a:r>
              <a:rPr lang="tr-TR" sz="900" dirty="0" smtClean="0">
                <a:latin typeface="+mj-lt"/>
              </a:rPr>
              <a:t> </a:t>
            </a:r>
            <a:r>
              <a:rPr lang="tr-TR" sz="900" dirty="0" err="1" smtClean="0">
                <a:latin typeface="+mj-lt"/>
              </a:rPr>
              <a:t>blood</a:t>
            </a:r>
            <a:r>
              <a:rPr lang="tr-TR" sz="900" dirty="0" smtClean="0">
                <a:latin typeface="+mj-lt"/>
              </a:rPr>
              <a:t> </a:t>
            </a:r>
            <a:r>
              <a:rPr lang="tr-TR" sz="900" dirty="0" err="1" smtClean="0">
                <a:latin typeface="+mj-lt"/>
              </a:rPr>
              <a:t>vessels</a:t>
            </a:r>
            <a:r>
              <a:rPr lang="tr-TR" sz="900" dirty="0" smtClean="0">
                <a:latin typeface="+mj-lt"/>
              </a:rPr>
              <a:t> is </a:t>
            </a:r>
            <a:r>
              <a:rPr lang="tr-TR" sz="900" dirty="0" err="1" smtClean="0">
                <a:latin typeface="+mj-lt"/>
              </a:rPr>
              <a:t>also</a:t>
            </a:r>
            <a:r>
              <a:rPr lang="tr-TR" sz="900" dirty="0" smtClean="0">
                <a:latin typeface="+mj-lt"/>
              </a:rPr>
              <a:t> </a:t>
            </a:r>
            <a:r>
              <a:rPr lang="tr-TR" sz="900" dirty="0" err="1" smtClean="0">
                <a:latin typeface="+mj-lt"/>
              </a:rPr>
              <a:t>present</a:t>
            </a:r>
            <a:r>
              <a:rPr lang="tr-TR" sz="900" dirty="0" smtClean="0">
                <a:latin typeface="+mj-lt"/>
              </a:rPr>
              <a:t>.</a:t>
            </a:r>
            <a:endParaRPr lang="tr-TR" sz="900" dirty="0">
              <a:latin typeface="+mj-l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609600" y="2057400"/>
            <a:ext cx="7924800" cy="2693045"/>
          </a:xfrm>
          <a:prstGeom prst="rect">
            <a:avLst/>
          </a:prstGeom>
        </p:spPr>
        <p:txBody>
          <a:bodyPr vert="horz" wrap="square" lIns="0" tIns="0" rIns="0" bIns="0" rtlCol="0">
            <a:spAutoFit/>
          </a:bodyPr>
          <a:lstStyle/>
          <a:p>
            <a:pPr marL="355600" indent="-342900">
              <a:lnSpc>
                <a:spcPct val="200000"/>
              </a:lnSpc>
              <a:buChar char="•"/>
              <a:tabLst>
                <a:tab pos="354965" algn="l"/>
                <a:tab pos="355600" algn="l"/>
              </a:tabLst>
            </a:pPr>
            <a:r>
              <a:rPr sz="2000" spc="-5" dirty="0">
                <a:latin typeface="+mj-lt"/>
                <a:cs typeface="Arial"/>
              </a:rPr>
              <a:t>Approximately 50% </a:t>
            </a:r>
            <a:r>
              <a:rPr sz="2000" dirty="0">
                <a:latin typeface="+mj-lt"/>
                <a:cs typeface="Arial"/>
              </a:rPr>
              <a:t>of</a:t>
            </a:r>
            <a:r>
              <a:rPr sz="2000" spc="15" dirty="0">
                <a:latin typeface="+mj-lt"/>
                <a:cs typeface="Arial"/>
              </a:rPr>
              <a:t> </a:t>
            </a:r>
            <a:r>
              <a:rPr sz="2000" spc="-5" dirty="0">
                <a:latin typeface="+mj-lt"/>
                <a:cs typeface="Arial"/>
              </a:rPr>
              <a:t>cases</a:t>
            </a:r>
            <a:endParaRPr sz="2000" dirty="0">
              <a:latin typeface="+mj-lt"/>
              <a:cs typeface="Arial"/>
            </a:endParaRPr>
          </a:p>
          <a:p>
            <a:pPr marL="355600" indent="-342900">
              <a:lnSpc>
                <a:spcPct val="200000"/>
              </a:lnSpc>
              <a:spcBef>
                <a:spcPts val="575"/>
              </a:spcBef>
              <a:buChar char="•"/>
              <a:tabLst>
                <a:tab pos="354965" algn="l"/>
                <a:tab pos="355600" algn="l"/>
              </a:tabLst>
            </a:pPr>
            <a:r>
              <a:rPr sz="2000" spc="-5" dirty="0">
                <a:latin typeface="+mj-lt"/>
                <a:cs typeface="Arial"/>
              </a:rPr>
              <a:t>Nausea, vomiting and</a:t>
            </a:r>
            <a:r>
              <a:rPr sz="2000" spc="15" dirty="0">
                <a:latin typeface="+mj-lt"/>
                <a:cs typeface="Arial"/>
              </a:rPr>
              <a:t> </a:t>
            </a:r>
            <a:r>
              <a:rPr sz="2000" spc="-5" dirty="0">
                <a:latin typeface="+mj-lt"/>
                <a:cs typeface="Arial"/>
              </a:rPr>
              <a:t>anorexia</a:t>
            </a:r>
            <a:endParaRPr sz="2000" dirty="0">
              <a:latin typeface="+mj-lt"/>
              <a:cs typeface="Arial"/>
            </a:endParaRPr>
          </a:p>
          <a:p>
            <a:pPr marL="355600" marR="5080" indent="-342900">
              <a:lnSpc>
                <a:spcPct val="200000"/>
              </a:lnSpc>
              <a:spcBef>
                <a:spcPts val="575"/>
              </a:spcBef>
              <a:buChar char="•"/>
              <a:tabLst>
                <a:tab pos="354965" algn="l"/>
                <a:tab pos="355600" algn="l"/>
              </a:tabLst>
            </a:pPr>
            <a:r>
              <a:rPr sz="2000" u="sng" dirty="0">
                <a:latin typeface="+mj-lt"/>
                <a:cs typeface="Arial"/>
              </a:rPr>
              <a:t>Watery </a:t>
            </a:r>
            <a:r>
              <a:rPr sz="2000" u="sng" spc="-5" dirty="0">
                <a:latin typeface="+mj-lt"/>
                <a:cs typeface="Arial"/>
              </a:rPr>
              <a:t>diarrhoea </a:t>
            </a:r>
            <a:r>
              <a:rPr sz="2000" spc="-5" dirty="0">
                <a:latin typeface="+mj-lt"/>
                <a:cs typeface="Arial"/>
              </a:rPr>
              <a:t>(typically green) and </a:t>
            </a:r>
            <a:endParaRPr lang="tr-TR" sz="2000" spc="-5" dirty="0" smtClean="0">
              <a:latin typeface="+mj-lt"/>
              <a:cs typeface="Arial"/>
            </a:endParaRPr>
          </a:p>
          <a:p>
            <a:pPr marL="355600" marR="5080" indent="-342900">
              <a:lnSpc>
                <a:spcPct val="200000"/>
              </a:lnSpc>
              <a:spcBef>
                <a:spcPts val="575"/>
              </a:spcBef>
              <a:buChar char="•"/>
              <a:tabLst>
                <a:tab pos="354965" algn="l"/>
                <a:tab pos="355600" algn="l"/>
              </a:tabLst>
            </a:pPr>
            <a:r>
              <a:rPr sz="2000" spc="-5" dirty="0" err="1" smtClean="0">
                <a:latin typeface="+mj-lt"/>
                <a:cs typeface="Arial"/>
              </a:rPr>
              <a:t>abdo</a:t>
            </a:r>
            <a:r>
              <a:rPr sz="2000" spc="-5" dirty="0" smtClean="0">
                <a:latin typeface="+mj-lt"/>
                <a:cs typeface="Arial"/>
              </a:rPr>
              <a:t> </a:t>
            </a:r>
            <a:r>
              <a:rPr sz="2000" dirty="0">
                <a:latin typeface="+mj-lt"/>
                <a:cs typeface="Arial"/>
              </a:rPr>
              <a:t>cramps  </a:t>
            </a:r>
            <a:r>
              <a:rPr sz="2000" spc="-5" dirty="0">
                <a:latin typeface="+mj-lt"/>
                <a:cs typeface="Arial"/>
              </a:rPr>
              <a:t>progressing </a:t>
            </a:r>
            <a:r>
              <a:rPr sz="2000" dirty="0">
                <a:latin typeface="+mj-lt"/>
                <a:cs typeface="Arial"/>
              </a:rPr>
              <a:t>to </a:t>
            </a:r>
            <a:r>
              <a:rPr sz="2000" spc="-5" dirty="0">
                <a:latin typeface="+mj-lt"/>
                <a:cs typeface="Arial"/>
              </a:rPr>
              <a:t>ileus and </a:t>
            </a:r>
            <a:r>
              <a:rPr sz="2000" u="sng" spc="-5" dirty="0">
                <a:latin typeface="+mj-lt"/>
                <a:cs typeface="Arial"/>
              </a:rPr>
              <a:t>bloody</a:t>
            </a:r>
            <a:r>
              <a:rPr sz="2000" u="sng" spc="70" dirty="0">
                <a:latin typeface="+mj-lt"/>
                <a:cs typeface="Arial"/>
              </a:rPr>
              <a:t> </a:t>
            </a:r>
            <a:r>
              <a:rPr sz="2000" u="sng" spc="-5" dirty="0" err="1" smtClean="0">
                <a:latin typeface="+mj-lt"/>
                <a:cs typeface="Arial"/>
              </a:rPr>
              <a:t>diarrhoea</a:t>
            </a:r>
            <a:endParaRPr sz="2000" u="sng" dirty="0">
              <a:latin typeface="+mj-lt"/>
              <a:cs typeface="Arial"/>
            </a:endParaRPr>
          </a:p>
        </p:txBody>
      </p:sp>
      <p:sp>
        <p:nvSpPr>
          <p:cNvPr id="4" name="3 Dikdörtgen"/>
          <p:cNvSpPr/>
          <p:nvPr/>
        </p:nvSpPr>
        <p:spPr>
          <a:xfrm>
            <a:off x="533400" y="762000"/>
            <a:ext cx="3639458" cy="646331"/>
          </a:xfrm>
          <a:prstGeom prst="rect">
            <a:avLst/>
          </a:prstGeom>
        </p:spPr>
        <p:txBody>
          <a:bodyPr wrap="none">
            <a:spAutoFit/>
          </a:bodyPr>
          <a:lstStyle/>
          <a:p>
            <a:r>
              <a:rPr lang="tr-TR" sz="3600" dirty="0" smtClean="0">
                <a:solidFill>
                  <a:schemeClr val="accent6">
                    <a:lumMod val="50000"/>
                  </a:schemeClr>
                </a:solidFill>
                <a:latin typeface="+mj-lt"/>
              </a:rPr>
              <a:t>Acute </a:t>
            </a:r>
            <a:r>
              <a:rPr lang="tr-TR" sz="3600" dirty="0" err="1" smtClean="0">
                <a:solidFill>
                  <a:schemeClr val="accent6">
                    <a:lumMod val="50000"/>
                  </a:schemeClr>
                </a:solidFill>
                <a:latin typeface="+mj-lt"/>
              </a:rPr>
              <a:t>GvHD</a:t>
            </a:r>
            <a:r>
              <a:rPr lang="tr-TR" sz="3600" dirty="0" smtClean="0">
                <a:solidFill>
                  <a:schemeClr val="accent6">
                    <a:lumMod val="50000"/>
                  </a:schemeClr>
                </a:solidFill>
                <a:latin typeface="+mj-lt"/>
              </a:rPr>
              <a:t>:</a:t>
            </a:r>
            <a:r>
              <a:rPr lang="tr-TR" sz="3600" spc="-110" dirty="0" smtClean="0">
                <a:solidFill>
                  <a:schemeClr val="accent6">
                    <a:lumMod val="50000"/>
                  </a:schemeClr>
                </a:solidFill>
                <a:latin typeface="+mj-lt"/>
              </a:rPr>
              <a:t> </a:t>
            </a:r>
            <a:r>
              <a:rPr lang="tr-TR" sz="3600" dirty="0" smtClean="0">
                <a:solidFill>
                  <a:schemeClr val="accent6">
                    <a:lumMod val="50000"/>
                  </a:schemeClr>
                </a:solidFill>
                <a:latin typeface="+mj-lt"/>
              </a:rPr>
              <a:t>GIT</a:t>
            </a:r>
            <a:endParaRPr lang="tr-TR" sz="3600" dirty="0">
              <a:solidFill>
                <a:schemeClr val="accent6">
                  <a:lumMod val="50000"/>
                </a:schemeClr>
              </a:solidFill>
              <a:latin typeface="+mj-lt"/>
            </a:endParaRPr>
          </a:p>
        </p:txBody>
      </p:sp>
      <p:sp>
        <p:nvSpPr>
          <p:cNvPr id="5" name="4 Dikdörtgen"/>
          <p:cNvSpPr/>
          <p:nvPr/>
        </p:nvSpPr>
        <p:spPr>
          <a:xfrm>
            <a:off x="609600" y="5257800"/>
            <a:ext cx="7620000" cy="772006"/>
          </a:xfrm>
          <a:prstGeom prst="rect">
            <a:avLst/>
          </a:prstGeom>
        </p:spPr>
        <p:txBody>
          <a:bodyPr wrap="square">
            <a:spAutoFit/>
          </a:bodyPr>
          <a:lstStyle/>
          <a:p>
            <a:pPr marL="299085" indent="-286385">
              <a:lnSpc>
                <a:spcPct val="100000"/>
              </a:lnSpc>
              <a:spcBef>
                <a:spcPts val="570"/>
              </a:spcBef>
              <a:tabLst>
                <a:tab pos="299085" algn="l"/>
                <a:tab pos="299720" algn="l"/>
              </a:tabLst>
            </a:pPr>
            <a:r>
              <a:rPr lang="tr-TR" sz="2000" spc="-5" dirty="0" smtClean="0">
                <a:solidFill>
                  <a:srgbClr val="C00000"/>
                </a:solidFill>
                <a:latin typeface="+mj-lt"/>
                <a:cs typeface="Arial"/>
              </a:rPr>
              <a:t>	</a:t>
            </a:r>
            <a:r>
              <a:rPr lang="en-US" sz="2000" b="1" u="sng" spc="-5" dirty="0" smtClean="0">
                <a:solidFill>
                  <a:srgbClr val="C00000"/>
                </a:solidFill>
                <a:latin typeface="+mj-lt"/>
                <a:cs typeface="Arial"/>
              </a:rPr>
              <a:t>Differential</a:t>
            </a:r>
            <a:r>
              <a:rPr lang="en-US" sz="2000" b="1" u="sng" spc="-65" dirty="0" smtClean="0">
                <a:solidFill>
                  <a:srgbClr val="C00000"/>
                </a:solidFill>
                <a:latin typeface="+mj-lt"/>
                <a:cs typeface="Arial"/>
              </a:rPr>
              <a:t> </a:t>
            </a:r>
            <a:r>
              <a:rPr lang="en-US" sz="2000" b="1" u="sng" spc="-5" dirty="0" smtClean="0">
                <a:solidFill>
                  <a:srgbClr val="C00000"/>
                </a:solidFill>
                <a:latin typeface="+mj-lt"/>
                <a:cs typeface="Arial"/>
              </a:rPr>
              <a:t>diagnosis:</a:t>
            </a:r>
            <a:endParaRPr lang="en-US" sz="2000" b="1" u="sng" dirty="0" smtClean="0">
              <a:solidFill>
                <a:srgbClr val="C00000"/>
              </a:solidFill>
              <a:latin typeface="+mj-lt"/>
              <a:cs typeface="Arial"/>
            </a:endParaRPr>
          </a:p>
          <a:p>
            <a:pPr marL="698500" lvl="1" indent="-228600">
              <a:lnSpc>
                <a:spcPct val="100000"/>
              </a:lnSpc>
              <a:spcBef>
                <a:spcPts val="480"/>
              </a:spcBef>
              <a:buChar char="•"/>
              <a:tabLst>
                <a:tab pos="698500" algn="l"/>
                <a:tab pos="699135" algn="l"/>
              </a:tabLst>
            </a:pPr>
            <a:r>
              <a:rPr lang="en-US" sz="2000" spc="-5" dirty="0" smtClean="0">
                <a:latin typeface="+mj-lt"/>
                <a:cs typeface="Arial"/>
              </a:rPr>
              <a:t>Chemotherapy/radiation, </a:t>
            </a:r>
            <a:r>
              <a:rPr lang="en-US" sz="2000" dirty="0" smtClean="0">
                <a:latin typeface="+mj-lt"/>
                <a:cs typeface="Arial"/>
              </a:rPr>
              <a:t>medications,</a:t>
            </a:r>
            <a:r>
              <a:rPr lang="en-US" sz="2000" spc="-60" dirty="0" smtClean="0">
                <a:latin typeface="+mj-lt"/>
                <a:cs typeface="Arial"/>
              </a:rPr>
              <a:t> </a:t>
            </a:r>
            <a:r>
              <a:rPr lang="en-US" sz="2000" spc="-5" dirty="0" smtClean="0">
                <a:latin typeface="+mj-lt"/>
                <a:cs typeface="Arial"/>
              </a:rPr>
              <a:t>infections</a:t>
            </a:r>
            <a:endParaRPr lang="en-US" sz="2000" dirty="0">
              <a:latin typeface="+mj-lt"/>
              <a:cs typeface="Arial"/>
            </a:endParaRPr>
          </a:p>
        </p:txBody>
      </p:sp>
      <p:pic>
        <p:nvPicPr>
          <p:cNvPr id="6" name="Picture 3" descr="cgvhd3"/>
          <p:cNvPicPr>
            <a:picLocks noChangeAspect="1" noChangeArrowheads="1"/>
          </p:cNvPicPr>
          <p:nvPr/>
        </p:nvPicPr>
        <p:blipFill>
          <a:blip r:embed="rId2" cstate="print"/>
          <a:srcRect l="19193" t="13124"/>
          <a:stretch>
            <a:fillRect/>
          </a:stretch>
        </p:blipFill>
        <p:spPr bwMode="auto">
          <a:xfrm>
            <a:off x="5943600" y="1295400"/>
            <a:ext cx="2667000"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Dikdörtgen"/>
          <p:cNvSpPr/>
          <p:nvPr/>
        </p:nvSpPr>
        <p:spPr>
          <a:xfrm>
            <a:off x="533400" y="762000"/>
            <a:ext cx="3639458" cy="646331"/>
          </a:xfrm>
          <a:prstGeom prst="rect">
            <a:avLst/>
          </a:prstGeom>
        </p:spPr>
        <p:txBody>
          <a:bodyPr wrap="none">
            <a:spAutoFit/>
          </a:bodyPr>
          <a:lstStyle/>
          <a:p>
            <a:r>
              <a:rPr lang="tr-TR" sz="3600" dirty="0" smtClean="0">
                <a:solidFill>
                  <a:schemeClr val="accent6">
                    <a:lumMod val="50000"/>
                  </a:schemeClr>
                </a:solidFill>
                <a:latin typeface="+mj-lt"/>
              </a:rPr>
              <a:t>Acute </a:t>
            </a:r>
            <a:r>
              <a:rPr lang="tr-TR" sz="3600" dirty="0" err="1" smtClean="0">
                <a:solidFill>
                  <a:schemeClr val="accent6">
                    <a:lumMod val="50000"/>
                  </a:schemeClr>
                </a:solidFill>
                <a:latin typeface="+mj-lt"/>
              </a:rPr>
              <a:t>GvHD</a:t>
            </a:r>
            <a:r>
              <a:rPr lang="tr-TR" sz="3600" dirty="0" smtClean="0">
                <a:solidFill>
                  <a:schemeClr val="accent6">
                    <a:lumMod val="50000"/>
                  </a:schemeClr>
                </a:solidFill>
                <a:latin typeface="+mj-lt"/>
              </a:rPr>
              <a:t>:</a:t>
            </a:r>
            <a:r>
              <a:rPr lang="tr-TR" sz="3600" spc="-110" dirty="0" smtClean="0">
                <a:solidFill>
                  <a:schemeClr val="accent6">
                    <a:lumMod val="50000"/>
                  </a:schemeClr>
                </a:solidFill>
                <a:latin typeface="+mj-lt"/>
              </a:rPr>
              <a:t> </a:t>
            </a:r>
            <a:r>
              <a:rPr lang="tr-TR" sz="3600" dirty="0" smtClean="0">
                <a:solidFill>
                  <a:schemeClr val="accent6">
                    <a:lumMod val="50000"/>
                  </a:schemeClr>
                </a:solidFill>
                <a:latin typeface="+mj-lt"/>
              </a:rPr>
              <a:t>GIT</a:t>
            </a:r>
            <a:endParaRPr lang="tr-TR" sz="3600" dirty="0">
              <a:solidFill>
                <a:schemeClr val="accent6">
                  <a:lumMod val="50000"/>
                </a:schemeClr>
              </a:solidFill>
              <a:latin typeface="+mj-lt"/>
            </a:endParaRPr>
          </a:p>
        </p:txBody>
      </p:sp>
      <p:pic>
        <p:nvPicPr>
          <p:cNvPr id="3074" name="Picture 2"/>
          <p:cNvPicPr>
            <a:picLocks noChangeAspect="1" noChangeArrowheads="1"/>
          </p:cNvPicPr>
          <p:nvPr/>
        </p:nvPicPr>
        <p:blipFill>
          <a:blip r:embed="rId3" cstate="print"/>
          <a:srcRect/>
          <a:stretch>
            <a:fillRect/>
          </a:stretch>
        </p:blipFill>
        <p:spPr bwMode="auto">
          <a:xfrm>
            <a:off x="609600" y="3124200"/>
            <a:ext cx="4038600" cy="2743200"/>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4724400" y="3124200"/>
            <a:ext cx="3810000" cy="2712140"/>
          </a:xfrm>
          <a:prstGeom prst="rect">
            <a:avLst/>
          </a:prstGeom>
          <a:noFill/>
          <a:ln w="9525">
            <a:noFill/>
            <a:miter lim="800000"/>
            <a:headEnd/>
            <a:tailEnd/>
          </a:ln>
        </p:spPr>
      </p:pic>
      <p:sp>
        <p:nvSpPr>
          <p:cNvPr id="9" name="8 Dikdörtgen"/>
          <p:cNvSpPr/>
          <p:nvPr/>
        </p:nvSpPr>
        <p:spPr>
          <a:xfrm>
            <a:off x="533400" y="1371600"/>
            <a:ext cx="8229600" cy="1415772"/>
          </a:xfrm>
          <a:prstGeom prst="rect">
            <a:avLst/>
          </a:prstGeom>
        </p:spPr>
        <p:txBody>
          <a:bodyPr wrap="square">
            <a:spAutoFit/>
          </a:bodyPr>
          <a:lstStyle/>
          <a:p>
            <a:pPr marL="355600" indent="-342900">
              <a:lnSpc>
                <a:spcPct val="150000"/>
              </a:lnSpc>
              <a:spcBef>
                <a:spcPts val="575"/>
              </a:spcBef>
              <a:buChar char="•"/>
              <a:tabLst>
                <a:tab pos="354965" algn="l"/>
                <a:tab pos="355600" algn="l"/>
              </a:tabLst>
            </a:pPr>
            <a:r>
              <a:rPr lang="en-US" b="1" spc="-5" dirty="0" smtClean="0">
                <a:latin typeface="+mj-lt"/>
                <a:cs typeface="Arial"/>
              </a:rPr>
              <a:t>Endoscopy: </a:t>
            </a:r>
            <a:r>
              <a:rPr lang="en-US" spc="-5" dirty="0" smtClean="0">
                <a:latin typeface="+mj-lt"/>
                <a:cs typeface="Arial"/>
              </a:rPr>
              <a:t>patchy</a:t>
            </a:r>
            <a:r>
              <a:rPr lang="en-US" spc="15" dirty="0" smtClean="0">
                <a:latin typeface="+mj-lt"/>
                <a:cs typeface="Arial"/>
              </a:rPr>
              <a:t> </a:t>
            </a:r>
            <a:r>
              <a:rPr lang="en-US" spc="-5" dirty="0" smtClean="0">
                <a:latin typeface="+mj-lt"/>
                <a:cs typeface="Arial"/>
              </a:rPr>
              <a:t>ulceration</a:t>
            </a:r>
            <a:endParaRPr lang="en-US" dirty="0" smtClean="0">
              <a:latin typeface="+mj-lt"/>
              <a:cs typeface="Arial"/>
            </a:endParaRPr>
          </a:p>
          <a:p>
            <a:pPr marL="355600" marR="224790" indent="-342900">
              <a:lnSpc>
                <a:spcPct val="150000"/>
              </a:lnSpc>
              <a:spcBef>
                <a:spcPts val="575"/>
              </a:spcBef>
              <a:buChar char="•"/>
              <a:tabLst>
                <a:tab pos="354965" algn="l"/>
                <a:tab pos="355600" algn="l"/>
              </a:tabLst>
            </a:pPr>
            <a:r>
              <a:rPr lang="en-US" b="1" dirty="0" smtClean="0">
                <a:latin typeface="+mj-lt"/>
                <a:cs typeface="Arial"/>
              </a:rPr>
              <a:t>CT scan</a:t>
            </a:r>
            <a:r>
              <a:rPr lang="en-US" dirty="0" smtClean="0">
                <a:latin typeface="+mj-lt"/>
                <a:cs typeface="Arial"/>
              </a:rPr>
              <a:t>: </a:t>
            </a:r>
            <a:r>
              <a:rPr lang="en-US" spc="-5" dirty="0" smtClean="0">
                <a:latin typeface="+mj-lt"/>
                <a:cs typeface="Arial"/>
              </a:rPr>
              <a:t>luminal dilatation with thickening </a:t>
            </a:r>
            <a:r>
              <a:rPr lang="en-US" dirty="0" smtClean="0">
                <a:latin typeface="+mj-lt"/>
                <a:cs typeface="Arial"/>
              </a:rPr>
              <a:t>of </a:t>
            </a:r>
            <a:r>
              <a:rPr lang="en-US" spc="-5" dirty="0" smtClean="0">
                <a:latin typeface="+mj-lt"/>
                <a:cs typeface="Arial"/>
              </a:rPr>
              <a:t>small  bowel wall (ribbon sign), </a:t>
            </a:r>
            <a:r>
              <a:rPr lang="en-US" dirty="0" smtClean="0">
                <a:latin typeface="+mj-lt"/>
                <a:cs typeface="Arial"/>
              </a:rPr>
              <a:t>may </a:t>
            </a:r>
            <a:r>
              <a:rPr lang="en-US" spc="-5" dirty="0" smtClean="0">
                <a:latin typeface="+mj-lt"/>
                <a:cs typeface="Arial"/>
              </a:rPr>
              <a:t>have fluid</a:t>
            </a:r>
            <a:r>
              <a:rPr lang="en-US" spc="85" dirty="0" smtClean="0">
                <a:latin typeface="+mj-lt"/>
                <a:cs typeface="Arial"/>
              </a:rPr>
              <a:t> </a:t>
            </a:r>
            <a:r>
              <a:rPr lang="en-US" spc="-5" dirty="0" smtClean="0">
                <a:latin typeface="+mj-lt"/>
                <a:cs typeface="Arial"/>
              </a:rPr>
              <a:t>levels</a:t>
            </a:r>
            <a:endParaRPr lang="en-US" dirty="0">
              <a:latin typeface="+mj-lt"/>
              <a:cs typeface="Aria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209800" y="2829580"/>
            <a:ext cx="4572000" cy="369332"/>
          </a:xfrm>
          <a:prstGeom prst="rect">
            <a:avLst/>
          </a:prstGeom>
        </p:spPr>
        <p:txBody>
          <a:bodyPr>
            <a:spAutoFit/>
          </a:bodyPr>
          <a:lstStyle/>
          <a:p>
            <a:r>
              <a:rPr lang="tr-TR" dirty="0" smtClean="0"/>
              <a:t> </a:t>
            </a:r>
            <a:endParaRPr lang="tr-TR" dirty="0"/>
          </a:p>
        </p:txBody>
      </p:sp>
      <p:sp>
        <p:nvSpPr>
          <p:cNvPr id="3" name="2 Başlık"/>
          <p:cNvSpPr>
            <a:spLocks noGrp="1"/>
          </p:cNvSpPr>
          <p:nvPr>
            <p:ph type="title"/>
          </p:nvPr>
        </p:nvSpPr>
        <p:spPr>
          <a:xfrm>
            <a:off x="457200" y="838200"/>
            <a:ext cx="8229600" cy="1066800"/>
          </a:xfrm>
        </p:spPr>
        <p:txBody>
          <a:bodyPr/>
          <a:lstStyle/>
          <a:p>
            <a:r>
              <a:rPr lang="tr-TR" dirty="0" err="1" smtClean="0"/>
              <a:t>Histologic</a:t>
            </a:r>
            <a:r>
              <a:rPr lang="tr-TR" dirty="0" smtClean="0"/>
              <a:t> </a:t>
            </a:r>
            <a:r>
              <a:rPr lang="tr-TR" dirty="0" err="1" smtClean="0"/>
              <a:t>examination</a:t>
            </a:r>
            <a:r>
              <a:rPr lang="tr-TR" dirty="0" smtClean="0"/>
              <a:t> </a:t>
            </a:r>
            <a:endParaRPr lang="tr-TR" dirty="0"/>
          </a:p>
        </p:txBody>
      </p:sp>
      <p:sp>
        <p:nvSpPr>
          <p:cNvPr id="6" name="5 Dikdörtgen"/>
          <p:cNvSpPr/>
          <p:nvPr/>
        </p:nvSpPr>
        <p:spPr>
          <a:xfrm>
            <a:off x="838200" y="6182380"/>
            <a:ext cx="7848600" cy="523220"/>
          </a:xfrm>
          <a:prstGeom prst="rect">
            <a:avLst/>
          </a:prstGeom>
        </p:spPr>
        <p:txBody>
          <a:bodyPr wrap="square">
            <a:spAutoFit/>
          </a:bodyPr>
          <a:lstStyle/>
          <a:p>
            <a:r>
              <a:rPr lang="en-US" sz="1400" dirty="0" smtClean="0">
                <a:latin typeface="+mj-lt"/>
              </a:rPr>
              <a:t>Rectal biopsy in a patient with acute graft-versus-host disease (GVHD) shows crypt cell necrosis with the accumulation of degenerative material in the dead crypts.</a:t>
            </a:r>
            <a:endParaRPr lang="tr-TR" sz="1400" dirty="0">
              <a:latin typeface="+mj-lt"/>
            </a:endParaRPr>
          </a:p>
        </p:txBody>
      </p:sp>
      <p:pic>
        <p:nvPicPr>
          <p:cNvPr id="117762" name="Picture 2" descr="Image"/>
          <p:cNvPicPr>
            <a:picLocks noChangeAspect="1" noChangeArrowheads="1"/>
          </p:cNvPicPr>
          <p:nvPr/>
        </p:nvPicPr>
        <p:blipFill>
          <a:blip r:embed="rId3" cstate="print"/>
          <a:srcRect/>
          <a:stretch>
            <a:fillRect/>
          </a:stretch>
        </p:blipFill>
        <p:spPr bwMode="auto">
          <a:xfrm>
            <a:off x="1066800" y="2829580"/>
            <a:ext cx="7086600" cy="3260559"/>
          </a:xfrm>
          <a:prstGeom prst="rect">
            <a:avLst/>
          </a:prstGeom>
          <a:noFill/>
        </p:spPr>
      </p:pic>
      <p:sp>
        <p:nvSpPr>
          <p:cNvPr id="4" name="Rectangle 3"/>
          <p:cNvSpPr/>
          <p:nvPr/>
        </p:nvSpPr>
        <p:spPr>
          <a:xfrm>
            <a:off x="838200" y="1752600"/>
            <a:ext cx="7467600" cy="923330"/>
          </a:xfrm>
          <a:prstGeom prst="rect">
            <a:avLst/>
          </a:prstGeom>
        </p:spPr>
        <p:txBody>
          <a:bodyPr wrap="square">
            <a:spAutoFit/>
          </a:bodyPr>
          <a:lstStyle/>
          <a:p>
            <a:pPr marL="355600" indent="-342900">
              <a:lnSpc>
                <a:spcPct val="150000"/>
              </a:lnSpc>
              <a:spcBef>
                <a:spcPts val="575"/>
              </a:spcBef>
              <a:buChar char="•"/>
              <a:tabLst>
                <a:tab pos="354965" algn="l"/>
                <a:tab pos="355600" algn="l"/>
              </a:tabLst>
            </a:pPr>
            <a:r>
              <a:rPr lang="en-US" spc="-5" dirty="0">
                <a:latin typeface="Comic Sans MS" pitchFamily="66" charset="0"/>
                <a:cs typeface="Arial"/>
              </a:rPr>
              <a:t>Pathology: apoptotic bodies </a:t>
            </a:r>
            <a:r>
              <a:rPr lang="en-US" dirty="0">
                <a:latin typeface="Comic Sans MS" pitchFamily="66" charset="0"/>
                <a:cs typeface="Arial"/>
              </a:rPr>
              <a:t>in base of crypts,</a:t>
            </a:r>
            <a:r>
              <a:rPr lang="en-US" spc="10" dirty="0">
                <a:latin typeface="Comic Sans MS" pitchFamily="66" charset="0"/>
                <a:cs typeface="Arial"/>
              </a:rPr>
              <a:t> </a:t>
            </a:r>
            <a:r>
              <a:rPr lang="en-US" dirty="0" smtClean="0">
                <a:latin typeface="Comic Sans MS" pitchFamily="66" charset="0"/>
                <a:cs typeface="Arial"/>
              </a:rPr>
              <a:t>crypt </a:t>
            </a:r>
            <a:r>
              <a:rPr lang="en-US" spc="-5" dirty="0" smtClean="0">
                <a:latin typeface="Comic Sans MS" pitchFamily="66" charset="0"/>
                <a:cs typeface="Arial"/>
              </a:rPr>
              <a:t>abscesses</a:t>
            </a:r>
            <a:r>
              <a:rPr lang="en-US" spc="-5" dirty="0">
                <a:latin typeface="Comic Sans MS" pitchFamily="66" charset="0"/>
                <a:cs typeface="Arial"/>
              </a:rPr>
              <a:t>, loss and flattening </a:t>
            </a:r>
            <a:r>
              <a:rPr lang="en-US" dirty="0">
                <a:latin typeface="Comic Sans MS" pitchFamily="66" charset="0"/>
                <a:cs typeface="Arial"/>
              </a:rPr>
              <a:t>of </a:t>
            </a:r>
            <a:r>
              <a:rPr lang="en-US" spc="-5" dirty="0">
                <a:latin typeface="Comic Sans MS" pitchFamily="66" charset="0"/>
                <a:cs typeface="Arial"/>
              </a:rPr>
              <a:t>surface</a:t>
            </a:r>
            <a:r>
              <a:rPr lang="en-US" spc="75" dirty="0">
                <a:latin typeface="Comic Sans MS" pitchFamily="66" charset="0"/>
                <a:cs typeface="Arial"/>
              </a:rPr>
              <a:t> </a:t>
            </a:r>
            <a:r>
              <a:rPr lang="en-US" spc="-5" dirty="0">
                <a:latin typeface="Comic Sans MS" pitchFamily="66" charset="0"/>
                <a:cs typeface="Arial"/>
              </a:rPr>
              <a:t>epithelium</a:t>
            </a:r>
            <a:endParaRPr lang="en-US" dirty="0">
              <a:latin typeface="Comic Sans MS" pitchFamily="66" charset="0"/>
              <a:cs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304800" y="1981200"/>
            <a:ext cx="5562600" cy="3385542"/>
          </a:xfrm>
          <a:prstGeom prst="rect">
            <a:avLst/>
          </a:prstGeom>
        </p:spPr>
        <p:txBody>
          <a:bodyPr vert="horz" wrap="square" lIns="0" tIns="0" rIns="0" bIns="0" rtlCol="0">
            <a:spAutoFit/>
          </a:bodyPr>
          <a:lstStyle/>
          <a:p>
            <a:pPr marL="355600" indent="-342900">
              <a:lnSpc>
                <a:spcPct val="200000"/>
              </a:lnSpc>
              <a:buChar char="•"/>
              <a:tabLst>
                <a:tab pos="354965" algn="l"/>
                <a:tab pos="355600" algn="l"/>
              </a:tabLst>
            </a:pPr>
            <a:r>
              <a:rPr sz="2000" spc="-5" dirty="0">
                <a:latin typeface="+mj-lt"/>
                <a:cs typeface="Arial"/>
              </a:rPr>
              <a:t>Approximately 50% </a:t>
            </a:r>
            <a:r>
              <a:rPr sz="2000" dirty="0">
                <a:latin typeface="+mj-lt"/>
                <a:cs typeface="Arial"/>
              </a:rPr>
              <a:t>of</a:t>
            </a:r>
            <a:r>
              <a:rPr sz="2000" spc="15" dirty="0">
                <a:latin typeface="+mj-lt"/>
                <a:cs typeface="Arial"/>
              </a:rPr>
              <a:t> </a:t>
            </a:r>
            <a:r>
              <a:rPr sz="2000" spc="-5" dirty="0">
                <a:latin typeface="+mj-lt"/>
                <a:cs typeface="Arial"/>
              </a:rPr>
              <a:t>cases</a:t>
            </a:r>
            <a:endParaRPr sz="2000" dirty="0">
              <a:latin typeface="+mj-lt"/>
              <a:cs typeface="Arial"/>
            </a:endParaRPr>
          </a:p>
          <a:p>
            <a:pPr marL="355600" indent="-342900">
              <a:lnSpc>
                <a:spcPct val="200000"/>
              </a:lnSpc>
              <a:spcBef>
                <a:spcPts val="575"/>
              </a:spcBef>
              <a:buChar char="•"/>
              <a:tabLst>
                <a:tab pos="354965" algn="l"/>
                <a:tab pos="355600" algn="l"/>
              </a:tabLst>
            </a:pPr>
            <a:r>
              <a:rPr sz="2000" spc="-5" dirty="0" err="1">
                <a:latin typeface="+mj-lt"/>
                <a:cs typeface="Arial"/>
              </a:rPr>
              <a:t>Cholestatic</a:t>
            </a:r>
            <a:r>
              <a:rPr sz="2000" spc="30" dirty="0">
                <a:latin typeface="+mj-lt"/>
                <a:cs typeface="Arial"/>
              </a:rPr>
              <a:t> </a:t>
            </a:r>
            <a:r>
              <a:rPr sz="2000" spc="-5" dirty="0" err="1" smtClean="0">
                <a:latin typeface="+mj-lt"/>
                <a:cs typeface="Arial"/>
              </a:rPr>
              <a:t>hyperbilirubinaemia</a:t>
            </a:r>
            <a:endParaRPr lang="tr-TR" sz="2000" spc="-5" dirty="0" smtClean="0">
              <a:latin typeface="+mj-lt"/>
              <a:cs typeface="Arial"/>
            </a:endParaRPr>
          </a:p>
          <a:p>
            <a:pPr marL="870585" lvl="1" indent="-457200">
              <a:lnSpc>
                <a:spcPct val="200000"/>
              </a:lnSpc>
              <a:spcBef>
                <a:spcPts val="605"/>
              </a:spcBef>
              <a:buChar char="•"/>
              <a:tabLst>
                <a:tab pos="870585" algn="l"/>
                <a:tab pos="871219" algn="l"/>
              </a:tabLst>
            </a:pPr>
            <a:r>
              <a:rPr lang="tr-TR" sz="2000" spc="-5" dirty="0" err="1" smtClean="0">
                <a:latin typeface="Arial"/>
                <a:cs typeface="Arial"/>
              </a:rPr>
              <a:t>Increased</a:t>
            </a:r>
            <a:r>
              <a:rPr lang="tr-TR" sz="2000" spc="-5" dirty="0" smtClean="0">
                <a:latin typeface="Arial"/>
                <a:cs typeface="Arial"/>
              </a:rPr>
              <a:t> </a:t>
            </a:r>
            <a:r>
              <a:rPr lang="tr-TR" sz="2000" spc="-5" dirty="0" err="1" smtClean="0">
                <a:latin typeface="Arial"/>
                <a:cs typeface="Arial"/>
              </a:rPr>
              <a:t>bilirubin</a:t>
            </a:r>
            <a:r>
              <a:rPr lang="tr-TR" sz="2000" spc="-5" dirty="0" smtClean="0">
                <a:latin typeface="Arial"/>
                <a:cs typeface="Arial"/>
              </a:rPr>
              <a:t>, </a:t>
            </a:r>
            <a:endParaRPr lang="tr-TR" sz="2000" spc="-5" dirty="0" smtClean="0">
              <a:latin typeface="Arial"/>
              <a:cs typeface="Arial"/>
            </a:endParaRPr>
          </a:p>
          <a:p>
            <a:pPr marL="870585" lvl="1" indent="-457200">
              <a:lnSpc>
                <a:spcPct val="200000"/>
              </a:lnSpc>
              <a:spcBef>
                <a:spcPts val="605"/>
              </a:spcBef>
              <a:buChar char="•"/>
              <a:tabLst>
                <a:tab pos="870585" algn="l"/>
                <a:tab pos="871219" algn="l"/>
              </a:tabLst>
            </a:pPr>
            <a:r>
              <a:rPr lang="tr-TR" sz="2000" spc="-5" dirty="0" smtClean="0">
                <a:latin typeface="Arial"/>
                <a:cs typeface="Arial"/>
              </a:rPr>
              <a:t>alkaline</a:t>
            </a:r>
            <a:r>
              <a:rPr lang="tr-TR" sz="2000" spc="40" dirty="0" smtClean="0">
                <a:latin typeface="Arial"/>
                <a:cs typeface="Arial"/>
              </a:rPr>
              <a:t> </a:t>
            </a:r>
            <a:r>
              <a:rPr lang="tr-TR" sz="2000" spc="-5" dirty="0" err="1" smtClean="0">
                <a:latin typeface="Arial"/>
                <a:cs typeface="Arial"/>
              </a:rPr>
              <a:t>phosphatase</a:t>
            </a:r>
            <a:endParaRPr lang="tr-TR" sz="2000" dirty="0" smtClean="0">
              <a:latin typeface="Arial"/>
              <a:cs typeface="Arial"/>
            </a:endParaRPr>
          </a:p>
          <a:p>
            <a:pPr marL="870585" lvl="1" indent="-457200">
              <a:lnSpc>
                <a:spcPct val="200000"/>
              </a:lnSpc>
              <a:spcBef>
                <a:spcPts val="575"/>
              </a:spcBef>
              <a:buChar char="•"/>
              <a:tabLst>
                <a:tab pos="870585" algn="l"/>
                <a:tab pos="871219" algn="l"/>
              </a:tabLst>
            </a:pPr>
            <a:r>
              <a:rPr lang="tr-TR" sz="2000" spc="-5" dirty="0" err="1" smtClean="0">
                <a:latin typeface="Arial"/>
                <a:cs typeface="Arial"/>
              </a:rPr>
              <a:t>Transaminitis</a:t>
            </a:r>
            <a:r>
              <a:rPr lang="tr-TR" sz="2000" spc="-5" dirty="0" smtClean="0">
                <a:latin typeface="Arial"/>
                <a:cs typeface="Arial"/>
              </a:rPr>
              <a:t> </a:t>
            </a:r>
            <a:r>
              <a:rPr lang="tr-TR" sz="2000" spc="-5" dirty="0" err="1" smtClean="0">
                <a:latin typeface="Arial"/>
                <a:cs typeface="Arial"/>
              </a:rPr>
              <a:t>less</a:t>
            </a:r>
            <a:r>
              <a:rPr lang="tr-TR" sz="2000" spc="-30" dirty="0" smtClean="0">
                <a:latin typeface="Arial"/>
                <a:cs typeface="Arial"/>
              </a:rPr>
              <a:t> </a:t>
            </a:r>
            <a:r>
              <a:rPr lang="tr-TR" sz="2000" spc="-5" dirty="0" err="1" smtClean="0">
                <a:latin typeface="Arial"/>
                <a:cs typeface="Arial"/>
              </a:rPr>
              <a:t>common</a:t>
            </a:r>
            <a:endParaRPr sz="2000" dirty="0">
              <a:latin typeface="+mj-lt"/>
              <a:cs typeface="Arial"/>
            </a:endParaRPr>
          </a:p>
        </p:txBody>
      </p:sp>
      <p:pic>
        <p:nvPicPr>
          <p:cNvPr id="4098" name="Picture 2"/>
          <p:cNvPicPr>
            <a:picLocks noChangeAspect="1" noChangeArrowheads="1"/>
          </p:cNvPicPr>
          <p:nvPr/>
        </p:nvPicPr>
        <p:blipFill>
          <a:blip r:embed="rId2" cstate="print"/>
          <a:srcRect/>
          <a:stretch>
            <a:fillRect/>
          </a:stretch>
        </p:blipFill>
        <p:spPr bwMode="auto">
          <a:xfrm>
            <a:off x="5562600" y="2286000"/>
            <a:ext cx="2743200" cy="2895600"/>
          </a:xfrm>
          <a:prstGeom prst="rect">
            <a:avLst/>
          </a:prstGeom>
          <a:noFill/>
          <a:ln w="9525">
            <a:noFill/>
            <a:miter lim="800000"/>
            <a:headEnd/>
            <a:tailEnd/>
          </a:ln>
        </p:spPr>
      </p:pic>
      <p:sp>
        <p:nvSpPr>
          <p:cNvPr id="8" name="7 Dikdörtgen"/>
          <p:cNvSpPr/>
          <p:nvPr/>
        </p:nvSpPr>
        <p:spPr>
          <a:xfrm>
            <a:off x="685800" y="990600"/>
            <a:ext cx="3617337" cy="584775"/>
          </a:xfrm>
          <a:prstGeom prst="rect">
            <a:avLst/>
          </a:prstGeom>
        </p:spPr>
        <p:txBody>
          <a:bodyPr wrap="none">
            <a:spAutoFit/>
          </a:bodyPr>
          <a:lstStyle/>
          <a:p>
            <a:r>
              <a:rPr lang="tr-TR" sz="3200" dirty="0" smtClean="0">
                <a:solidFill>
                  <a:schemeClr val="accent6">
                    <a:lumMod val="50000"/>
                  </a:schemeClr>
                </a:solidFill>
                <a:latin typeface="+mj-lt"/>
              </a:rPr>
              <a:t>Acute </a:t>
            </a:r>
            <a:r>
              <a:rPr lang="tr-TR" sz="3200" dirty="0" err="1" smtClean="0">
                <a:solidFill>
                  <a:schemeClr val="accent6">
                    <a:lumMod val="50000"/>
                  </a:schemeClr>
                </a:solidFill>
                <a:latin typeface="+mj-lt"/>
              </a:rPr>
              <a:t>GvHD</a:t>
            </a:r>
            <a:r>
              <a:rPr lang="tr-TR" sz="3200" dirty="0" smtClean="0">
                <a:solidFill>
                  <a:schemeClr val="accent6">
                    <a:lumMod val="50000"/>
                  </a:schemeClr>
                </a:solidFill>
                <a:latin typeface="+mj-lt"/>
              </a:rPr>
              <a:t>:</a:t>
            </a:r>
            <a:r>
              <a:rPr lang="tr-TR" sz="3200" spc="-120" dirty="0" smtClean="0">
                <a:solidFill>
                  <a:schemeClr val="accent6">
                    <a:lumMod val="50000"/>
                  </a:schemeClr>
                </a:solidFill>
                <a:latin typeface="+mj-lt"/>
              </a:rPr>
              <a:t> </a:t>
            </a:r>
            <a:r>
              <a:rPr lang="tr-TR" sz="3200" dirty="0" err="1" smtClean="0">
                <a:solidFill>
                  <a:schemeClr val="accent6">
                    <a:lumMod val="50000"/>
                  </a:schemeClr>
                </a:solidFill>
                <a:latin typeface="+mj-lt"/>
              </a:rPr>
              <a:t>Liver</a:t>
            </a:r>
            <a:endParaRPr lang="tr-TR" sz="3200" dirty="0">
              <a:solidFill>
                <a:schemeClr val="accent6">
                  <a:lumMod val="50000"/>
                </a:schemeClr>
              </a:solidFill>
              <a:latin typeface="+mj-lt"/>
            </a:endParaRPr>
          </a:p>
        </p:txBody>
      </p:sp>
      <p:sp>
        <p:nvSpPr>
          <p:cNvPr id="5" name="4 Dikdörtgen"/>
          <p:cNvSpPr/>
          <p:nvPr/>
        </p:nvSpPr>
        <p:spPr>
          <a:xfrm>
            <a:off x="533400" y="5867400"/>
            <a:ext cx="7467600" cy="872868"/>
          </a:xfrm>
          <a:prstGeom prst="rect">
            <a:avLst/>
          </a:prstGeom>
        </p:spPr>
        <p:txBody>
          <a:bodyPr wrap="square">
            <a:spAutoFit/>
          </a:bodyPr>
          <a:lstStyle/>
          <a:p>
            <a:pPr marL="355600" marR="5080" indent="-342900">
              <a:lnSpc>
                <a:spcPct val="150000"/>
              </a:lnSpc>
              <a:spcBef>
                <a:spcPts val="575"/>
              </a:spcBef>
              <a:buChar char="•"/>
              <a:tabLst>
                <a:tab pos="354965" algn="l"/>
                <a:tab pos="355600" algn="l"/>
              </a:tabLst>
            </a:pPr>
            <a:r>
              <a:rPr lang="en-US" spc="-5" dirty="0" smtClean="0">
                <a:cs typeface="Arial"/>
              </a:rPr>
              <a:t>Difficult </a:t>
            </a:r>
            <a:r>
              <a:rPr lang="en-US" dirty="0" smtClean="0">
                <a:cs typeface="Arial"/>
              </a:rPr>
              <a:t>to </a:t>
            </a:r>
            <a:r>
              <a:rPr lang="en-US" spc="-5" dirty="0" smtClean="0">
                <a:cs typeface="Arial"/>
              </a:rPr>
              <a:t>distinguish </a:t>
            </a:r>
            <a:r>
              <a:rPr lang="en-US" dirty="0" smtClean="0">
                <a:cs typeface="Arial"/>
              </a:rPr>
              <a:t>from </a:t>
            </a:r>
            <a:r>
              <a:rPr lang="en-US" spc="-5" dirty="0" smtClean="0">
                <a:cs typeface="Arial"/>
              </a:rPr>
              <a:t>other causes </a:t>
            </a:r>
            <a:r>
              <a:rPr lang="en-US" dirty="0" smtClean="0">
                <a:cs typeface="Arial"/>
              </a:rPr>
              <a:t>of </a:t>
            </a:r>
            <a:r>
              <a:rPr lang="en-US" spc="-5" dirty="0" smtClean="0">
                <a:cs typeface="Arial"/>
              </a:rPr>
              <a:t>hepatic  toxicity </a:t>
            </a:r>
            <a:r>
              <a:rPr lang="en-US" dirty="0" smtClean="0">
                <a:cs typeface="Arial"/>
              </a:rPr>
              <a:t>i.e. </a:t>
            </a:r>
            <a:r>
              <a:rPr lang="en-US" spc="-5" dirty="0" err="1" smtClean="0">
                <a:cs typeface="Arial"/>
              </a:rPr>
              <a:t>veno</a:t>
            </a:r>
            <a:r>
              <a:rPr lang="en-US" spc="-5" dirty="0" smtClean="0">
                <a:cs typeface="Arial"/>
              </a:rPr>
              <a:t>-occlusive disease, </a:t>
            </a:r>
            <a:r>
              <a:rPr lang="en-US" dirty="0" smtClean="0">
                <a:cs typeface="Arial"/>
              </a:rPr>
              <a:t>drugs, </a:t>
            </a:r>
            <a:r>
              <a:rPr lang="en-US" spc="-5" dirty="0" smtClean="0">
                <a:cs typeface="Arial"/>
              </a:rPr>
              <a:t>viral  infections, sepsis, </a:t>
            </a:r>
            <a:r>
              <a:rPr lang="en-US" dirty="0" smtClean="0">
                <a:cs typeface="Arial"/>
              </a:rPr>
              <a:t>iron</a:t>
            </a:r>
            <a:r>
              <a:rPr lang="en-US" spc="25" dirty="0" smtClean="0">
                <a:cs typeface="Arial"/>
              </a:rPr>
              <a:t> </a:t>
            </a:r>
            <a:r>
              <a:rPr lang="en-US" spc="-5" dirty="0" smtClean="0">
                <a:cs typeface="Arial"/>
              </a:rPr>
              <a:t>overload</a:t>
            </a:r>
            <a:endParaRPr lang="en-US" dirty="0">
              <a:cs typeface="Arial"/>
            </a:endParaRPr>
          </a:p>
        </p:txBody>
      </p:sp>
      <p:sp>
        <p:nvSpPr>
          <p:cNvPr id="6" name="5 Dikdörtgen"/>
          <p:cNvSpPr/>
          <p:nvPr/>
        </p:nvSpPr>
        <p:spPr>
          <a:xfrm>
            <a:off x="609600" y="5562600"/>
            <a:ext cx="3128421" cy="369332"/>
          </a:xfrm>
          <a:prstGeom prst="rect">
            <a:avLst/>
          </a:prstGeom>
        </p:spPr>
        <p:txBody>
          <a:bodyPr wrap="none">
            <a:spAutoFit/>
          </a:bodyPr>
          <a:lstStyle/>
          <a:p>
            <a:pPr marL="299085" indent="-286385">
              <a:lnSpc>
                <a:spcPct val="100000"/>
              </a:lnSpc>
              <a:spcBef>
                <a:spcPts val="570"/>
              </a:spcBef>
              <a:tabLst>
                <a:tab pos="299085" algn="l"/>
                <a:tab pos="299720" algn="l"/>
              </a:tabLst>
            </a:pPr>
            <a:r>
              <a:rPr lang="tr-TR" spc="-5" dirty="0" smtClean="0">
                <a:solidFill>
                  <a:srgbClr val="C00000"/>
                </a:solidFill>
                <a:cs typeface="Arial"/>
              </a:rPr>
              <a:t>	</a:t>
            </a:r>
            <a:r>
              <a:rPr lang="en-US" b="1" u="sng" spc="-5" dirty="0" smtClean="0">
                <a:solidFill>
                  <a:srgbClr val="C00000"/>
                </a:solidFill>
                <a:cs typeface="Arial"/>
              </a:rPr>
              <a:t>Differential</a:t>
            </a:r>
            <a:r>
              <a:rPr lang="en-US" b="1" u="sng" spc="-65" dirty="0" smtClean="0">
                <a:solidFill>
                  <a:srgbClr val="C00000"/>
                </a:solidFill>
                <a:cs typeface="Arial"/>
              </a:rPr>
              <a:t> </a:t>
            </a:r>
            <a:r>
              <a:rPr lang="en-US" b="1" u="sng" spc="-5" dirty="0" smtClean="0">
                <a:solidFill>
                  <a:srgbClr val="C00000"/>
                </a:solidFill>
                <a:cs typeface="Arial"/>
              </a:rPr>
              <a:t>diagnosis:</a:t>
            </a:r>
            <a:endParaRPr lang="en-US" b="1" u="sng" dirty="0" smtClean="0">
              <a:solidFill>
                <a:srgbClr val="C00000"/>
              </a:solidFill>
              <a:cs typeface="Aria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304800" y="1905000"/>
            <a:ext cx="8610600" cy="1461939"/>
          </a:xfrm>
          <a:prstGeom prst="rect">
            <a:avLst/>
          </a:prstGeom>
        </p:spPr>
        <p:txBody>
          <a:bodyPr vert="horz" wrap="square" lIns="0" tIns="0" rIns="0" bIns="0" rtlCol="0">
            <a:spAutoFit/>
          </a:bodyPr>
          <a:lstStyle/>
          <a:p>
            <a:pPr marL="355600" indent="-342900">
              <a:lnSpc>
                <a:spcPct val="150000"/>
              </a:lnSpc>
              <a:spcBef>
                <a:spcPts val="575"/>
              </a:spcBef>
              <a:buChar char="•"/>
              <a:tabLst>
                <a:tab pos="354965" algn="l"/>
                <a:tab pos="355600" algn="l"/>
              </a:tabLst>
            </a:pPr>
            <a:r>
              <a:rPr lang="en-US" sz="2000" b="1" spc="-5" dirty="0">
                <a:latin typeface="+mj-lt"/>
                <a:cs typeface="Arial"/>
              </a:rPr>
              <a:t>Biopsy </a:t>
            </a:r>
            <a:r>
              <a:rPr lang="en-US" sz="2000" dirty="0">
                <a:latin typeface="+mj-lt"/>
                <a:cs typeface="Arial"/>
              </a:rPr>
              <a:t>often </a:t>
            </a:r>
            <a:r>
              <a:rPr lang="en-US" sz="2000" spc="-5" dirty="0">
                <a:latin typeface="+mj-lt"/>
                <a:cs typeface="Arial"/>
              </a:rPr>
              <a:t>not </a:t>
            </a:r>
            <a:r>
              <a:rPr lang="en-US" sz="2000" dirty="0">
                <a:latin typeface="+mj-lt"/>
                <a:cs typeface="Arial"/>
              </a:rPr>
              <a:t>performed </a:t>
            </a:r>
            <a:r>
              <a:rPr lang="en-US" sz="2000" spc="-5" dirty="0">
                <a:latin typeface="+mj-lt"/>
                <a:cs typeface="Arial"/>
              </a:rPr>
              <a:t>because </a:t>
            </a:r>
            <a:r>
              <a:rPr lang="en-US" sz="2000" dirty="0">
                <a:latin typeface="+mj-lt"/>
                <a:cs typeface="Arial"/>
              </a:rPr>
              <a:t>of</a:t>
            </a:r>
            <a:r>
              <a:rPr lang="en-US" sz="2000" spc="-40" dirty="0">
                <a:latin typeface="+mj-lt"/>
                <a:cs typeface="Arial"/>
              </a:rPr>
              <a:t> </a:t>
            </a:r>
            <a:r>
              <a:rPr lang="en-US" sz="2000" dirty="0" smtClean="0">
                <a:latin typeface="+mj-lt"/>
                <a:cs typeface="Arial"/>
              </a:rPr>
              <a:t>concurrent</a:t>
            </a:r>
            <a:r>
              <a:rPr lang="tr-TR" sz="2000" dirty="0" smtClean="0">
                <a:latin typeface="+mj-lt"/>
                <a:cs typeface="Arial"/>
              </a:rPr>
              <a:t> </a:t>
            </a:r>
            <a:r>
              <a:rPr lang="en-US" sz="2000" spc="-5" dirty="0" smtClean="0">
                <a:latin typeface="+mj-lt"/>
                <a:cs typeface="Arial"/>
              </a:rPr>
              <a:t>thrombocytopenia</a:t>
            </a:r>
            <a:endParaRPr lang="en-US" sz="2000" dirty="0">
              <a:latin typeface="+mj-lt"/>
              <a:cs typeface="Arial"/>
            </a:endParaRPr>
          </a:p>
          <a:p>
            <a:pPr marL="355600" marR="170180" indent="-342900">
              <a:lnSpc>
                <a:spcPct val="150000"/>
              </a:lnSpc>
              <a:spcBef>
                <a:spcPts val="575"/>
              </a:spcBef>
              <a:buChar char="•"/>
              <a:tabLst>
                <a:tab pos="354965" algn="l"/>
                <a:tab pos="355600" algn="l"/>
              </a:tabLst>
            </a:pPr>
            <a:r>
              <a:rPr sz="2000" b="1" spc="-5" dirty="0" smtClean="0">
                <a:latin typeface="+mj-lt"/>
                <a:cs typeface="Arial"/>
              </a:rPr>
              <a:t>Pathology</a:t>
            </a:r>
            <a:r>
              <a:rPr sz="2000" b="1" spc="-5" dirty="0">
                <a:latin typeface="+mj-lt"/>
                <a:cs typeface="Arial"/>
              </a:rPr>
              <a:t>: </a:t>
            </a:r>
            <a:r>
              <a:rPr sz="2000" spc="-5" dirty="0">
                <a:latin typeface="+mj-lt"/>
                <a:cs typeface="Arial"/>
              </a:rPr>
              <a:t>endothelialitis, lymphocytic infiltrate </a:t>
            </a:r>
            <a:r>
              <a:rPr sz="2000" dirty="0">
                <a:latin typeface="+mj-lt"/>
                <a:cs typeface="Arial"/>
              </a:rPr>
              <a:t>of  </a:t>
            </a:r>
            <a:r>
              <a:rPr sz="2000" spc="-5" dirty="0">
                <a:latin typeface="+mj-lt"/>
                <a:cs typeface="Arial"/>
              </a:rPr>
              <a:t>portal areas, pericholangitis, bile </a:t>
            </a:r>
            <a:r>
              <a:rPr sz="2000" dirty="0">
                <a:latin typeface="+mj-lt"/>
                <a:cs typeface="Arial"/>
              </a:rPr>
              <a:t>duct</a:t>
            </a:r>
            <a:r>
              <a:rPr sz="2000" spc="135" dirty="0">
                <a:latin typeface="+mj-lt"/>
                <a:cs typeface="Arial"/>
              </a:rPr>
              <a:t> </a:t>
            </a:r>
            <a:r>
              <a:rPr sz="2000" spc="-5" dirty="0" smtClean="0">
                <a:latin typeface="+mj-lt"/>
                <a:cs typeface="Arial"/>
              </a:rPr>
              <a:t>destruction</a:t>
            </a:r>
            <a:endParaRPr sz="2000" dirty="0">
              <a:latin typeface="+mj-lt"/>
              <a:cs typeface="Arial"/>
            </a:endParaRPr>
          </a:p>
        </p:txBody>
      </p:sp>
      <p:pic>
        <p:nvPicPr>
          <p:cNvPr id="5122" name="Picture 2"/>
          <p:cNvPicPr>
            <a:picLocks noChangeAspect="1" noChangeArrowheads="1"/>
          </p:cNvPicPr>
          <p:nvPr/>
        </p:nvPicPr>
        <p:blipFill>
          <a:blip r:embed="rId2" cstate="print"/>
          <a:srcRect/>
          <a:stretch>
            <a:fillRect/>
          </a:stretch>
        </p:blipFill>
        <p:spPr bwMode="auto">
          <a:xfrm>
            <a:off x="609600" y="3505200"/>
            <a:ext cx="7620000" cy="2514600"/>
          </a:xfrm>
          <a:prstGeom prst="rect">
            <a:avLst/>
          </a:prstGeom>
          <a:noFill/>
          <a:ln w="9525">
            <a:noFill/>
            <a:miter lim="800000"/>
            <a:headEnd/>
            <a:tailEnd/>
          </a:ln>
        </p:spPr>
      </p:pic>
      <p:sp>
        <p:nvSpPr>
          <p:cNvPr id="6" name="5 Dikdörtgen"/>
          <p:cNvSpPr/>
          <p:nvPr/>
        </p:nvSpPr>
        <p:spPr>
          <a:xfrm>
            <a:off x="609600" y="6172200"/>
            <a:ext cx="7467600" cy="523220"/>
          </a:xfrm>
          <a:prstGeom prst="rect">
            <a:avLst/>
          </a:prstGeom>
        </p:spPr>
        <p:txBody>
          <a:bodyPr wrap="square">
            <a:spAutoFit/>
          </a:bodyPr>
          <a:lstStyle/>
          <a:p>
            <a:r>
              <a:rPr lang="en-US" sz="1400" dirty="0" smtClean="0">
                <a:latin typeface="+mj-lt"/>
              </a:rPr>
              <a:t>Characteristic histology of classical liver GVHD with bile duct lymphocytic infiltrates and injury. (A) Portal lymphocytic inflammation is also present. (B) </a:t>
            </a:r>
            <a:endParaRPr lang="tr-TR" sz="1400" dirty="0">
              <a:latin typeface="+mj-lt"/>
            </a:endParaRPr>
          </a:p>
        </p:txBody>
      </p:sp>
      <p:sp>
        <p:nvSpPr>
          <p:cNvPr id="8" name="7 Dikdörtgen"/>
          <p:cNvSpPr/>
          <p:nvPr/>
        </p:nvSpPr>
        <p:spPr>
          <a:xfrm>
            <a:off x="685800" y="990600"/>
            <a:ext cx="3617337" cy="584775"/>
          </a:xfrm>
          <a:prstGeom prst="rect">
            <a:avLst/>
          </a:prstGeom>
        </p:spPr>
        <p:txBody>
          <a:bodyPr wrap="none">
            <a:spAutoFit/>
          </a:bodyPr>
          <a:lstStyle/>
          <a:p>
            <a:r>
              <a:rPr lang="tr-TR" sz="3200" dirty="0" smtClean="0">
                <a:solidFill>
                  <a:schemeClr val="accent6">
                    <a:lumMod val="50000"/>
                  </a:schemeClr>
                </a:solidFill>
                <a:latin typeface="+mj-lt"/>
              </a:rPr>
              <a:t>Acute </a:t>
            </a:r>
            <a:r>
              <a:rPr lang="tr-TR" sz="3200" dirty="0" err="1" smtClean="0">
                <a:solidFill>
                  <a:schemeClr val="accent6">
                    <a:lumMod val="50000"/>
                  </a:schemeClr>
                </a:solidFill>
                <a:latin typeface="+mj-lt"/>
              </a:rPr>
              <a:t>GvHD</a:t>
            </a:r>
            <a:r>
              <a:rPr lang="tr-TR" sz="3200" dirty="0" smtClean="0">
                <a:solidFill>
                  <a:schemeClr val="accent6">
                    <a:lumMod val="50000"/>
                  </a:schemeClr>
                </a:solidFill>
                <a:latin typeface="+mj-lt"/>
              </a:rPr>
              <a:t>:</a:t>
            </a:r>
            <a:r>
              <a:rPr lang="tr-TR" sz="3200" spc="-120" dirty="0" smtClean="0">
                <a:solidFill>
                  <a:schemeClr val="accent6">
                    <a:lumMod val="50000"/>
                  </a:schemeClr>
                </a:solidFill>
                <a:latin typeface="+mj-lt"/>
              </a:rPr>
              <a:t> </a:t>
            </a:r>
            <a:r>
              <a:rPr lang="tr-TR" sz="3200" dirty="0" err="1" smtClean="0">
                <a:solidFill>
                  <a:schemeClr val="accent6">
                    <a:lumMod val="50000"/>
                  </a:schemeClr>
                </a:solidFill>
                <a:latin typeface="+mj-lt"/>
              </a:rPr>
              <a:t>Liver</a:t>
            </a:r>
            <a:endParaRPr lang="tr-TR" sz="3200" dirty="0">
              <a:solidFill>
                <a:schemeClr val="accent6">
                  <a:lumMod val="50000"/>
                </a:schemeClr>
              </a:solidFill>
              <a:latin typeface="+mj-l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447675" y="914400"/>
            <a:ext cx="5572125" cy="496570"/>
          </a:xfrm>
          <a:prstGeom prst="rect">
            <a:avLst/>
          </a:prstGeom>
        </p:spPr>
        <p:txBody>
          <a:bodyPr vert="horz" wrap="square" lIns="0" tIns="0" rIns="0" bIns="0" rtlCol="0">
            <a:spAutoFit/>
          </a:bodyPr>
          <a:lstStyle/>
          <a:p>
            <a:pPr marL="12700">
              <a:lnSpc>
                <a:spcPct val="100000"/>
              </a:lnSpc>
            </a:pPr>
            <a:r>
              <a:rPr sz="3200" spc="-5" dirty="0"/>
              <a:t>Grading of Acute Skin</a:t>
            </a:r>
            <a:r>
              <a:rPr sz="3200" spc="-100" dirty="0"/>
              <a:t> </a:t>
            </a:r>
            <a:r>
              <a:rPr sz="3200" dirty="0"/>
              <a:t>GVHD</a:t>
            </a:r>
          </a:p>
        </p:txBody>
      </p:sp>
      <p:graphicFrame>
        <p:nvGraphicFramePr>
          <p:cNvPr id="63" name="object 63"/>
          <p:cNvGraphicFramePr>
            <a:graphicFrameLocks noGrp="1"/>
          </p:cNvGraphicFramePr>
          <p:nvPr/>
        </p:nvGraphicFramePr>
        <p:xfrm>
          <a:off x="838200" y="2057400"/>
          <a:ext cx="7010400" cy="2879051"/>
        </p:xfrm>
        <a:graphic>
          <a:graphicData uri="http://schemas.openxmlformats.org/drawingml/2006/table">
            <a:tbl>
              <a:tblPr firstRow="1" bandRow="1">
                <a:tableStyleId>{2D5ABB26-0587-4C30-8999-92F81FD0307C}</a:tableStyleId>
              </a:tblPr>
              <a:tblGrid>
                <a:gridCol w="1249748"/>
                <a:gridCol w="5760652"/>
              </a:tblGrid>
              <a:tr h="455587">
                <a:tc>
                  <a:txBody>
                    <a:bodyPr/>
                    <a:lstStyle/>
                    <a:p>
                      <a:pPr marL="76835">
                        <a:lnSpc>
                          <a:spcPct val="100000"/>
                        </a:lnSpc>
                        <a:spcBef>
                          <a:spcPts val="180"/>
                        </a:spcBef>
                      </a:pPr>
                      <a:r>
                        <a:rPr sz="2200" b="1" spc="-5" dirty="0">
                          <a:latin typeface="Arial"/>
                          <a:cs typeface="Arial"/>
                        </a:rPr>
                        <a:t>Grade</a:t>
                      </a:r>
                      <a:endParaRPr sz="2200" dirty="0">
                        <a:latin typeface="Arial"/>
                        <a:cs typeface="Arial"/>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BBE0E3"/>
                    </a:solidFill>
                  </a:tcPr>
                </a:tc>
                <a:tc>
                  <a:txBody>
                    <a:bodyPr/>
                    <a:lstStyle/>
                    <a:p>
                      <a:pPr marL="76835">
                        <a:lnSpc>
                          <a:spcPct val="100000"/>
                        </a:lnSpc>
                        <a:spcBef>
                          <a:spcPts val="180"/>
                        </a:spcBef>
                      </a:pPr>
                      <a:r>
                        <a:rPr sz="2200" b="1" spc="-5" dirty="0">
                          <a:latin typeface="Arial"/>
                          <a:cs typeface="Arial"/>
                        </a:rPr>
                        <a:t>Description</a:t>
                      </a:r>
                      <a:endParaRPr sz="2200">
                        <a:latin typeface="Arial"/>
                        <a:cs typeface="Arial"/>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BBE0E3"/>
                    </a:solidFill>
                  </a:tcPr>
                </a:tc>
              </a:tr>
              <a:tr h="431050">
                <a:tc>
                  <a:txBody>
                    <a:bodyPr/>
                    <a:lstStyle/>
                    <a:p>
                      <a:pPr marL="76835">
                        <a:lnSpc>
                          <a:spcPct val="100000"/>
                        </a:lnSpc>
                        <a:spcBef>
                          <a:spcPts val="185"/>
                        </a:spcBef>
                      </a:pPr>
                      <a:r>
                        <a:rPr sz="2000" b="1" dirty="0">
                          <a:latin typeface="Arial"/>
                          <a:cs typeface="Arial"/>
                        </a:rPr>
                        <a:t>I</a:t>
                      </a:r>
                      <a:endParaRPr sz="200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c>
                  <a:txBody>
                    <a:bodyPr/>
                    <a:lstStyle/>
                    <a:p>
                      <a:pPr marL="76835">
                        <a:lnSpc>
                          <a:spcPct val="100000"/>
                        </a:lnSpc>
                        <a:spcBef>
                          <a:spcPts val="185"/>
                        </a:spcBef>
                      </a:pPr>
                      <a:r>
                        <a:rPr sz="1800" spc="-5" dirty="0">
                          <a:latin typeface="Arial"/>
                          <a:cs typeface="Arial"/>
                        </a:rPr>
                        <a:t>Rash &lt;25% of</a:t>
                      </a:r>
                      <a:r>
                        <a:rPr sz="1800" spc="-60" dirty="0">
                          <a:latin typeface="Arial"/>
                          <a:cs typeface="Arial"/>
                        </a:rPr>
                        <a:t> </a:t>
                      </a:r>
                      <a:r>
                        <a:rPr sz="1800" spc="-5" dirty="0">
                          <a:latin typeface="Arial"/>
                          <a:cs typeface="Arial"/>
                        </a:rPr>
                        <a:t>body</a:t>
                      </a:r>
                      <a:endParaRPr sz="180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r>
              <a:tr h="468414">
                <a:tc>
                  <a:txBody>
                    <a:bodyPr/>
                    <a:lstStyle/>
                    <a:p>
                      <a:pPr marL="76835">
                        <a:lnSpc>
                          <a:spcPct val="100000"/>
                        </a:lnSpc>
                        <a:spcBef>
                          <a:spcPts val="185"/>
                        </a:spcBef>
                      </a:pPr>
                      <a:r>
                        <a:rPr sz="2000" b="1" spc="-5" dirty="0">
                          <a:latin typeface="Arial"/>
                          <a:cs typeface="Arial"/>
                        </a:rPr>
                        <a:t>II</a:t>
                      </a:r>
                      <a:endParaRPr sz="200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c>
                  <a:txBody>
                    <a:bodyPr/>
                    <a:lstStyle/>
                    <a:p>
                      <a:pPr marL="76835">
                        <a:lnSpc>
                          <a:spcPct val="100000"/>
                        </a:lnSpc>
                        <a:spcBef>
                          <a:spcPts val="185"/>
                        </a:spcBef>
                      </a:pPr>
                      <a:r>
                        <a:rPr sz="1800" spc="-5" dirty="0">
                          <a:latin typeface="Arial"/>
                          <a:cs typeface="Arial"/>
                        </a:rPr>
                        <a:t>Rash 25% – 50% of</a:t>
                      </a:r>
                      <a:r>
                        <a:rPr sz="1800" spc="-40" dirty="0">
                          <a:latin typeface="Arial"/>
                          <a:cs typeface="Arial"/>
                        </a:rPr>
                        <a:t> </a:t>
                      </a:r>
                      <a:r>
                        <a:rPr sz="1800" spc="-5" dirty="0">
                          <a:latin typeface="Arial"/>
                          <a:cs typeface="Arial"/>
                        </a:rPr>
                        <a:t>body</a:t>
                      </a:r>
                      <a:endParaRPr sz="1800" dirty="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r>
              <a:tr h="762000">
                <a:tc>
                  <a:txBody>
                    <a:bodyPr/>
                    <a:lstStyle/>
                    <a:p>
                      <a:pPr marL="76835">
                        <a:lnSpc>
                          <a:spcPct val="100000"/>
                        </a:lnSpc>
                        <a:spcBef>
                          <a:spcPts val="185"/>
                        </a:spcBef>
                      </a:pPr>
                      <a:r>
                        <a:rPr sz="2000" b="1" spc="-5" dirty="0">
                          <a:latin typeface="Arial"/>
                          <a:cs typeface="Arial"/>
                        </a:rPr>
                        <a:t>III</a:t>
                      </a:r>
                      <a:endParaRPr sz="200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c>
                  <a:txBody>
                    <a:bodyPr/>
                    <a:lstStyle/>
                    <a:p>
                      <a:pPr marL="76835">
                        <a:lnSpc>
                          <a:spcPct val="100000"/>
                        </a:lnSpc>
                        <a:spcBef>
                          <a:spcPts val="185"/>
                        </a:spcBef>
                      </a:pPr>
                      <a:r>
                        <a:rPr sz="1800" spc="-5" dirty="0">
                          <a:latin typeface="Arial"/>
                          <a:cs typeface="Arial"/>
                        </a:rPr>
                        <a:t>Generalized erythroderma or</a:t>
                      </a:r>
                      <a:r>
                        <a:rPr sz="1800" spc="40" dirty="0">
                          <a:latin typeface="Arial"/>
                          <a:cs typeface="Arial"/>
                        </a:rPr>
                        <a:t> </a:t>
                      </a:r>
                      <a:r>
                        <a:rPr sz="1800" spc="-5" dirty="0" smtClean="0">
                          <a:latin typeface="Arial"/>
                          <a:cs typeface="Arial"/>
                        </a:rPr>
                        <a:t>rash</a:t>
                      </a:r>
                      <a:r>
                        <a:rPr lang="tr-TR" sz="1800" spc="0" baseline="0" dirty="0" smtClean="0">
                          <a:latin typeface="Arial"/>
                          <a:cs typeface="Arial"/>
                        </a:rPr>
                        <a:t> </a:t>
                      </a:r>
                      <a:r>
                        <a:rPr sz="1800" spc="-5" dirty="0" smtClean="0">
                          <a:latin typeface="Arial"/>
                          <a:cs typeface="Arial"/>
                        </a:rPr>
                        <a:t>&gt;50</a:t>
                      </a:r>
                      <a:r>
                        <a:rPr sz="1800" spc="-5" dirty="0">
                          <a:latin typeface="Arial"/>
                          <a:cs typeface="Arial"/>
                        </a:rPr>
                        <a:t>% of</a:t>
                      </a:r>
                      <a:r>
                        <a:rPr sz="1800" spc="-80" dirty="0">
                          <a:latin typeface="Arial"/>
                          <a:cs typeface="Arial"/>
                        </a:rPr>
                        <a:t> </a:t>
                      </a:r>
                      <a:r>
                        <a:rPr sz="1800" spc="-5" dirty="0">
                          <a:latin typeface="Arial"/>
                          <a:cs typeface="Arial"/>
                        </a:rPr>
                        <a:t>body</a:t>
                      </a:r>
                      <a:endParaRPr sz="1800" dirty="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r>
              <a:tr h="762000">
                <a:tc>
                  <a:txBody>
                    <a:bodyPr/>
                    <a:lstStyle/>
                    <a:p>
                      <a:pPr marL="76835">
                        <a:lnSpc>
                          <a:spcPct val="100000"/>
                        </a:lnSpc>
                        <a:spcBef>
                          <a:spcPts val="185"/>
                        </a:spcBef>
                      </a:pPr>
                      <a:r>
                        <a:rPr sz="2000" b="1" spc="-5" dirty="0">
                          <a:latin typeface="Arial"/>
                          <a:cs typeface="Arial"/>
                        </a:rPr>
                        <a:t>IV</a:t>
                      </a:r>
                      <a:endParaRPr sz="200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c>
                  <a:txBody>
                    <a:bodyPr/>
                    <a:lstStyle/>
                    <a:p>
                      <a:pPr marL="76835" marR="1019175">
                        <a:lnSpc>
                          <a:spcPct val="100000"/>
                        </a:lnSpc>
                        <a:spcBef>
                          <a:spcPts val="185"/>
                        </a:spcBef>
                      </a:pPr>
                      <a:r>
                        <a:rPr sz="1800" spc="-5" dirty="0">
                          <a:latin typeface="Arial"/>
                          <a:cs typeface="Arial"/>
                        </a:rPr>
                        <a:t>Bullae formation and/or with  desquamation</a:t>
                      </a:r>
                      <a:endParaRPr sz="1800" dirty="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 name="object 63"/>
          <p:cNvGraphicFramePr>
            <a:graphicFrameLocks noGrp="1"/>
          </p:cNvGraphicFramePr>
          <p:nvPr/>
        </p:nvGraphicFramePr>
        <p:xfrm>
          <a:off x="909636" y="2063750"/>
          <a:ext cx="6286856" cy="3224212"/>
        </p:xfrm>
        <a:graphic>
          <a:graphicData uri="http://schemas.openxmlformats.org/drawingml/2006/table">
            <a:tbl>
              <a:tblPr firstRow="1" bandRow="1">
                <a:tableStyleId>{2D5ABB26-0587-4C30-8999-92F81FD0307C}</a:tableStyleId>
              </a:tblPr>
              <a:tblGrid>
                <a:gridCol w="1079272"/>
                <a:gridCol w="5207584"/>
              </a:tblGrid>
              <a:tr h="533400">
                <a:tc>
                  <a:txBody>
                    <a:bodyPr/>
                    <a:lstStyle/>
                    <a:p>
                      <a:pPr marR="15240" algn="ctr">
                        <a:lnSpc>
                          <a:spcPct val="100000"/>
                        </a:lnSpc>
                        <a:spcBef>
                          <a:spcPts val="185"/>
                        </a:spcBef>
                      </a:pPr>
                      <a:r>
                        <a:rPr sz="2400" b="1" spc="-5" dirty="0">
                          <a:latin typeface="Arial"/>
                          <a:cs typeface="Arial"/>
                        </a:rPr>
                        <a:t>Grade</a:t>
                      </a:r>
                      <a:endParaRPr sz="2400" dirty="0">
                        <a:latin typeface="Arial"/>
                        <a:cs typeface="Arial"/>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BBE0E3"/>
                    </a:solidFill>
                  </a:tcPr>
                </a:tc>
                <a:tc>
                  <a:txBody>
                    <a:bodyPr/>
                    <a:lstStyle/>
                    <a:p>
                      <a:pPr marL="85090">
                        <a:lnSpc>
                          <a:spcPct val="100000"/>
                        </a:lnSpc>
                        <a:spcBef>
                          <a:spcPts val="185"/>
                        </a:spcBef>
                      </a:pPr>
                      <a:r>
                        <a:rPr sz="2400" b="1" spc="-5" dirty="0">
                          <a:latin typeface="Arial"/>
                          <a:cs typeface="Arial"/>
                        </a:rPr>
                        <a:t>Description</a:t>
                      </a:r>
                      <a:endParaRPr sz="2400" dirty="0">
                        <a:latin typeface="Arial"/>
                        <a:cs typeface="Arial"/>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solidFill>
                      <a:srgbClr val="BBE0E3"/>
                    </a:solidFill>
                  </a:tcPr>
                </a:tc>
              </a:tr>
              <a:tr h="673100">
                <a:tc>
                  <a:txBody>
                    <a:bodyPr/>
                    <a:lstStyle/>
                    <a:p>
                      <a:pPr algn="ctr">
                        <a:lnSpc>
                          <a:spcPct val="100000"/>
                        </a:lnSpc>
                        <a:spcBef>
                          <a:spcPts val="250"/>
                        </a:spcBef>
                      </a:pPr>
                      <a:r>
                        <a:rPr sz="2400" b="1" dirty="0">
                          <a:latin typeface="Arial"/>
                          <a:cs typeface="Arial"/>
                        </a:rPr>
                        <a:t>I</a:t>
                      </a:r>
                      <a:endParaRPr sz="24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spcBef>
                          <a:spcPts val="250"/>
                        </a:spcBef>
                      </a:pPr>
                      <a:r>
                        <a:rPr sz="1800" spc="-5" dirty="0">
                          <a:latin typeface="Arial"/>
                          <a:cs typeface="Arial"/>
                        </a:rPr>
                        <a:t>Bilirubin 2-3</a:t>
                      </a:r>
                      <a:r>
                        <a:rPr sz="1800" spc="-35" dirty="0">
                          <a:latin typeface="Arial"/>
                          <a:cs typeface="Arial"/>
                        </a:rPr>
                        <a:t> </a:t>
                      </a:r>
                      <a:r>
                        <a:rPr sz="1800" spc="-5" dirty="0">
                          <a:latin typeface="Arial"/>
                          <a:cs typeface="Arial"/>
                        </a:rPr>
                        <a:t>mg/dL</a:t>
                      </a:r>
                      <a:endParaRPr sz="180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688975">
                <a:tc>
                  <a:txBody>
                    <a:bodyPr/>
                    <a:lstStyle/>
                    <a:p>
                      <a:pPr algn="ctr">
                        <a:lnSpc>
                          <a:spcPct val="100000"/>
                        </a:lnSpc>
                        <a:spcBef>
                          <a:spcPts val="250"/>
                        </a:spcBef>
                      </a:pPr>
                      <a:r>
                        <a:rPr sz="2400" b="1" dirty="0">
                          <a:latin typeface="Arial"/>
                          <a:cs typeface="Arial"/>
                        </a:rPr>
                        <a:t>II</a:t>
                      </a:r>
                      <a:endParaRPr sz="24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spcBef>
                          <a:spcPts val="250"/>
                        </a:spcBef>
                      </a:pPr>
                      <a:r>
                        <a:rPr sz="1800" spc="-5" dirty="0">
                          <a:latin typeface="Arial"/>
                          <a:cs typeface="Arial"/>
                        </a:rPr>
                        <a:t>Bilirubin 3.1-6</a:t>
                      </a:r>
                      <a:r>
                        <a:rPr sz="1800" spc="-40" dirty="0">
                          <a:latin typeface="Arial"/>
                          <a:cs typeface="Arial"/>
                        </a:rPr>
                        <a:t> </a:t>
                      </a:r>
                      <a:r>
                        <a:rPr sz="1800" spc="-5" dirty="0">
                          <a:latin typeface="Arial"/>
                          <a:cs typeface="Arial"/>
                        </a:rPr>
                        <a:t>mg/dL</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685800">
                <a:tc>
                  <a:txBody>
                    <a:bodyPr/>
                    <a:lstStyle/>
                    <a:p>
                      <a:pPr algn="ctr">
                        <a:lnSpc>
                          <a:spcPct val="100000"/>
                        </a:lnSpc>
                        <a:spcBef>
                          <a:spcPts val="245"/>
                        </a:spcBef>
                      </a:pPr>
                      <a:r>
                        <a:rPr sz="2400" b="1" dirty="0">
                          <a:latin typeface="Arial"/>
                          <a:cs typeface="Arial"/>
                        </a:rPr>
                        <a:t>III</a:t>
                      </a:r>
                      <a:endParaRPr sz="24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spcBef>
                          <a:spcPts val="245"/>
                        </a:spcBef>
                      </a:pPr>
                      <a:r>
                        <a:rPr sz="1800" spc="-5" dirty="0">
                          <a:latin typeface="Arial"/>
                          <a:cs typeface="Arial"/>
                        </a:rPr>
                        <a:t>Bilirubin 6.1 – 15</a:t>
                      </a:r>
                      <a:r>
                        <a:rPr sz="1800" spc="-25" dirty="0">
                          <a:latin typeface="Arial"/>
                          <a:cs typeface="Arial"/>
                        </a:rPr>
                        <a:t> </a:t>
                      </a:r>
                      <a:r>
                        <a:rPr sz="1800" spc="-5" dirty="0">
                          <a:latin typeface="Arial"/>
                          <a:cs typeface="Arial"/>
                        </a:rPr>
                        <a:t>mg/dL</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642937">
                <a:tc>
                  <a:txBody>
                    <a:bodyPr/>
                    <a:lstStyle/>
                    <a:p>
                      <a:pPr algn="ctr">
                        <a:lnSpc>
                          <a:spcPct val="100000"/>
                        </a:lnSpc>
                        <a:spcBef>
                          <a:spcPts val="245"/>
                        </a:spcBef>
                      </a:pPr>
                      <a:r>
                        <a:rPr sz="2400" b="1" dirty="0">
                          <a:latin typeface="Arial"/>
                          <a:cs typeface="Arial"/>
                        </a:rPr>
                        <a:t>IV</a:t>
                      </a:r>
                      <a:endParaRPr sz="24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85090">
                        <a:lnSpc>
                          <a:spcPct val="100000"/>
                        </a:lnSpc>
                        <a:spcBef>
                          <a:spcPts val="245"/>
                        </a:spcBef>
                      </a:pPr>
                      <a:r>
                        <a:rPr sz="1800" spc="-5" dirty="0">
                          <a:latin typeface="Arial"/>
                          <a:cs typeface="Arial"/>
                        </a:rPr>
                        <a:t>Bilirubin </a:t>
                      </a:r>
                      <a:r>
                        <a:rPr sz="1800" dirty="0">
                          <a:latin typeface="Arial"/>
                          <a:cs typeface="Arial"/>
                        </a:rPr>
                        <a:t>&gt; </a:t>
                      </a:r>
                      <a:r>
                        <a:rPr sz="1800" spc="-5" dirty="0">
                          <a:latin typeface="Arial"/>
                          <a:cs typeface="Arial"/>
                        </a:rPr>
                        <a:t>15</a:t>
                      </a:r>
                      <a:r>
                        <a:rPr sz="1800" spc="-45" dirty="0">
                          <a:latin typeface="Arial"/>
                          <a:cs typeface="Arial"/>
                        </a:rPr>
                        <a:t> </a:t>
                      </a:r>
                      <a:r>
                        <a:rPr sz="1800" spc="-5" dirty="0">
                          <a:latin typeface="Arial"/>
                          <a:cs typeface="Arial"/>
                        </a:rPr>
                        <a:t>mg/dL</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6" name="object 62"/>
          <p:cNvSpPr txBox="1">
            <a:spLocks noGrp="1"/>
          </p:cNvSpPr>
          <p:nvPr>
            <p:ph type="title"/>
          </p:nvPr>
        </p:nvSpPr>
        <p:spPr>
          <a:xfrm>
            <a:off x="76200" y="609600"/>
            <a:ext cx="8229600" cy="1066800"/>
          </a:xfrm>
          <a:prstGeom prst="rect">
            <a:avLst/>
          </a:prstGeom>
        </p:spPr>
        <p:txBody>
          <a:bodyPr vert="horz" wrap="square" lIns="0" tIns="0" rIns="0" bIns="0" rtlCol="0">
            <a:spAutoFit/>
          </a:bodyPr>
          <a:lstStyle/>
          <a:p>
            <a:pPr marL="261620">
              <a:lnSpc>
                <a:spcPct val="100000"/>
              </a:lnSpc>
            </a:pPr>
            <a:r>
              <a:rPr sz="3200" spc="-5" dirty="0"/>
              <a:t>Grading of Acute Liver</a:t>
            </a:r>
            <a:r>
              <a:rPr sz="3200" spc="-90" dirty="0"/>
              <a:t> </a:t>
            </a:r>
            <a:r>
              <a:rPr sz="3200" dirty="0"/>
              <a:t>GVHD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304800" y="838200"/>
            <a:ext cx="8229600" cy="1066800"/>
          </a:xfrm>
          <a:prstGeom prst="rect">
            <a:avLst/>
          </a:prstGeom>
        </p:spPr>
        <p:txBody>
          <a:bodyPr vert="horz" wrap="square" lIns="0" tIns="0" rIns="0" bIns="0" rtlCol="0">
            <a:spAutoFit/>
          </a:bodyPr>
          <a:lstStyle/>
          <a:p>
            <a:pPr marL="261620">
              <a:lnSpc>
                <a:spcPct val="100000"/>
              </a:lnSpc>
            </a:pPr>
            <a:r>
              <a:rPr sz="3200" spc="-5" dirty="0"/>
              <a:t>Grading of Acute </a:t>
            </a:r>
            <a:r>
              <a:rPr sz="3200" dirty="0"/>
              <a:t>Gut</a:t>
            </a:r>
            <a:r>
              <a:rPr sz="3200" spc="-105" dirty="0"/>
              <a:t> </a:t>
            </a:r>
            <a:r>
              <a:rPr sz="3200" dirty="0"/>
              <a:t>GVHD</a:t>
            </a:r>
          </a:p>
        </p:txBody>
      </p:sp>
      <p:graphicFrame>
        <p:nvGraphicFramePr>
          <p:cNvPr id="63" name="object 63"/>
          <p:cNvGraphicFramePr>
            <a:graphicFrameLocks noGrp="1"/>
          </p:cNvGraphicFramePr>
          <p:nvPr/>
        </p:nvGraphicFramePr>
        <p:xfrm>
          <a:off x="609600" y="2362200"/>
          <a:ext cx="7848600" cy="2668270"/>
        </p:xfrm>
        <a:graphic>
          <a:graphicData uri="http://schemas.openxmlformats.org/drawingml/2006/table">
            <a:tbl>
              <a:tblPr firstRow="1" bandRow="1">
                <a:tableStyleId>{2D5ABB26-0587-4C30-8999-92F81FD0307C}</a:tableStyleId>
              </a:tblPr>
              <a:tblGrid>
                <a:gridCol w="1019772"/>
                <a:gridCol w="6828828"/>
              </a:tblGrid>
              <a:tr h="414245">
                <a:tc>
                  <a:txBody>
                    <a:bodyPr/>
                    <a:lstStyle/>
                    <a:p>
                      <a:pPr marR="59690" algn="ctr">
                        <a:lnSpc>
                          <a:spcPct val="100000"/>
                        </a:lnSpc>
                        <a:spcBef>
                          <a:spcPts val="185"/>
                        </a:spcBef>
                      </a:pPr>
                      <a:r>
                        <a:rPr sz="2400" b="1" spc="-5" dirty="0">
                          <a:latin typeface="Arial"/>
                          <a:cs typeface="Arial"/>
                        </a:rPr>
                        <a:t>Grade</a:t>
                      </a:r>
                      <a:endParaRPr sz="2400" dirty="0">
                        <a:latin typeface="Arial"/>
                        <a:cs typeface="Arial"/>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BBE0E3"/>
                    </a:solidFill>
                  </a:tcPr>
                </a:tc>
                <a:tc>
                  <a:txBody>
                    <a:bodyPr/>
                    <a:lstStyle/>
                    <a:p>
                      <a:pPr marL="84455">
                        <a:lnSpc>
                          <a:spcPct val="100000"/>
                        </a:lnSpc>
                        <a:spcBef>
                          <a:spcPts val="185"/>
                        </a:spcBef>
                      </a:pPr>
                      <a:r>
                        <a:rPr sz="2400" b="1" spc="-5" dirty="0">
                          <a:latin typeface="Arial"/>
                          <a:cs typeface="Arial"/>
                        </a:rPr>
                        <a:t>Description</a:t>
                      </a:r>
                      <a:endParaRPr sz="2400" dirty="0">
                        <a:latin typeface="Arial"/>
                        <a:cs typeface="Arial"/>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solidFill>
                      <a:srgbClr val="BBE0E3"/>
                    </a:solidFill>
                  </a:tcPr>
                </a:tc>
              </a:tr>
              <a:tr h="828490">
                <a:tc>
                  <a:txBody>
                    <a:bodyPr/>
                    <a:lstStyle/>
                    <a:p>
                      <a:pPr marR="1270" algn="ctr">
                        <a:lnSpc>
                          <a:spcPct val="100000"/>
                        </a:lnSpc>
                        <a:spcBef>
                          <a:spcPts val="250"/>
                        </a:spcBef>
                      </a:pPr>
                      <a:r>
                        <a:rPr sz="2400" b="1" dirty="0">
                          <a:latin typeface="Arial"/>
                          <a:cs typeface="Arial"/>
                        </a:rPr>
                        <a:t>I</a:t>
                      </a:r>
                      <a:endParaRPr sz="2400" dirty="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marR="777875">
                        <a:lnSpc>
                          <a:spcPct val="100000"/>
                        </a:lnSpc>
                        <a:spcBef>
                          <a:spcPts val="250"/>
                        </a:spcBef>
                      </a:pPr>
                      <a:r>
                        <a:rPr sz="1800" spc="-5" dirty="0">
                          <a:latin typeface="Arial"/>
                          <a:cs typeface="Arial"/>
                        </a:rPr>
                        <a:t>Diarrhea 500-1000 ml/day </a:t>
                      </a:r>
                      <a:endParaRPr lang="tr-TR" sz="1800" spc="-5" dirty="0" smtClean="0">
                        <a:latin typeface="Arial"/>
                        <a:cs typeface="Arial"/>
                      </a:endParaRPr>
                    </a:p>
                    <a:p>
                      <a:pPr marL="84455" marR="777875">
                        <a:lnSpc>
                          <a:spcPct val="100000"/>
                        </a:lnSpc>
                        <a:spcBef>
                          <a:spcPts val="250"/>
                        </a:spcBef>
                      </a:pPr>
                      <a:r>
                        <a:rPr lang="tr-TR" sz="1400" spc="-5" dirty="0" smtClean="0">
                          <a:latin typeface="Arial"/>
                          <a:cs typeface="Arial"/>
                        </a:rPr>
                        <a:t>(</a:t>
                      </a:r>
                      <a:r>
                        <a:rPr sz="1400" spc="-5" dirty="0" smtClean="0">
                          <a:latin typeface="Arial"/>
                          <a:cs typeface="Arial"/>
                        </a:rPr>
                        <a:t>or </a:t>
                      </a:r>
                      <a:r>
                        <a:rPr sz="1400" spc="-5" dirty="0">
                          <a:latin typeface="Arial"/>
                          <a:cs typeface="Arial"/>
                        </a:rPr>
                        <a:t>persistent nausea,  vomiting or </a:t>
                      </a:r>
                      <a:r>
                        <a:rPr sz="1400" spc="-10" dirty="0">
                          <a:latin typeface="Arial"/>
                          <a:cs typeface="Arial"/>
                        </a:rPr>
                        <a:t>anorexia </a:t>
                      </a:r>
                      <a:r>
                        <a:rPr sz="1400" spc="-5" dirty="0">
                          <a:latin typeface="Arial"/>
                          <a:cs typeface="Arial"/>
                        </a:rPr>
                        <a:t>with biopsy proven upper </a:t>
                      </a:r>
                      <a:r>
                        <a:rPr sz="1400" dirty="0">
                          <a:latin typeface="Arial"/>
                          <a:cs typeface="Arial"/>
                        </a:rPr>
                        <a:t>GI  </a:t>
                      </a:r>
                      <a:r>
                        <a:rPr sz="1400" spc="-5" dirty="0" smtClean="0">
                          <a:latin typeface="Arial"/>
                          <a:cs typeface="Arial"/>
                        </a:rPr>
                        <a:t>involvement</a:t>
                      </a:r>
                      <a:r>
                        <a:rPr lang="tr-TR" sz="1400" spc="-5" dirty="0" smtClean="0">
                          <a:latin typeface="Arial"/>
                          <a:cs typeface="Arial"/>
                        </a:rPr>
                        <a:t>)</a:t>
                      </a:r>
                      <a:endParaRPr sz="14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402438">
                <a:tc>
                  <a:txBody>
                    <a:bodyPr/>
                    <a:lstStyle/>
                    <a:p>
                      <a:pPr marR="1270" algn="ctr">
                        <a:lnSpc>
                          <a:spcPct val="100000"/>
                        </a:lnSpc>
                        <a:spcBef>
                          <a:spcPts val="250"/>
                        </a:spcBef>
                      </a:pPr>
                      <a:r>
                        <a:rPr sz="2400" b="1" dirty="0">
                          <a:latin typeface="Arial"/>
                          <a:cs typeface="Arial"/>
                        </a:rPr>
                        <a:t>II</a:t>
                      </a:r>
                      <a:endParaRPr sz="2400" dirty="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spcBef>
                          <a:spcPts val="250"/>
                        </a:spcBef>
                      </a:pPr>
                      <a:r>
                        <a:rPr sz="1800" spc="-5" dirty="0">
                          <a:latin typeface="Arial"/>
                          <a:cs typeface="Arial"/>
                        </a:rPr>
                        <a:t>Diarrhea 1000 </a:t>
                      </a:r>
                      <a:r>
                        <a:rPr sz="1800" dirty="0">
                          <a:latin typeface="Arial"/>
                          <a:cs typeface="Arial"/>
                        </a:rPr>
                        <a:t>- </a:t>
                      </a:r>
                      <a:r>
                        <a:rPr sz="1800" spc="-5" dirty="0">
                          <a:latin typeface="Arial"/>
                          <a:cs typeface="Arial"/>
                        </a:rPr>
                        <a:t>1500</a:t>
                      </a:r>
                      <a:r>
                        <a:rPr sz="1800" spc="-40" dirty="0">
                          <a:latin typeface="Arial"/>
                          <a:cs typeface="Arial"/>
                        </a:rPr>
                        <a:t> </a:t>
                      </a:r>
                      <a:r>
                        <a:rPr sz="1800" spc="-5" dirty="0">
                          <a:latin typeface="Arial"/>
                          <a:cs typeface="Arial"/>
                        </a:rPr>
                        <a:t>ml/day</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401729">
                <a:tc>
                  <a:txBody>
                    <a:bodyPr/>
                    <a:lstStyle/>
                    <a:p>
                      <a:pPr marR="1905" algn="ctr">
                        <a:lnSpc>
                          <a:spcPct val="100000"/>
                        </a:lnSpc>
                        <a:spcBef>
                          <a:spcPts val="250"/>
                        </a:spcBef>
                      </a:pPr>
                      <a:r>
                        <a:rPr sz="2400" b="1" dirty="0">
                          <a:latin typeface="Arial"/>
                          <a:cs typeface="Arial"/>
                        </a:rPr>
                        <a:t>III</a:t>
                      </a:r>
                      <a:endParaRPr sz="2400" dirty="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spcBef>
                          <a:spcPts val="250"/>
                        </a:spcBef>
                      </a:pPr>
                      <a:r>
                        <a:rPr sz="1800" spc="-5" dirty="0">
                          <a:latin typeface="Arial"/>
                          <a:cs typeface="Arial"/>
                        </a:rPr>
                        <a:t>Diarrhea </a:t>
                      </a:r>
                      <a:r>
                        <a:rPr sz="1800" dirty="0">
                          <a:latin typeface="Arial"/>
                          <a:cs typeface="Arial"/>
                        </a:rPr>
                        <a:t>&gt; </a:t>
                      </a:r>
                      <a:r>
                        <a:rPr sz="1800" spc="-5" dirty="0">
                          <a:latin typeface="Arial"/>
                          <a:cs typeface="Arial"/>
                        </a:rPr>
                        <a:t>1500</a:t>
                      </a:r>
                      <a:r>
                        <a:rPr sz="1800" spc="-55" dirty="0">
                          <a:latin typeface="Arial"/>
                          <a:cs typeface="Arial"/>
                        </a:rPr>
                        <a:t> </a:t>
                      </a:r>
                      <a:r>
                        <a:rPr sz="1800" spc="-5" dirty="0">
                          <a:latin typeface="Arial"/>
                          <a:cs typeface="Arial"/>
                        </a:rPr>
                        <a:t>mL/day</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621368">
                <a:tc>
                  <a:txBody>
                    <a:bodyPr/>
                    <a:lstStyle/>
                    <a:p>
                      <a:pPr algn="ctr">
                        <a:lnSpc>
                          <a:spcPct val="100000"/>
                        </a:lnSpc>
                        <a:spcBef>
                          <a:spcPts val="250"/>
                        </a:spcBef>
                      </a:pPr>
                      <a:r>
                        <a:rPr sz="2400" b="1" dirty="0">
                          <a:latin typeface="Arial"/>
                          <a:cs typeface="Arial"/>
                        </a:rPr>
                        <a:t>IV</a:t>
                      </a:r>
                      <a:endParaRPr sz="2400" dirty="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84455" marR="456565">
                        <a:lnSpc>
                          <a:spcPct val="100000"/>
                        </a:lnSpc>
                        <a:spcBef>
                          <a:spcPts val="250"/>
                        </a:spcBef>
                      </a:pPr>
                      <a:r>
                        <a:rPr sz="1800" spc="-5" dirty="0">
                          <a:latin typeface="Arial"/>
                          <a:cs typeface="Arial"/>
                        </a:rPr>
                        <a:t>Severe abdominal pain </a:t>
                      </a:r>
                      <a:r>
                        <a:rPr lang="tr-TR" sz="1800" spc="-5" dirty="0" smtClean="0">
                          <a:latin typeface="Arial"/>
                          <a:cs typeface="Arial"/>
                        </a:rPr>
                        <a:t>(w/o) </a:t>
                      </a:r>
                      <a:r>
                        <a:rPr sz="1800" spc="-5" dirty="0" err="1" smtClean="0">
                          <a:latin typeface="Arial"/>
                          <a:cs typeface="Arial"/>
                        </a:rPr>
                        <a:t>ileus</a:t>
                      </a:r>
                      <a:r>
                        <a:rPr sz="1800" spc="-5" dirty="0" smtClean="0">
                          <a:latin typeface="Arial"/>
                          <a:cs typeface="Arial"/>
                        </a:rPr>
                        <a:t> </a:t>
                      </a:r>
                      <a:r>
                        <a:rPr sz="1800" spc="-5" dirty="0">
                          <a:latin typeface="Arial"/>
                          <a:cs typeface="Arial"/>
                        </a:rPr>
                        <a:t>or stool  with frank</a:t>
                      </a:r>
                      <a:r>
                        <a:rPr sz="1800" spc="-70" dirty="0">
                          <a:latin typeface="Arial"/>
                          <a:cs typeface="Arial"/>
                        </a:rPr>
                        <a:t> </a:t>
                      </a:r>
                      <a:r>
                        <a:rPr sz="1800" spc="-10" dirty="0">
                          <a:latin typeface="Arial"/>
                          <a:cs typeface="Arial"/>
                        </a:rPr>
                        <a:t>blood</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0" y="1072653"/>
            <a:ext cx="8229600" cy="597894"/>
          </a:xfrm>
          <a:prstGeom prst="rect">
            <a:avLst/>
          </a:prstGeom>
        </p:spPr>
        <p:txBody>
          <a:bodyPr vert="horz" wrap="square" lIns="0" tIns="104432" rIns="0" bIns="0" rtlCol="0">
            <a:spAutoFit/>
          </a:bodyPr>
          <a:lstStyle/>
          <a:p>
            <a:pPr marL="173990">
              <a:lnSpc>
                <a:spcPct val="100000"/>
              </a:lnSpc>
            </a:pPr>
            <a:r>
              <a:rPr sz="3200" spc="-5" dirty="0"/>
              <a:t>Overall </a:t>
            </a:r>
            <a:r>
              <a:rPr sz="3200" spc="-5" dirty="0" smtClean="0"/>
              <a:t>Grade</a:t>
            </a:r>
            <a:r>
              <a:rPr lang="tr-TR" sz="3200" spc="-5" dirty="0" smtClean="0"/>
              <a:t> (</a:t>
            </a:r>
            <a:r>
              <a:rPr lang="tr-TR" sz="3200" spc="-5" dirty="0" err="1" smtClean="0"/>
              <a:t>Stage</a:t>
            </a:r>
            <a:r>
              <a:rPr lang="tr-TR" sz="3200" spc="-5" dirty="0" smtClean="0"/>
              <a:t>) </a:t>
            </a:r>
            <a:r>
              <a:rPr sz="3200" spc="-5" dirty="0" smtClean="0"/>
              <a:t> </a:t>
            </a:r>
            <a:r>
              <a:rPr sz="3200" spc="-5" dirty="0"/>
              <a:t>of Acute</a:t>
            </a:r>
            <a:r>
              <a:rPr sz="3200" spc="-114" dirty="0"/>
              <a:t> </a:t>
            </a:r>
            <a:r>
              <a:rPr sz="3200" dirty="0"/>
              <a:t>GVHD</a:t>
            </a:r>
          </a:p>
        </p:txBody>
      </p:sp>
      <p:graphicFrame>
        <p:nvGraphicFramePr>
          <p:cNvPr id="63" name="object 63"/>
          <p:cNvGraphicFramePr>
            <a:graphicFrameLocks noGrp="1"/>
          </p:cNvGraphicFramePr>
          <p:nvPr>
            <p:extLst>
              <p:ext uri="{D42A27DB-BD31-4B8C-83A1-F6EECF244321}">
                <p14:modId xmlns:p14="http://schemas.microsoft.com/office/powerpoint/2010/main" xmlns="" val="1208374658"/>
              </p:ext>
            </p:extLst>
          </p:nvPr>
        </p:nvGraphicFramePr>
        <p:xfrm>
          <a:off x="457200" y="2438400"/>
          <a:ext cx="5943599" cy="2904729"/>
        </p:xfrm>
        <a:graphic>
          <a:graphicData uri="http://schemas.openxmlformats.org/drawingml/2006/table">
            <a:tbl>
              <a:tblPr firstRow="1" bandRow="1">
                <a:tableStyleId>{2D5ABB26-0587-4C30-8999-92F81FD0307C}</a:tableStyleId>
              </a:tblPr>
              <a:tblGrid>
                <a:gridCol w="1042336"/>
                <a:gridCol w="1348901"/>
                <a:gridCol w="2066778"/>
                <a:gridCol w="1485584"/>
              </a:tblGrid>
              <a:tr h="569226">
                <a:tc>
                  <a:txBody>
                    <a:bodyPr/>
                    <a:lstStyle/>
                    <a:p>
                      <a:pPr marL="76835">
                        <a:lnSpc>
                          <a:spcPct val="100000"/>
                        </a:lnSpc>
                        <a:spcBef>
                          <a:spcPts val="185"/>
                        </a:spcBef>
                      </a:pPr>
                      <a:r>
                        <a:rPr lang="tr-TR" sz="2000" b="1" spc="-5" dirty="0" err="1" smtClean="0">
                          <a:latin typeface="Arial"/>
                          <a:cs typeface="Arial"/>
                        </a:rPr>
                        <a:t>Stage</a:t>
                      </a:r>
                      <a:endParaRPr sz="2000" dirty="0">
                        <a:latin typeface="Arial"/>
                        <a:cs typeface="Arial"/>
                      </a:endParaRPr>
                    </a:p>
                  </a:txBody>
                  <a:tcPr marL="0" marR="0" marT="0" marB="0" anchor="ctr">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BBE0E3"/>
                    </a:solidFill>
                  </a:tcPr>
                </a:tc>
                <a:tc>
                  <a:txBody>
                    <a:bodyPr/>
                    <a:lstStyle/>
                    <a:p>
                      <a:pPr marL="635" algn="ctr">
                        <a:lnSpc>
                          <a:spcPct val="100000"/>
                        </a:lnSpc>
                        <a:spcBef>
                          <a:spcPts val="185"/>
                        </a:spcBef>
                      </a:pPr>
                      <a:r>
                        <a:rPr sz="2000" b="1" spc="-5" dirty="0">
                          <a:latin typeface="Arial"/>
                          <a:cs typeface="Arial"/>
                        </a:rPr>
                        <a:t>Skin</a:t>
                      </a:r>
                      <a:endParaRPr sz="2000" dirty="0">
                        <a:latin typeface="Arial"/>
                        <a:cs typeface="Arial"/>
                      </a:endParaRPr>
                    </a:p>
                  </a:txBody>
                  <a:tcPr marL="0" marR="0" marT="0" marB="0" anchor="ctr">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BBE0E3"/>
                    </a:solidFill>
                  </a:tcPr>
                </a:tc>
                <a:tc>
                  <a:txBody>
                    <a:bodyPr/>
                    <a:lstStyle/>
                    <a:p>
                      <a:pPr algn="ctr">
                        <a:lnSpc>
                          <a:spcPct val="100000"/>
                        </a:lnSpc>
                        <a:spcBef>
                          <a:spcPts val="185"/>
                        </a:spcBef>
                      </a:pPr>
                      <a:r>
                        <a:rPr sz="2000" b="1" spc="-5" dirty="0">
                          <a:latin typeface="Arial"/>
                          <a:cs typeface="Arial"/>
                        </a:rPr>
                        <a:t>Liver</a:t>
                      </a:r>
                      <a:endParaRPr sz="2000">
                        <a:latin typeface="Arial"/>
                        <a:cs typeface="Arial"/>
                      </a:endParaRPr>
                    </a:p>
                  </a:txBody>
                  <a:tcPr marL="0" marR="0" marT="0" marB="0" anchor="ctr">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BBE0E3"/>
                    </a:solidFill>
                  </a:tcPr>
                </a:tc>
                <a:tc>
                  <a:txBody>
                    <a:bodyPr/>
                    <a:lstStyle/>
                    <a:p>
                      <a:pPr marL="6985" algn="ctr">
                        <a:lnSpc>
                          <a:spcPct val="100000"/>
                        </a:lnSpc>
                        <a:spcBef>
                          <a:spcPts val="185"/>
                        </a:spcBef>
                      </a:pPr>
                      <a:r>
                        <a:rPr sz="2000" b="1" spc="-5" dirty="0">
                          <a:latin typeface="Arial"/>
                          <a:cs typeface="Arial"/>
                        </a:rPr>
                        <a:t>Gut</a:t>
                      </a:r>
                      <a:endParaRPr sz="2000">
                        <a:latin typeface="Arial"/>
                        <a:cs typeface="Arial"/>
                      </a:endParaRPr>
                    </a:p>
                  </a:txBody>
                  <a:tcPr marL="0" marR="0" marT="0" marB="0" anchor="ctr">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solidFill>
                      <a:srgbClr val="BBE0E3"/>
                    </a:solidFill>
                  </a:tcPr>
                </a:tc>
              </a:tr>
              <a:tr h="565442">
                <a:tc>
                  <a:txBody>
                    <a:bodyPr/>
                    <a:lstStyle/>
                    <a:p>
                      <a:pPr marR="1270" algn="ctr">
                        <a:lnSpc>
                          <a:spcPct val="100000"/>
                        </a:lnSpc>
                        <a:spcBef>
                          <a:spcPts val="250"/>
                        </a:spcBef>
                      </a:pPr>
                      <a:r>
                        <a:rPr sz="2000" b="1" dirty="0">
                          <a:latin typeface="Arial"/>
                          <a:cs typeface="Arial"/>
                        </a:rPr>
                        <a:t>I</a:t>
                      </a:r>
                      <a:endParaRPr sz="20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50"/>
                        </a:spcBef>
                      </a:pPr>
                      <a:r>
                        <a:rPr sz="2000" dirty="0">
                          <a:latin typeface="Arial"/>
                          <a:cs typeface="Arial"/>
                        </a:rPr>
                        <a:t>I-II</a:t>
                      </a: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250"/>
                        </a:spcBef>
                      </a:pPr>
                      <a:r>
                        <a:rPr sz="2000" spc="-10" dirty="0">
                          <a:latin typeface="Arial"/>
                          <a:cs typeface="Arial"/>
                        </a:rPr>
                        <a:t>None</a:t>
                      </a:r>
                      <a:endParaRPr sz="2000" dirty="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50"/>
                        </a:spcBef>
                      </a:pPr>
                      <a:r>
                        <a:rPr sz="2000" spc="-10" dirty="0">
                          <a:latin typeface="Arial"/>
                          <a:cs typeface="Arial"/>
                        </a:rPr>
                        <a:t>None</a:t>
                      </a:r>
                      <a:endParaRPr sz="200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637298">
                <a:tc>
                  <a:txBody>
                    <a:bodyPr/>
                    <a:lstStyle/>
                    <a:p>
                      <a:pPr marR="635" algn="ctr">
                        <a:lnSpc>
                          <a:spcPct val="100000"/>
                        </a:lnSpc>
                        <a:spcBef>
                          <a:spcPts val="250"/>
                        </a:spcBef>
                      </a:pPr>
                      <a:r>
                        <a:rPr sz="2000" b="1" dirty="0">
                          <a:latin typeface="Arial"/>
                          <a:cs typeface="Arial"/>
                        </a:rPr>
                        <a:t>II</a:t>
                      </a:r>
                      <a:endParaRPr sz="20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250"/>
                        </a:spcBef>
                      </a:pPr>
                      <a:r>
                        <a:rPr sz="2000" dirty="0">
                          <a:latin typeface="Arial"/>
                          <a:cs typeface="Arial"/>
                        </a:rPr>
                        <a:t>III</a:t>
                      </a:r>
                      <a:endParaRPr sz="200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50"/>
                        </a:spcBef>
                      </a:pPr>
                      <a:r>
                        <a:rPr sz="2000" dirty="0">
                          <a:latin typeface="Arial"/>
                          <a:cs typeface="Arial"/>
                        </a:rPr>
                        <a:t>I</a:t>
                      </a:r>
                      <a:r>
                        <a:rPr sz="2000" spc="-120" dirty="0">
                          <a:latin typeface="Arial"/>
                          <a:cs typeface="Arial"/>
                        </a:rPr>
                        <a:t> </a:t>
                      </a:r>
                      <a:r>
                        <a:rPr sz="2000" spc="-10" dirty="0">
                          <a:latin typeface="Arial"/>
                          <a:cs typeface="Arial"/>
                        </a:rPr>
                        <a:t>or</a:t>
                      </a:r>
                      <a:endParaRPr sz="2000" dirty="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0" algn="ctr">
                        <a:lnSpc>
                          <a:spcPct val="100000"/>
                        </a:lnSpc>
                        <a:spcBef>
                          <a:spcPts val="250"/>
                        </a:spcBef>
                      </a:pPr>
                      <a:r>
                        <a:rPr sz="2000" dirty="0">
                          <a:latin typeface="Arial"/>
                          <a:cs typeface="Arial"/>
                        </a:rPr>
                        <a:t>I</a:t>
                      </a: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88137">
                <a:tc>
                  <a:txBody>
                    <a:bodyPr/>
                    <a:lstStyle/>
                    <a:p>
                      <a:pPr algn="ctr">
                        <a:lnSpc>
                          <a:spcPct val="100000"/>
                        </a:lnSpc>
                        <a:spcBef>
                          <a:spcPts val="250"/>
                        </a:spcBef>
                      </a:pPr>
                      <a:r>
                        <a:rPr sz="2000" b="1" dirty="0">
                          <a:latin typeface="Arial"/>
                          <a:cs typeface="Arial"/>
                        </a:rPr>
                        <a:t>III</a:t>
                      </a:r>
                      <a:endParaRPr sz="20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200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250"/>
                        </a:spcBef>
                      </a:pPr>
                      <a:r>
                        <a:rPr sz="2000" spc="-5" dirty="0">
                          <a:latin typeface="Arial"/>
                          <a:cs typeface="Arial"/>
                        </a:rPr>
                        <a:t>II-III</a:t>
                      </a:r>
                      <a:r>
                        <a:rPr sz="2000" spc="-125" dirty="0">
                          <a:latin typeface="Arial"/>
                          <a:cs typeface="Arial"/>
                        </a:rPr>
                        <a:t> </a:t>
                      </a:r>
                      <a:r>
                        <a:rPr sz="2000" spc="-5" dirty="0">
                          <a:latin typeface="Arial"/>
                          <a:cs typeface="Arial"/>
                        </a:rPr>
                        <a:t>or</a:t>
                      </a:r>
                      <a:endParaRPr sz="2000" dirty="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50"/>
                        </a:spcBef>
                      </a:pPr>
                      <a:r>
                        <a:rPr sz="2000" dirty="0">
                          <a:latin typeface="Arial"/>
                          <a:cs typeface="Arial"/>
                        </a:rPr>
                        <a:t>II-IV</a:t>
                      </a: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44626">
                <a:tc>
                  <a:txBody>
                    <a:bodyPr/>
                    <a:lstStyle/>
                    <a:p>
                      <a:pPr algn="ctr">
                        <a:lnSpc>
                          <a:spcPct val="100000"/>
                        </a:lnSpc>
                        <a:spcBef>
                          <a:spcPts val="250"/>
                        </a:spcBef>
                      </a:pPr>
                      <a:r>
                        <a:rPr sz="2000" b="1" dirty="0">
                          <a:latin typeface="Arial"/>
                          <a:cs typeface="Arial"/>
                        </a:rPr>
                        <a:t>IV</a:t>
                      </a:r>
                      <a:endParaRPr sz="20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1270" algn="ctr">
                        <a:lnSpc>
                          <a:spcPct val="100000"/>
                        </a:lnSpc>
                        <a:spcBef>
                          <a:spcPts val="250"/>
                        </a:spcBef>
                      </a:pPr>
                      <a:r>
                        <a:rPr sz="2000" dirty="0">
                          <a:latin typeface="Arial"/>
                          <a:cs typeface="Arial"/>
                        </a:rPr>
                        <a:t>IV</a:t>
                      </a:r>
                      <a:endParaRPr sz="200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2540" algn="ctr">
                        <a:lnSpc>
                          <a:spcPct val="100000"/>
                        </a:lnSpc>
                        <a:spcBef>
                          <a:spcPts val="250"/>
                        </a:spcBef>
                      </a:pPr>
                      <a:r>
                        <a:rPr sz="2000" dirty="0">
                          <a:latin typeface="Arial"/>
                          <a:cs typeface="Arial"/>
                        </a:rPr>
                        <a:t>IV</a:t>
                      </a:r>
                      <a:endParaRPr sz="200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endParaRPr sz="20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65" name="object 6"/>
          <p:cNvSpPr txBox="1"/>
          <p:nvPr/>
        </p:nvSpPr>
        <p:spPr>
          <a:xfrm>
            <a:off x="6629400" y="3657600"/>
            <a:ext cx="2286000" cy="1477328"/>
          </a:xfrm>
          <a:prstGeom prst="rect">
            <a:avLst/>
          </a:prstGeom>
        </p:spPr>
        <p:txBody>
          <a:bodyPr vert="horz" wrap="square" lIns="0" tIns="0" rIns="0" bIns="0" rtlCol="0">
            <a:spAutoFit/>
          </a:bodyPr>
          <a:lstStyle/>
          <a:p>
            <a:pPr marL="12700">
              <a:lnSpc>
                <a:spcPct val="150000"/>
              </a:lnSpc>
            </a:pPr>
            <a:r>
              <a:rPr sz="2400" spc="-5" dirty="0">
                <a:solidFill>
                  <a:srgbClr val="808080"/>
                </a:solidFill>
                <a:latin typeface="Arial"/>
                <a:cs typeface="Arial"/>
              </a:rPr>
              <a:t>5 year</a:t>
            </a:r>
            <a:r>
              <a:rPr sz="2400" spc="-45" dirty="0">
                <a:solidFill>
                  <a:srgbClr val="808080"/>
                </a:solidFill>
                <a:latin typeface="Arial"/>
                <a:cs typeface="Arial"/>
              </a:rPr>
              <a:t> </a:t>
            </a:r>
            <a:r>
              <a:rPr sz="2400" spc="-5" dirty="0" smtClean="0">
                <a:solidFill>
                  <a:srgbClr val="808080"/>
                </a:solidFill>
                <a:latin typeface="Arial"/>
                <a:cs typeface="Arial"/>
              </a:rPr>
              <a:t>survival</a:t>
            </a:r>
            <a:endParaRPr sz="3000" dirty="0">
              <a:latin typeface="Times New Roman"/>
              <a:cs typeface="Times New Roman"/>
            </a:endParaRPr>
          </a:p>
          <a:p>
            <a:pPr marL="12700">
              <a:lnSpc>
                <a:spcPct val="150000"/>
              </a:lnSpc>
            </a:pPr>
            <a:r>
              <a:rPr lang="tr-TR" sz="2000" dirty="0" smtClean="0">
                <a:solidFill>
                  <a:srgbClr val="808080"/>
                </a:solidFill>
                <a:latin typeface="Arial"/>
                <a:cs typeface="Arial"/>
              </a:rPr>
              <a:t>O. </a:t>
            </a:r>
            <a:r>
              <a:rPr sz="2000" dirty="0" smtClean="0">
                <a:solidFill>
                  <a:srgbClr val="808080"/>
                </a:solidFill>
                <a:latin typeface="Arial"/>
                <a:cs typeface="Arial"/>
              </a:rPr>
              <a:t>Grade </a:t>
            </a:r>
            <a:r>
              <a:rPr sz="2000" dirty="0">
                <a:solidFill>
                  <a:srgbClr val="808080"/>
                </a:solidFill>
                <a:latin typeface="Arial"/>
                <a:cs typeface="Arial"/>
              </a:rPr>
              <a:t>III:</a:t>
            </a:r>
            <a:r>
              <a:rPr sz="2000" spc="-135" dirty="0">
                <a:solidFill>
                  <a:srgbClr val="808080"/>
                </a:solidFill>
                <a:latin typeface="Arial"/>
                <a:cs typeface="Arial"/>
              </a:rPr>
              <a:t> </a:t>
            </a:r>
            <a:r>
              <a:rPr lang="tr-TR" sz="2000" spc="-135" dirty="0" smtClean="0">
                <a:solidFill>
                  <a:srgbClr val="808080"/>
                </a:solidFill>
                <a:latin typeface="Arial"/>
                <a:cs typeface="Arial"/>
              </a:rPr>
              <a:t> </a:t>
            </a:r>
            <a:r>
              <a:rPr lang="tr-TR" sz="2000" spc="-5" dirty="0" smtClean="0">
                <a:solidFill>
                  <a:srgbClr val="808080"/>
                </a:solidFill>
                <a:latin typeface="Arial"/>
                <a:cs typeface="Arial"/>
              </a:rPr>
              <a:t>40 </a:t>
            </a:r>
            <a:r>
              <a:rPr sz="2000" spc="-5" dirty="0" smtClean="0">
                <a:solidFill>
                  <a:srgbClr val="808080"/>
                </a:solidFill>
                <a:latin typeface="Arial"/>
                <a:cs typeface="Arial"/>
              </a:rPr>
              <a:t>%</a:t>
            </a:r>
            <a:endParaRPr sz="2000" dirty="0">
              <a:latin typeface="Times New Roman"/>
              <a:cs typeface="Times New Roman"/>
            </a:endParaRPr>
          </a:p>
          <a:p>
            <a:pPr marL="12700">
              <a:lnSpc>
                <a:spcPct val="150000"/>
              </a:lnSpc>
            </a:pPr>
            <a:r>
              <a:rPr lang="tr-TR" sz="2000" dirty="0" smtClean="0">
                <a:solidFill>
                  <a:srgbClr val="808080"/>
                </a:solidFill>
                <a:latin typeface="Arial"/>
                <a:cs typeface="Arial"/>
              </a:rPr>
              <a:t>O. </a:t>
            </a:r>
            <a:r>
              <a:rPr sz="2000" dirty="0" smtClean="0">
                <a:solidFill>
                  <a:srgbClr val="808080"/>
                </a:solidFill>
                <a:latin typeface="Arial"/>
                <a:cs typeface="Arial"/>
              </a:rPr>
              <a:t>Grade </a:t>
            </a:r>
            <a:r>
              <a:rPr sz="2000" spc="-35" dirty="0">
                <a:solidFill>
                  <a:srgbClr val="808080"/>
                </a:solidFill>
                <a:latin typeface="Arial"/>
                <a:cs typeface="Arial"/>
              </a:rPr>
              <a:t>IV:</a:t>
            </a:r>
            <a:r>
              <a:rPr sz="2000" spc="-105" dirty="0">
                <a:solidFill>
                  <a:srgbClr val="808080"/>
                </a:solidFill>
                <a:latin typeface="Arial"/>
                <a:cs typeface="Arial"/>
              </a:rPr>
              <a:t> </a:t>
            </a:r>
            <a:r>
              <a:rPr lang="tr-TR" sz="2000" spc="-105" dirty="0" smtClean="0">
                <a:solidFill>
                  <a:srgbClr val="808080"/>
                </a:solidFill>
                <a:latin typeface="Arial"/>
                <a:cs typeface="Arial"/>
              </a:rPr>
              <a:t> </a:t>
            </a:r>
            <a:r>
              <a:rPr lang="tr-TR" sz="2000" spc="-5" dirty="0" smtClean="0">
                <a:solidFill>
                  <a:srgbClr val="808080"/>
                </a:solidFill>
                <a:latin typeface="Arial"/>
                <a:cs typeface="Arial"/>
              </a:rPr>
              <a:t>20 </a:t>
            </a:r>
            <a:r>
              <a:rPr sz="2000" spc="-5" dirty="0" smtClean="0">
                <a:solidFill>
                  <a:srgbClr val="808080"/>
                </a:solidFill>
                <a:latin typeface="Arial"/>
                <a:cs typeface="Arial"/>
              </a:rPr>
              <a:t>%</a:t>
            </a:r>
            <a:endParaRPr sz="2000" dirty="0">
              <a:latin typeface="Arial"/>
              <a:cs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7200" y="533400"/>
            <a:ext cx="4767580" cy="496570"/>
          </a:xfrm>
          <a:prstGeom prst="rect">
            <a:avLst/>
          </a:prstGeom>
        </p:spPr>
        <p:txBody>
          <a:bodyPr vert="horz" wrap="square" lIns="0" tIns="0" rIns="0" bIns="0" rtlCol="0">
            <a:spAutoFit/>
          </a:bodyPr>
          <a:lstStyle/>
          <a:p>
            <a:pPr marL="12700">
              <a:lnSpc>
                <a:spcPct val="100000"/>
              </a:lnSpc>
            </a:pPr>
            <a:r>
              <a:rPr sz="3200" dirty="0">
                <a:solidFill>
                  <a:srgbClr val="336699"/>
                </a:solidFill>
                <a:latin typeface="Arial"/>
                <a:cs typeface="Arial"/>
              </a:rPr>
              <a:t>Acute GvHD: Risk</a:t>
            </a:r>
            <a:r>
              <a:rPr sz="3200" spc="-85" dirty="0">
                <a:solidFill>
                  <a:srgbClr val="336699"/>
                </a:solidFill>
                <a:latin typeface="Arial"/>
                <a:cs typeface="Arial"/>
              </a:rPr>
              <a:t> </a:t>
            </a:r>
            <a:r>
              <a:rPr sz="3200" spc="-5" dirty="0">
                <a:solidFill>
                  <a:srgbClr val="336699"/>
                </a:solidFill>
                <a:latin typeface="Arial"/>
                <a:cs typeface="Arial"/>
              </a:rPr>
              <a:t>Factors</a:t>
            </a:r>
            <a:endParaRPr sz="3200" dirty="0">
              <a:latin typeface="Arial"/>
              <a:cs typeface="Arial"/>
            </a:endParaRPr>
          </a:p>
        </p:txBody>
      </p:sp>
      <p:sp>
        <p:nvSpPr>
          <p:cNvPr id="4" name="object 63"/>
          <p:cNvSpPr txBox="1"/>
          <p:nvPr/>
        </p:nvSpPr>
        <p:spPr>
          <a:xfrm>
            <a:off x="1447800" y="1219200"/>
            <a:ext cx="6172200" cy="5220916"/>
          </a:xfrm>
          <a:prstGeom prst="rect">
            <a:avLst/>
          </a:prstGeom>
        </p:spPr>
        <p:txBody>
          <a:bodyPr vert="horz" wrap="square" lIns="0" tIns="0" rIns="0" bIns="0" rtlCol="0">
            <a:spAutoFit/>
          </a:bodyPr>
          <a:lstStyle/>
          <a:p>
            <a:pPr marL="355600" indent="-342900">
              <a:lnSpc>
                <a:spcPct val="130000"/>
              </a:lnSpc>
              <a:buChar char="•"/>
              <a:tabLst>
                <a:tab pos="354965" algn="l"/>
                <a:tab pos="355600" algn="l"/>
              </a:tabLst>
            </a:pPr>
            <a:r>
              <a:rPr sz="2400" spc="-5" dirty="0">
                <a:latin typeface="Arial"/>
                <a:cs typeface="Arial"/>
              </a:rPr>
              <a:t>Degree of (HLA)</a:t>
            </a:r>
            <a:r>
              <a:rPr sz="2400" spc="-25" dirty="0">
                <a:latin typeface="Arial"/>
                <a:cs typeface="Arial"/>
              </a:rPr>
              <a:t> </a:t>
            </a:r>
            <a:r>
              <a:rPr sz="2400" spc="-5" dirty="0">
                <a:latin typeface="Arial"/>
                <a:cs typeface="Arial"/>
              </a:rPr>
              <a:t>mismatch</a:t>
            </a:r>
            <a:endParaRPr sz="2400" dirty="0">
              <a:latin typeface="Arial"/>
              <a:cs typeface="Arial"/>
            </a:endParaRPr>
          </a:p>
          <a:p>
            <a:pPr marL="1155700" lvl="1" indent="-228600">
              <a:spcBef>
                <a:spcPts val="225"/>
              </a:spcBef>
              <a:buChar char="•"/>
              <a:tabLst>
                <a:tab pos="1155065" algn="l"/>
                <a:tab pos="1155700" algn="l"/>
              </a:tabLst>
            </a:pPr>
            <a:r>
              <a:rPr sz="1800" spc="-5" dirty="0">
                <a:latin typeface="Arial"/>
                <a:cs typeface="Arial"/>
              </a:rPr>
              <a:t>HLA-A, </a:t>
            </a:r>
            <a:r>
              <a:rPr sz="1800" dirty="0">
                <a:latin typeface="Arial"/>
                <a:cs typeface="Arial"/>
              </a:rPr>
              <a:t>-B, </a:t>
            </a:r>
            <a:r>
              <a:rPr sz="1800" spc="-5" dirty="0">
                <a:latin typeface="Arial"/>
                <a:cs typeface="Arial"/>
              </a:rPr>
              <a:t>-C, </a:t>
            </a:r>
            <a:r>
              <a:rPr sz="1800" spc="-10" dirty="0">
                <a:latin typeface="Arial"/>
                <a:cs typeface="Arial"/>
              </a:rPr>
              <a:t>and</a:t>
            </a:r>
            <a:r>
              <a:rPr sz="1800" spc="-40" dirty="0">
                <a:latin typeface="Arial"/>
                <a:cs typeface="Arial"/>
              </a:rPr>
              <a:t> </a:t>
            </a:r>
            <a:r>
              <a:rPr sz="1800" spc="-10" dirty="0">
                <a:latin typeface="Arial"/>
                <a:cs typeface="Arial"/>
              </a:rPr>
              <a:t>–DRB</a:t>
            </a:r>
            <a:endParaRPr sz="1800" dirty="0">
              <a:latin typeface="Arial"/>
              <a:cs typeface="Arial"/>
            </a:endParaRPr>
          </a:p>
          <a:p>
            <a:pPr marL="355600" indent="-342900">
              <a:lnSpc>
                <a:spcPct val="130000"/>
              </a:lnSpc>
              <a:spcBef>
                <a:spcPts val="900"/>
              </a:spcBef>
              <a:buChar char="•"/>
              <a:tabLst>
                <a:tab pos="354965" algn="l"/>
                <a:tab pos="355600" algn="l"/>
              </a:tabLst>
            </a:pPr>
            <a:r>
              <a:rPr sz="2400" spc="-5" dirty="0">
                <a:latin typeface="Arial"/>
                <a:cs typeface="Arial"/>
              </a:rPr>
              <a:t>Gender disparity and donor</a:t>
            </a:r>
            <a:r>
              <a:rPr sz="2400" spc="-10" dirty="0">
                <a:latin typeface="Arial"/>
                <a:cs typeface="Arial"/>
              </a:rPr>
              <a:t> </a:t>
            </a:r>
            <a:r>
              <a:rPr sz="2400" spc="-5" dirty="0">
                <a:latin typeface="Arial"/>
                <a:cs typeface="Arial"/>
              </a:rPr>
              <a:t>parity</a:t>
            </a:r>
            <a:endParaRPr sz="2400" dirty="0">
              <a:latin typeface="Arial"/>
              <a:cs typeface="Arial"/>
            </a:endParaRPr>
          </a:p>
          <a:p>
            <a:pPr marL="1155700" lvl="1" indent="-228600">
              <a:spcBef>
                <a:spcPts val="395"/>
              </a:spcBef>
              <a:buChar char="•"/>
              <a:tabLst>
                <a:tab pos="1155065" algn="l"/>
                <a:tab pos="1155700" algn="l"/>
              </a:tabLst>
            </a:pPr>
            <a:r>
              <a:rPr sz="1800" spc="-5" dirty="0">
                <a:latin typeface="Arial"/>
                <a:cs typeface="Arial"/>
              </a:rPr>
              <a:t>Female </a:t>
            </a:r>
            <a:r>
              <a:rPr sz="1800" dirty="0">
                <a:latin typeface="Arial"/>
                <a:cs typeface="Arial"/>
              </a:rPr>
              <a:t>to</a:t>
            </a:r>
            <a:r>
              <a:rPr sz="1800" spc="-105" dirty="0">
                <a:latin typeface="Arial"/>
                <a:cs typeface="Arial"/>
              </a:rPr>
              <a:t> </a:t>
            </a:r>
            <a:r>
              <a:rPr sz="1800" spc="-5" dirty="0">
                <a:latin typeface="Arial"/>
                <a:cs typeface="Arial"/>
              </a:rPr>
              <a:t>male</a:t>
            </a:r>
            <a:endParaRPr sz="1800" dirty="0">
              <a:latin typeface="Arial"/>
              <a:cs typeface="Arial"/>
            </a:endParaRPr>
          </a:p>
          <a:p>
            <a:pPr marL="1155700" lvl="1" indent="-228600">
              <a:spcBef>
                <a:spcPts val="380"/>
              </a:spcBef>
              <a:buChar char="•"/>
              <a:tabLst>
                <a:tab pos="1155065" algn="l"/>
                <a:tab pos="1155700" algn="l"/>
              </a:tabLst>
            </a:pPr>
            <a:r>
              <a:rPr sz="1800" spc="-5" dirty="0">
                <a:latin typeface="Arial"/>
                <a:cs typeface="Arial"/>
              </a:rPr>
              <a:t>Multiparity </a:t>
            </a:r>
            <a:r>
              <a:rPr sz="1800" spc="-5" dirty="0">
                <a:latin typeface="Wingdings"/>
                <a:cs typeface="Wingdings"/>
              </a:rPr>
              <a:t></a:t>
            </a:r>
            <a:r>
              <a:rPr sz="1800" spc="-5" dirty="0">
                <a:latin typeface="Times New Roman"/>
                <a:cs typeface="Times New Roman"/>
              </a:rPr>
              <a:t> </a:t>
            </a:r>
            <a:r>
              <a:rPr sz="1800" spc="-10" dirty="0">
                <a:latin typeface="Arial"/>
                <a:cs typeface="Arial"/>
              </a:rPr>
              <a:t>Maternal</a:t>
            </a:r>
            <a:r>
              <a:rPr sz="1800" spc="105" dirty="0">
                <a:latin typeface="Arial"/>
                <a:cs typeface="Arial"/>
              </a:rPr>
              <a:t> </a:t>
            </a:r>
            <a:r>
              <a:rPr sz="1800" spc="-10" dirty="0">
                <a:latin typeface="Arial"/>
                <a:cs typeface="Arial"/>
              </a:rPr>
              <a:t>allo-immunization</a:t>
            </a:r>
            <a:endParaRPr sz="1800" dirty="0">
              <a:latin typeface="Arial"/>
              <a:cs typeface="Arial"/>
            </a:endParaRPr>
          </a:p>
          <a:p>
            <a:pPr marL="355600" indent="-342900">
              <a:lnSpc>
                <a:spcPct val="130000"/>
              </a:lnSpc>
              <a:spcBef>
                <a:spcPts val="900"/>
              </a:spcBef>
              <a:buChar char="•"/>
              <a:tabLst>
                <a:tab pos="354965" algn="l"/>
                <a:tab pos="355600" algn="l"/>
              </a:tabLst>
            </a:pPr>
            <a:r>
              <a:rPr sz="2400" spc="-5" dirty="0">
                <a:latin typeface="Arial"/>
                <a:cs typeface="Arial"/>
              </a:rPr>
              <a:t>Age of donor and</a:t>
            </a:r>
            <a:r>
              <a:rPr sz="2400" spc="-45" dirty="0">
                <a:latin typeface="Arial"/>
                <a:cs typeface="Arial"/>
              </a:rPr>
              <a:t> </a:t>
            </a:r>
            <a:r>
              <a:rPr sz="2400" spc="-5" dirty="0">
                <a:latin typeface="Arial"/>
                <a:cs typeface="Arial"/>
              </a:rPr>
              <a:t>recipient</a:t>
            </a:r>
            <a:endParaRPr sz="2400" dirty="0">
              <a:latin typeface="Arial"/>
              <a:cs typeface="Arial"/>
            </a:endParaRPr>
          </a:p>
          <a:p>
            <a:pPr marL="355600" indent="-342900">
              <a:lnSpc>
                <a:spcPct val="130000"/>
              </a:lnSpc>
              <a:spcBef>
                <a:spcPts val="910"/>
              </a:spcBef>
              <a:buChar char="•"/>
              <a:tabLst>
                <a:tab pos="354965" algn="l"/>
                <a:tab pos="355600" algn="l"/>
              </a:tabLst>
            </a:pPr>
            <a:r>
              <a:rPr sz="2400" spc="-5" dirty="0">
                <a:latin typeface="Arial"/>
                <a:cs typeface="Arial"/>
              </a:rPr>
              <a:t>Intensity of conditioning</a:t>
            </a:r>
            <a:r>
              <a:rPr sz="2400" spc="-25" dirty="0">
                <a:latin typeface="Arial"/>
                <a:cs typeface="Arial"/>
              </a:rPr>
              <a:t> </a:t>
            </a:r>
            <a:r>
              <a:rPr sz="2400" spc="-5" dirty="0">
                <a:latin typeface="Arial"/>
                <a:cs typeface="Arial"/>
              </a:rPr>
              <a:t>regimen</a:t>
            </a:r>
            <a:endParaRPr sz="2400" dirty="0">
              <a:latin typeface="Arial"/>
              <a:cs typeface="Arial"/>
            </a:endParaRPr>
          </a:p>
          <a:p>
            <a:pPr marL="1155700" lvl="1" indent="-228600">
              <a:spcBef>
                <a:spcPts val="395"/>
              </a:spcBef>
              <a:buChar char="•"/>
              <a:tabLst>
                <a:tab pos="1155065" algn="l"/>
                <a:tab pos="1155700" algn="l"/>
              </a:tabLst>
            </a:pPr>
            <a:r>
              <a:rPr sz="1800" spc="-10" dirty="0">
                <a:latin typeface="Arial"/>
                <a:cs typeface="Arial"/>
              </a:rPr>
              <a:t>Reduce </a:t>
            </a:r>
            <a:r>
              <a:rPr sz="1800" spc="-5" dirty="0">
                <a:latin typeface="Arial"/>
                <a:cs typeface="Arial"/>
              </a:rPr>
              <a:t>intensity </a:t>
            </a:r>
            <a:r>
              <a:rPr sz="1800" dirty="0">
                <a:latin typeface="Arial"/>
                <a:cs typeface="Arial"/>
              </a:rPr>
              <a:t>vs. </a:t>
            </a:r>
            <a:r>
              <a:rPr sz="1800" spc="-10" dirty="0">
                <a:latin typeface="Arial"/>
                <a:cs typeface="Arial"/>
              </a:rPr>
              <a:t>myeloablative</a:t>
            </a:r>
            <a:endParaRPr sz="1800" dirty="0">
              <a:latin typeface="Arial"/>
              <a:cs typeface="Arial"/>
            </a:endParaRPr>
          </a:p>
          <a:p>
            <a:pPr marL="355600" indent="-342900">
              <a:lnSpc>
                <a:spcPct val="130000"/>
              </a:lnSpc>
              <a:spcBef>
                <a:spcPts val="900"/>
              </a:spcBef>
              <a:buChar char="•"/>
              <a:tabLst>
                <a:tab pos="354965" algn="l"/>
                <a:tab pos="355600" algn="l"/>
              </a:tabLst>
            </a:pPr>
            <a:r>
              <a:rPr sz="2400" spc="-5" dirty="0">
                <a:latin typeface="Arial"/>
                <a:cs typeface="Arial"/>
              </a:rPr>
              <a:t>Source of</a:t>
            </a:r>
            <a:r>
              <a:rPr sz="2400" spc="-80" dirty="0">
                <a:latin typeface="Arial"/>
                <a:cs typeface="Arial"/>
              </a:rPr>
              <a:t> </a:t>
            </a:r>
            <a:r>
              <a:rPr sz="2400" spc="-5" dirty="0" smtClean="0">
                <a:latin typeface="Arial"/>
                <a:cs typeface="Arial"/>
              </a:rPr>
              <a:t>graft</a:t>
            </a:r>
            <a:endParaRPr lang="tr-TR" sz="2400" spc="-5" dirty="0" smtClean="0">
              <a:latin typeface="Arial"/>
              <a:cs typeface="Arial"/>
            </a:endParaRPr>
          </a:p>
          <a:p>
            <a:pPr marL="1270000" lvl="3" indent="-342900">
              <a:spcBef>
                <a:spcPts val="900"/>
              </a:spcBef>
              <a:buFontTx/>
              <a:buChar char="•"/>
              <a:tabLst>
                <a:tab pos="354965" algn="l"/>
                <a:tab pos="355600" algn="l"/>
              </a:tabLst>
            </a:pPr>
            <a:r>
              <a:rPr lang="en-US" spc="-10" dirty="0" smtClean="0">
                <a:latin typeface="Arial"/>
                <a:cs typeface="Arial"/>
              </a:rPr>
              <a:t>Peripheral blood </a:t>
            </a:r>
            <a:r>
              <a:rPr lang="en-US" dirty="0" smtClean="0">
                <a:latin typeface="Arial"/>
                <a:cs typeface="Arial"/>
              </a:rPr>
              <a:t>vs. </a:t>
            </a:r>
            <a:r>
              <a:rPr lang="en-US" spc="-5" dirty="0" smtClean="0">
                <a:latin typeface="Arial"/>
                <a:cs typeface="Arial"/>
              </a:rPr>
              <a:t>marrow </a:t>
            </a:r>
            <a:r>
              <a:rPr lang="en-US" dirty="0" smtClean="0">
                <a:latin typeface="Arial"/>
                <a:cs typeface="Arial"/>
              </a:rPr>
              <a:t>vs.</a:t>
            </a:r>
            <a:r>
              <a:rPr lang="en-US" spc="35" dirty="0" smtClean="0">
                <a:latin typeface="Arial"/>
                <a:cs typeface="Arial"/>
              </a:rPr>
              <a:t> </a:t>
            </a:r>
            <a:r>
              <a:rPr lang="en-US" spc="-5" dirty="0" smtClean="0">
                <a:latin typeface="Arial"/>
                <a:cs typeface="Arial"/>
              </a:rPr>
              <a:t>cord</a:t>
            </a:r>
            <a:endParaRPr lang="tr-TR" sz="2400" spc="-5" dirty="0" smtClean="0">
              <a:latin typeface="Arial"/>
              <a:cs typeface="Arial"/>
            </a:endParaRPr>
          </a:p>
          <a:p>
            <a:pPr marL="355600" indent="-342900">
              <a:lnSpc>
                <a:spcPct val="130000"/>
              </a:lnSpc>
              <a:spcBef>
                <a:spcPts val="900"/>
              </a:spcBef>
              <a:buChar char="•"/>
              <a:tabLst>
                <a:tab pos="354965" algn="l"/>
                <a:tab pos="355600" algn="l"/>
              </a:tabLst>
            </a:pPr>
            <a:r>
              <a:rPr lang="tr-TR" sz="2400" spc="-5" dirty="0" smtClean="0">
                <a:latin typeface="Arial"/>
                <a:cs typeface="Arial"/>
              </a:rPr>
              <a:t>CMV seropositivity</a:t>
            </a:r>
            <a:endParaRPr sz="2400" dirty="0">
              <a:latin typeface="Arial"/>
              <a:cs typeface="Arial"/>
            </a:endParaRPr>
          </a:p>
        </p:txBody>
      </p:sp>
    </p:spTree>
    <p:extLst>
      <p:ext uri="{BB962C8B-B14F-4D97-AF65-F5344CB8AC3E}">
        <p14:creationId xmlns:p14="http://schemas.microsoft.com/office/powerpoint/2010/main" xmlns="" val="65258953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533400" y="1066800"/>
            <a:ext cx="7620000" cy="5638800"/>
          </a:xfrm>
          <a:prstGeom prst="rect">
            <a:avLst/>
          </a:prstGeom>
          <a:blipFill>
            <a:blip r:embed="rId3" cstate="print"/>
            <a:stretch>
              <a:fillRect/>
            </a:stretch>
          </a:blipFill>
        </p:spPr>
        <p:txBody>
          <a:bodyPr wrap="square" lIns="0" tIns="0" rIns="0" bIns="0" rtlCol="0"/>
          <a:lstStyle/>
          <a:p>
            <a:endParaRPr/>
          </a:p>
        </p:txBody>
      </p:sp>
      <p:sp>
        <p:nvSpPr>
          <p:cNvPr id="7" name="object 7"/>
          <p:cNvSpPr txBox="1"/>
          <p:nvPr/>
        </p:nvSpPr>
        <p:spPr>
          <a:xfrm>
            <a:off x="6647180" y="6603365"/>
            <a:ext cx="2496820" cy="254635"/>
          </a:xfrm>
          <a:prstGeom prst="rect">
            <a:avLst/>
          </a:prstGeom>
        </p:spPr>
        <p:txBody>
          <a:bodyPr vert="horz" wrap="square" lIns="0" tIns="0" rIns="0" bIns="0" rtlCol="0">
            <a:spAutoFit/>
          </a:bodyPr>
          <a:lstStyle/>
          <a:p>
            <a:pPr marL="12700">
              <a:lnSpc>
                <a:spcPct val="100000"/>
              </a:lnSpc>
            </a:pPr>
            <a:r>
              <a:rPr sz="1600" b="1" i="1" spc="-10" dirty="0">
                <a:solidFill>
                  <a:srgbClr val="808080"/>
                </a:solidFill>
                <a:latin typeface="Arial"/>
                <a:cs typeface="Arial"/>
              </a:rPr>
              <a:t>Flowers </a:t>
            </a:r>
            <a:r>
              <a:rPr sz="1600" b="1" i="1" spc="-5" dirty="0">
                <a:solidFill>
                  <a:srgbClr val="808080"/>
                </a:solidFill>
                <a:latin typeface="Arial"/>
                <a:cs typeface="Arial"/>
              </a:rPr>
              <a:t>et al, Blood,</a:t>
            </a:r>
            <a:r>
              <a:rPr sz="1600" b="1" i="1" spc="50" dirty="0">
                <a:solidFill>
                  <a:srgbClr val="808080"/>
                </a:solidFill>
                <a:latin typeface="Arial"/>
                <a:cs typeface="Arial"/>
              </a:rPr>
              <a:t> </a:t>
            </a:r>
            <a:r>
              <a:rPr sz="1600" b="1" i="1" spc="-35" dirty="0">
                <a:solidFill>
                  <a:srgbClr val="808080"/>
                </a:solidFill>
                <a:latin typeface="Arial"/>
                <a:cs typeface="Arial"/>
              </a:rPr>
              <a:t>2011</a:t>
            </a:r>
            <a:endParaRPr sz="1600" dirty="0">
              <a:latin typeface="Arial"/>
              <a:cs typeface="Arial"/>
            </a:endParaRPr>
          </a:p>
        </p:txBody>
      </p:sp>
      <p:sp>
        <p:nvSpPr>
          <p:cNvPr id="9" name="8 Metin kutusu"/>
          <p:cNvSpPr txBox="1"/>
          <p:nvPr/>
        </p:nvSpPr>
        <p:spPr>
          <a:xfrm>
            <a:off x="457200" y="533400"/>
            <a:ext cx="4876800" cy="584775"/>
          </a:xfrm>
          <a:prstGeom prst="rect">
            <a:avLst/>
          </a:prstGeom>
          <a:noFill/>
        </p:spPr>
        <p:txBody>
          <a:bodyPr wrap="square" rtlCol="0">
            <a:spAutoFit/>
          </a:bodyPr>
          <a:lstStyle/>
          <a:p>
            <a:r>
              <a:rPr lang="tr-TR" sz="3200" dirty="0" smtClean="0">
                <a:solidFill>
                  <a:srgbClr val="000000"/>
                </a:solidFill>
                <a:latin typeface="+mj-lt"/>
              </a:rPr>
              <a:t>Risk </a:t>
            </a:r>
            <a:r>
              <a:rPr lang="tr-TR" sz="3200" dirty="0" err="1" smtClean="0">
                <a:solidFill>
                  <a:srgbClr val="000000"/>
                </a:solidFill>
                <a:latin typeface="+mj-lt"/>
              </a:rPr>
              <a:t>factors</a:t>
            </a:r>
            <a:r>
              <a:rPr lang="tr-TR" sz="3200" dirty="0" smtClean="0">
                <a:solidFill>
                  <a:srgbClr val="000000"/>
                </a:solidFill>
                <a:latin typeface="+mj-lt"/>
              </a:rPr>
              <a:t> for</a:t>
            </a:r>
            <a:r>
              <a:rPr lang="tr-TR" sz="3200" spc="-125" dirty="0" smtClean="0">
                <a:solidFill>
                  <a:srgbClr val="000000"/>
                </a:solidFill>
                <a:latin typeface="+mj-lt"/>
              </a:rPr>
              <a:t> </a:t>
            </a:r>
            <a:r>
              <a:rPr lang="tr-TR" sz="3200" dirty="0" err="1" smtClean="0">
                <a:solidFill>
                  <a:srgbClr val="000000"/>
                </a:solidFill>
                <a:latin typeface="+mj-lt"/>
              </a:rPr>
              <a:t>aGvHD</a:t>
            </a:r>
            <a:endParaRPr lang="tr-TR" sz="3200" dirty="0">
              <a:latin typeface="+mj-lt"/>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p:cNvSpPr txBox="1">
            <a:spLocks noGrp="1"/>
          </p:cNvSpPr>
          <p:nvPr>
            <p:ph type="title"/>
          </p:nvPr>
        </p:nvSpPr>
        <p:spPr>
          <a:xfrm>
            <a:off x="152400" y="914400"/>
            <a:ext cx="8229600" cy="492443"/>
          </a:xfrm>
          <a:prstGeom prst="rect">
            <a:avLst/>
          </a:prstGeom>
        </p:spPr>
        <p:txBody>
          <a:bodyPr vert="horz" wrap="square" lIns="0" tIns="0" rIns="0" bIns="0" rtlCol="0">
            <a:spAutoFit/>
          </a:bodyPr>
          <a:lstStyle/>
          <a:p>
            <a:pPr marL="268605">
              <a:lnSpc>
                <a:spcPct val="100000"/>
              </a:lnSpc>
            </a:pPr>
            <a:r>
              <a:rPr sz="3200" dirty="0">
                <a:solidFill>
                  <a:schemeClr val="accent6">
                    <a:lumMod val="50000"/>
                  </a:schemeClr>
                </a:solidFill>
              </a:rPr>
              <a:t>Acute GvHD: </a:t>
            </a:r>
            <a:r>
              <a:rPr sz="3200" spc="-5" dirty="0">
                <a:solidFill>
                  <a:schemeClr val="accent6">
                    <a:lumMod val="50000"/>
                  </a:schemeClr>
                </a:solidFill>
              </a:rPr>
              <a:t>Prevention and</a:t>
            </a:r>
            <a:r>
              <a:rPr sz="3200" spc="-60" dirty="0">
                <a:solidFill>
                  <a:schemeClr val="accent6">
                    <a:lumMod val="50000"/>
                  </a:schemeClr>
                </a:solidFill>
              </a:rPr>
              <a:t> </a:t>
            </a:r>
            <a:r>
              <a:rPr sz="3200" spc="-5" dirty="0">
                <a:solidFill>
                  <a:schemeClr val="accent6">
                    <a:lumMod val="50000"/>
                  </a:schemeClr>
                </a:solidFill>
              </a:rPr>
              <a:t>treatment</a:t>
            </a:r>
          </a:p>
        </p:txBody>
      </p:sp>
      <p:sp>
        <p:nvSpPr>
          <p:cNvPr id="4" name="object 66"/>
          <p:cNvSpPr txBox="1"/>
          <p:nvPr/>
        </p:nvSpPr>
        <p:spPr>
          <a:xfrm>
            <a:off x="381000" y="1600200"/>
            <a:ext cx="8487410" cy="4355038"/>
          </a:xfrm>
          <a:prstGeom prst="rect">
            <a:avLst/>
          </a:prstGeom>
        </p:spPr>
        <p:txBody>
          <a:bodyPr vert="horz" wrap="square" lIns="0" tIns="0" rIns="0" bIns="0" rtlCol="0">
            <a:spAutoFit/>
          </a:bodyPr>
          <a:lstStyle/>
          <a:p>
            <a:pPr marL="355600" indent="-342900">
              <a:lnSpc>
                <a:spcPct val="150000"/>
              </a:lnSpc>
              <a:buChar char="•"/>
              <a:tabLst>
                <a:tab pos="355600" algn="l"/>
                <a:tab pos="356235" algn="l"/>
              </a:tabLst>
            </a:pPr>
            <a:r>
              <a:rPr lang="tr-TR" b="1" spc="-5" dirty="0" err="1" smtClean="0">
                <a:solidFill>
                  <a:srgbClr val="C00000"/>
                </a:solidFill>
                <a:latin typeface="+mj-lt"/>
              </a:rPr>
              <a:t>Prophylaxis</a:t>
            </a:r>
            <a:r>
              <a:rPr lang="tr-TR" b="1" spc="-5" dirty="0" smtClean="0">
                <a:solidFill>
                  <a:srgbClr val="C00000"/>
                </a:solidFill>
                <a:latin typeface="+mj-lt"/>
              </a:rPr>
              <a:t> </a:t>
            </a:r>
            <a:r>
              <a:rPr b="1" spc="-10" dirty="0" smtClean="0">
                <a:solidFill>
                  <a:srgbClr val="C00000"/>
                </a:solidFill>
                <a:latin typeface="+mj-lt"/>
                <a:cs typeface="Arial"/>
              </a:rPr>
              <a:t>REGIMENS</a:t>
            </a:r>
            <a:r>
              <a:rPr b="1" spc="-10" dirty="0">
                <a:solidFill>
                  <a:srgbClr val="C00000"/>
                </a:solidFill>
                <a:latin typeface="+mj-lt"/>
                <a:cs typeface="Arial"/>
              </a:rPr>
              <a:t>:</a:t>
            </a:r>
            <a:endParaRPr b="1" dirty="0">
              <a:solidFill>
                <a:srgbClr val="C00000"/>
              </a:solidFill>
              <a:latin typeface="+mj-lt"/>
              <a:cs typeface="Arial"/>
            </a:endParaRPr>
          </a:p>
          <a:p>
            <a:pPr marL="756285" lvl="1" indent="-286385">
              <a:lnSpc>
                <a:spcPct val="150000"/>
              </a:lnSpc>
              <a:buChar char="•"/>
              <a:tabLst>
                <a:tab pos="756285" algn="l"/>
                <a:tab pos="756920" algn="l"/>
              </a:tabLst>
            </a:pPr>
            <a:r>
              <a:rPr spc="-5" dirty="0">
                <a:latin typeface="+mj-lt"/>
                <a:cs typeface="Arial"/>
              </a:rPr>
              <a:t>Calcineurin inhibitor </a:t>
            </a:r>
            <a:r>
              <a:rPr spc="-5" dirty="0" smtClean="0">
                <a:latin typeface="+mj-lt"/>
                <a:cs typeface="Arial"/>
              </a:rPr>
              <a:t>(</a:t>
            </a:r>
            <a:r>
              <a:rPr lang="tr-TR" spc="-5" dirty="0" err="1" smtClean="0">
                <a:latin typeface="+mj-lt"/>
                <a:cs typeface="Arial"/>
              </a:rPr>
              <a:t>Cyclosporine</a:t>
            </a:r>
            <a:r>
              <a:rPr lang="tr-TR" spc="-5" dirty="0" smtClean="0">
                <a:latin typeface="+mj-lt"/>
                <a:cs typeface="Arial"/>
              </a:rPr>
              <a:t>/</a:t>
            </a:r>
            <a:r>
              <a:rPr spc="-5" dirty="0" err="1" smtClean="0">
                <a:latin typeface="+mj-lt"/>
                <a:cs typeface="Arial"/>
              </a:rPr>
              <a:t>Tacrolimus</a:t>
            </a:r>
            <a:r>
              <a:rPr spc="-5" dirty="0" smtClean="0">
                <a:latin typeface="+mj-lt"/>
                <a:cs typeface="Arial"/>
              </a:rPr>
              <a:t>) </a:t>
            </a:r>
            <a:r>
              <a:rPr spc="-5" dirty="0">
                <a:latin typeface="+mj-lt"/>
                <a:cs typeface="Arial"/>
              </a:rPr>
              <a:t>+</a:t>
            </a:r>
            <a:r>
              <a:rPr spc="85" dirty="0">
                <a:latin typeface="+mj-lt"/>
                <a:cs typeface="Arial"/>
              </a:rPr>
              <a:t> </a:t>
            </a:r>
            <a:r>
              <a:rPr spc="-5" dirty="0">
                <a:latin typeface="+mj-lt"/>
                <a:cs typeface="Arial"/>
              </a:rPr>
              <a:t>MTX</a:t>
            </a:r>
            <a:endParaRPr dirty="0">
              <a:latin typeface="+mj-lt"/>
              <a:cs typeface="Arial"/>
            </a:endParaRPr>
          </a:p>
          <a:p>
            <a:pPr marL="756920" lvl="1" indent="-286385">
              <a:lnSpc>
                <a:spcPct val="150000"/>
              </a:lnSpc>
              <a:spcBef>
                <a:spcPts val="1200"/>
              </a:spcBef>
              <a:buChar char="•"/>
              <a:tabLst>
                <a:tab pos="756920" algn="l"/>
                <a:tab pos="757555" algn="l"/>
              </a:tabLst>
            </a:pPr>
            <a:r>
              <a:rPr spc="-5" dirty="0">
                <a:latin typeface="+mj-lt"/>
                <a:cs typeface="Arial"/>
              </a:rPr>
              <a:t>Tacrolimus + Sirolimus is another frequently used</a:t>
            </a:r>
            <a:r>
              <a:rPr spc="130" dirty="0">
                <a:latin typeface="+mj-lt"/>
                <a:cs typeface="Arial"/>
              </a:rPr>
              <a:t> </a:t>
            </a:r>
            <a:r>
              <a:rPr spc="-5" dirty="0">
                <a:latin typeface="+mj-lt"/>
                <a:cs typeface="Arial"/>
              </a:rPr>
              <a:t>combination</a:t>
            </a:r>
            <a:endParaRPr dirty="0">
              <a:latin typeface="+mj-lt"/>
              <a:cs typeface="Arial"/>
            </a:endParaRPr>
          </a:p>
          <a:p>
            <a:pPr marL="1612900" lvl="2" indent="-228600">
              <a:lnSpc>
                <a:spcPct val="150000"/>
              </a:lnSpc>
              <a:spcBef>
                <a:spcPts val="15"/>
              </a:spcBef>
              <a:buChar char="•"/>
              <a:tabLst>
                <a:tab pos="1612265" algn="l"/>
                <a:tab pos="1612900" algn="l"/>
              </a:tabLst>
            </a:pPr>
            <a:r>
              <a:rPr spc="-10" dirty="0">
                <a:latin typeface="+mj-lt"/>
                <a:cs typeface="Arial"/>
              </a:rPr>
              <a:t>Randomized </a:t>
            </a:r>
            <a:r>
              <a:rPr spc="-5" dirty="0">
                <a:latin typeface="+mj-lt"/>
                <a:cs typeface="Arial"/>
              </a:rPr>
              <a:t>study </a:t>
            </a:r>
            <a:r>
              <a:rPr spc="-15" dirty="0">
                <a:latin typeface="+mj-lt"/>
                <a:cs typeface="Arial"/>
              </a:rPr>
              <a:t>showed </a:t>
            </a:r>
            <a:r>
              <a:rPr spc="-10" dirty="0">
                <a:latin typeface="+mj-lt"/>
                <a:cs typeface="Arial"/>
              </a:rPr>
              <a:t>comparable </a:t>
            </a:r>
            <a:r>
              <a:rPr spc="-5" dirty="0">
                <a:latin typeface="+mj-lt"/>
                <a:cs typeface="Arial"/>
              </a:rPr>
              <a:t>efficacy </a:t>
            </a:r>
            <a:r>
              <a:rPr dirty="0">
                <a:latin typeface="+mj-lt"/>
                <a:cs typeface="Arial"/>
              </a:rPr>
              <a:t>to</a:t>
            </a:r>
            <a:r>
              <a:rPr spc="180" dirty="0">
                <a:latin typeface="+mj-lt"/>
                <a:cs typeface="Arial"/>
              </a:rPr>
              <a:t> </a:t>
            </a:r>
            <a:r>
              <a:rPr spc="-5" dirty="0">
                <a:latin typeface="+mj-lt"/>
                <a:cs typeface="Arial"/>
              </a:rPr>
              <a:t>Tacro/Siro</a:t>
            </a:r>
            <a:endParaRPr dirty="0">
              <a:latin typeface="+mj-lt"/>
              <a:cs typeface="Arial"/>
            </a:endParaRPr>
          </a:p>
          <a:p>
            <a:pPr marL="756285" lvl="1" indent="-286385">
              <a:lnSpc>
                <a:spcPct val="150000"/>
              </a:lnSpc>
              <a:spcBef>
                <a:spcPts val="1185"/>
              </a:spcBef>
              <a:buChar char="•"/>
              <a:tabLst>
                <a:tab pos="755650" algn="l"/>
                <a:tab pos="756920" algn="l"/>
              </a:tabLst>
            </a:pPr>
            <a:r>
              <a:rPr spc="-5" dirty="0">
                <a:latin typeface="+mj-lt"/>
                <a:cs typeface="Arial"/>
              </a:rPr>
              <a:t>Cellcept-based</a:t>
            </a:r>
            <a:r>
              <a:rPr spc="-50" dirty="0">
                <a:latin typeface="+mj-lt"/>
                <a:cs typeface="Arial"/>
              </a:rPr>
              <a:t> </a:t>
            </a:r>
            <a:r>
              <a:rPr spc="-5" dirty="0">
                <a:latin typeface="+mj-lt"/>
                <a:cs typeface="Arial"/>
              </a:rPr>
              <a:t>regimen</a:t>
            </a:r>
            <a:endParaRPr dirty="0">
              <a:latin typeface="+mj-lt"/>
              <a:cs typeface="Arial"/>
            </a:endParaRPr>
          </a:p>
          <a:p>
            <a:pPr marL="756285" lvl="1" indent="-286385">
              <a:lnSpc>
                <a:spcPct val="150000"/>
              </a:lnSpc>
              <a:spcBef>
                <a:spcPts val="1200"/>
              </a:spcBef>
              <a:buChar char="•"/>
              <a:tabLst>
                <a:tab pos="755650" algn="l"/>
                <a:tab pos="756920" algn="l"/>
              </a:tabLst>
            </a:pPr>
            <a:r>
              <a:rPr spc="-5" dirty="0">
                <a:latin typeface="+mj-lt"/>
                <a:cs typeface="Arial"/>
              </a:rPr>
              <a:t>Post-transplant</a:t>
            </a:r>
            <a:r>
              <a:rPr spc="-25" dirty="0">
                <a:latin typeface="+mj-lt"/>
                <a:cs typeface="Arial"/>
              </a:rPr>
              <a:t> </a:t>
            </a:r>
            <a:r>
              <a:rPr spc="-10" dirty="0">
                <a:latin typeface="+mj-lt"/>
                <a:cs typeface="Arial"/>
              </a:rPr>
              <a:t>Cytoxan</a:t>
            </a:r>
            <a:endParaRPr dirty="0">
              <a:latin typeface="+mj-lt"/>
              <a:cs typeface="Arial"/>
            </a:endParaRPr>
          </a:p>
          <a:p>
            <a:pPr marL="1612900" lvl="2" indent="-228600">
              <a:lnSpc>
                <a:spcPct val="150000"/>
              </a:lnSpc>
              <a:spcBef>
                <a:spcPts val="15"/>
              </a:spcBef>
              <a:buChar char="•"/>
              <a:tabLst>
                <a:tab pos="1612265" algn="l"/>
                <a:tab pos="1612900" algn="l"/>
              </a:tabLst>
            </a:pPr>
            <a:r>
              <a:rPr spc="-10" dirty="0">
                <a:latin typeface="+mj-lt"/>
                <a:cs typeface="Arial"/>
              </a:rPr>
              <a:t>Unique </a:t>
            </a:r>
            <a:r>
              <a:rPr spc="-5" dirty="0">
                <a:latin typeface="+mj-lt"/>
                <a:cs typeface="Arial"/>
              </a:rPr>
              <a:t>for </a:t>
            </a:r>
            <a:r>
              <a:rPr spc="-10" dirty="0">
                <a:latin typeface="+mj-lt"/>
                <a:cs typeface="Arial"/>
              </a:rPr>
              <a:t>haploidentical</a:t>
            </a:r>
            <a:r>
              <a:rPr spc="30" dirty="0">
                <a:latin typeface="+mj-lt"/>
                <a:cs typeface="Arial"/>
              </a:rPr>
              <a:t> </a:t>
            </a:r>
            <a:r>
              <a:rPr spc="-5" dirty="0">
                <a:latin typeface="+mj-lt"/>
                <a:cs typeface="Arial"/>
              </a:rPr>
              <a:t>HCT</a:t>
            </a:r>
            <a:endParaRPr dirty="0">
              <a:latin typeface="+mj-lt"/>
              <a:cs typeface="Arial"/>
            </a:endParaRPr>
          </a:p>
          <a:p>
            <a:pPr marL="756285" lvl="1" indent="-286385">
              <a:lnSpc>
                <a:spcPct val="150000"/>
              </a:lnSpc>
              <a:spcBef>
                <a:spcPts val="1185"/>
              </a:spcBef>
              <a:buChar char="•"/>
              <a:tabLst>
                <a:tab pos="755650" algn="l"/>
                <a:tab pos="756920" algn="l"/>
              </a:tabLst>
            </a:pPr>
            <a:r>
              <a:rPr spc="-5" dirty="0">
                <a:latin typeface="+mj-lt"/>
                <a:cs typeface="Arial"/>
              </a:rPr>
              <a:t>The addition of mini-dose </a:t>
            </a:r>
            <a:r>
              <a:rPr spc="-5" dirty="0" smtClean="0">
                <a:latin typeface="+mj-lt"/>
                <a:cs typeface="Arial"/>
              </a:rPr>
              <a:t>ATG </a:t>
            </a:r>
            <a:r>
              <a:rPr spc="-5" dirty="0">
                <a:latin typeface="+mj-lt"/>
                <a:cs typeface="Arial"/>
              </a:rPr>
              <a:t>&amp;</a:t>
            </a:r>
            <a:r>
              <a:rPr spc="80" dirty="0">
                <a:latin typeface="+mj-lt"/>
                <a:cs typeface="Arial"/>
              </a:rPr>
              <a:t> </a:t>
            </a:r>
            <a:r>
              <a:rPr spc="-5" dirty="0" err="1" smtClean="0">
                <a:latin typeface="+mj-lt"/>
                <a:cs typeface="Arial"/>
              </a:rPr>
              <a:t>Velcade</a:t>
            </a:r>
            <a:r>
              <a:rPr lang="tr-TR" spc="-5" dirty="0" smtClean="0">
                <a:latin typeface="+mj-lt"/>
                <a:cs typeface="Arial"/>
              </a:rPr>
              <a:t> &amp; </a:t>
            </a:r>
            <a:r>
              <a:rPr lang="tr-TR" spc="-10" dirty="0" smtClean="0">
                <a:latin typeface="+mj-lt"/>
                <a:cs typeface="Arial"/>
              </a:rPr>
              <a:t>MTX</a:t>
            </a:r>
            <a:r>
              <a:rPr lang="tr-TR" spc="-10" dirty="0" smtClean="0">
                <a:latin typeface="+mj-lt"/>
                <a:cs typeface="Arial"/>
              </a:rPr>
              <a:t>, </a:t>
            </a:r>
            <a:endParaRPr dirty="0">
              <a:latin typeface="+mj-lt"/>
              <a:cs typeface="Arial"/>
            </a:endParaRPr>
          </a:p>
          <a:p>
            <a:pPr marL="1612900" lvl="2" indent="-228600">
              <a:lnSpc>
                <a:spcPct val="150000"/>
              </a:lnSpc>
              <a:spcBef>
                <a:spcPts val="15"/>
              </a:spcBef>
              <a:buChar char="•"/>
              <a:tabLst>
                <a:tab pos="1612265" algn="l"/>
                <a:tab pos="1612900" algn="l"/>
              </a:tabLst>
            </a:pPr>
            <a:r>
              <a:rPr spc="-5" dirty="0">
                <a:latin typeface="+mj-lt"/>
                <a:cs typeface="Arial"/>
              </a:rPr>
              <a:t>Mismatch cases </a:t>
            </a:r>
            <a:r>
              <a:rPr spc="-15" dirty="0">
                <a:latin typeface="+mj-lt"/>
                <a:cs typeface="Arial"/>
              </a:rPr>
              <a:t>with lower </a:t>
            </a:r>
            <a:r>
              <a:rPr spc="-10" dirty="0">
                <a:latin typeface="+mj-lt"/>
                <a:cs typeface="Arial"/>
              </a:rPr>
              <a:t>likelihood </a:t>
            </a:r>
            <a:r>
              <a:rPr spc="-5" dirty="0">
                <a:latin typeface="+mj-lt"/>
                <a:cs typeface="Arial"/>
              </a:rPr>
              <a:t>of</a:t>
            </a:r>
            <a:r>
              <a:rPr spc="180" dirty="0">
                <a:latin typeface="+mj-lt"/>
                <a:cs typeface="Arial"/>
              </a:rPr>
              <a:t> </a:t>
            </a:r>
            <a:r>
              <a:rPr spc="-10" dirty="0" smtClean="0">
                <a:latin typeface="+mj-lt"/>
                <a:cs typeface="Arial"/>
              </a:rPr>
              <a:t>relapse</a:t>
            </a:r>
            <a:endParaRPr dirty="0">
              <a:latin typeface="+mj-lt"/>
              <a:cs typeface="Aria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685800"/>
            <a:ext cx="8229600" cy="1066800"/>
          </a:xfrm>
          <a:prstGeom prst="rect">
            <a:avLst/>
          </a:prstGeom>
        </p:spPr>
        <p:txBody>
          <a:bodyPr vert="horz" wrap="square" lIns="0" tIns="328676" rIns="0" bIns="0" rtlCol="0">
            <a:spAutoFit/>
          </a:bodyPr>
          <a:lstStyle/>
          <a:p>
            <a:pPr marL="1602105">
              <a:lnSpc>
                <a:spcPct val="100000"/>
              </a:lnSpc>
            </a:pPr>
            <a:r>
              <a:rPr dirty="0"/>
              <a:t>Acute GvHD:</a:t>
            </a:r>
            <a:r>
              <a:rPr spc="-75" dirty="0"/>
              <a:t> </a:t>
            </a:r>
            <a:r>
              <a:rPr spc="-5" dirty="0"/>
              <a:t>Prevention</a:t>
            </a:r>
          </a:p>
        </p:txBody>
      </p:sp>
      <p:sp>
        <p:nvSpPr>
          <p:cNvPr id="5" name="object 5"/>
          <p:cNvSpPr/>
          <p:nvPr/>
        </p:nvSpPr>
        <p:spPr>
          <a:xfrm>
            <a:off x="990600" y="2667000"/>
            <a:ext cx="6108700" cy="3621087"/>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6934200" y="6400800"/>
            <a:ext cx="1750695" cy="224790"/>
          </a:xfrm>
          <a:prstGeom prst="rect">
            <a:avLst/>
          </a:prstGeom>
        </p:spPr>
        <p:txBody>
          <a:bodyPr vert="horz" wrap="square" lIns="0" tIns="0" rIns="0" bIns="0" rtlCol="0">
            <a:spAutoFit/>
          </a:bodyPr>
          <a:lstStyle/>
          <a:p>
            <a:pPr marL="12700">
              <a:lnSpc>
                <a:spcPct val="100000"/>
              </a:lnSpc>
            </a:pPr>
            <a:r>
              <a:rPr sz="1400" b="1" spc="-20" dirty="0">
                <a:solidFill>
                  <a:srgbClr val="808080"/>
                </a:solidFill>
                <a:latin typeface="Arial"/>
                <a:cs typeface="Arial"/>
              </a:rPr>
              <a:t>Hoyt </a:t>
            </a:r>
            <a:r>
              <a:rPr sz="1400" b="1" dirty="0">
                <a:solidFill>
                  <a:srgbClr val="808080"/>
                </a:solidFill>
                <a:latin typeface="Arial"/>
                <a:cs typeface="Arial"/>
              </a:rPr>
              <a:t>et al, BMT</a:t>
            </a:r>
            <a:r>
              <a:rPr sz="1400" b="1" spc="-65" dirty="0">
                <a:solidFill>
                  <a:srgbClr val="808080"/>
                </a:solidFill>
                <a:latin typeface="Arial"/>
                <a:cs typeface="Arial"/>
              </a:rPr>
              <a:t> </a:t>
            </a:r>
            <a:r>
              <a:rPr sz="1400" b="1" dirty="0">
                <a:solidFill>
                  <a:srgbClr val="808080"/>
                </a:solidFill>
                <a:latin typeface="Arial"/>
                <a:cs typeface="Arial"/>
              </a:rPr>
              <a:t>2008</a:t>
            </a:r>
            <a:endParaRPr sz="1400" dirty="0">
              <a:latin typeface="Arial"/>
              <a:cs typeface="Aria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533400"/>
            <a:ext cx="8229600" cy="1066800"/>
          </a:xfrm>
          <a:prstGeom prst="rect">
            <a:avLst/>
          </a:prstGeom>
        </p:spPr>
        <p:txBody>
          <a:bodyPr vert="horz" wrap="square" lIns="0" tIns="0" rIns="0" bIns="0" rtlCol="0">
            <a:spAutoFit/>
          </a:bodyPr>
          <a:lstStyle/>
          <a:p>
            <a:pPr marL="1576705">
              <a:lnSpc>
                <a:spcPct val="100000"/>
              </a:lnSpc>
            </a:pPr>
            <a:r>
              <a:rPr dirty="0"/>
              <a:t>Acute GvHD:</a:t>
            </a:r>
            <a:r>
              <a:rPr spc="-75" dirty="0"/>
              <a:t> </a:t>
            </a:r>
            <a:r>
              <a:rPr spc="-5" dirty="0"/>
              <a:t>Prevention</a:t>
            </a:r>
          </a:p>
        </p:txBody>
      </p:sp>
      <p:sp>
        <p:nvSpPr>
          <p:cNvPr id="3" name="object 3"/>
          <p:cNvSpPr txBox="1"/>
          <p:nvPr/>
        </p:nvSpPr>
        <p:spPr>
          <a:xfrm>
            <a:off x="1066800" y="1524000"/>
            <a:ext cx="7038340" cy="520065"/>
          </a:xfrm>
          <a:prstGeom prst="rect">
            <a:avLst/>
          </a:prstGeom>
        </p:spPr>
        <p:txBody>
          <a:bodyPr vert="horz" wrap="square" lIns="0" tIns="0" rIns="0" bIns="0" rtlCol="0">
            <a:spAutoFit/>
          </a:bodyPr>
          <a:lstStyle/>
          <a:p>
            <a:pPr algn="ctr">
              <a:lnSpc>
                <a:spcPct val="100000"/>
              </a:lnSpc>
            </a:pPr>
            <a:r>
              <a:rPr sz="2000" dirty="0">
                <a:solidFill>
                  <a:srgbClr val="6F2F9F"/>
                </a:solidFill>
                <a:latin typeface="Arial"/>
                <a:cs typeface="Arial"/>
              </a:rPr>
              <a:t>Phase </a:t>
            </a:r>
            <a:r>
              <a:rPr sz="2000" spc="-5" dirty="0">
                <a:solidFill>
                  <a:srgbClr val="6F2F9F"/>
                </a:solidFill>
                <a:latin typeface="Arial"/>
                <a:cs typeface="Arial"/>
              </a:rPr>
              <a:t>III </a:t>
            </a:r>
            <a:r>
              <a:rPr sz="2000" dirty="0">
                <a:solidFill>
                  <a:srgbClr val="6F2F9F"/>
                </a:solidFill>
                <a:latin typeface="Arial"/>
                <a:cs typeface="Arial"/>
              </a:rPr>
              <a:t>trial </a:t>
            </a:r>
            <a:r>
              <a:rPr sz="2000" spc="5" dirty="0">
                <a:solidFill>
                  <a:srgbClr val="6F2F9F"/>
                </a:solidFill>
                <a:latin typeface="Arial"/>
                <a:cs typeface="Arial"/>
              </a:rPr>
              <a:t>CsA </a:t>
            </a:r>
            <a:r>
              <a:rPr sz="2000" dirty="0">
                <a:solidFill>
                  <a:srgbClr val="6F2F9F"/>
                </a:solidFill>
                <a:latin typeface="Arial"/>
                <a:cs typeface="Arial"/>
              </a:rPr>
              <a:t>+ MTX / FK506 + MTX in sibling</a:t>
            </a:r>
            <a:r>
              <a:rPr sz="2000" spc="-160" dirty="0">
                <a:solidFill>
                  <a:srgbClr val="6F2F9F"/>
                </a:solidFill>
                <a:latin typeface="Arial"/>
                <a:cs typeface="Arial"/>
              </a:rPr>
              <a:t> </a:t>
            </a:r>
            <a:r>
              <a:rPr sz="2000" dirty="0">
                <a:solidFill>
                  <a:srgbClr val="6F2F9F"/>
                </a:solidFill>
                <a:latin typeface="Arial"/>
                <a:cs typeface="Arial"/>
              </a:rPr>
              <a:t>transplants</a:t>
            </a:r>
            <a:endParaRPr sz="2000" dirty="0">
              <a:latin typeface="Arial"/>
              <a:cs typeface="Arial"/>
            </a:endParaRPr>
          </a:p>
          <a:p>
            <a:pPr marL="3175" algn="ctr">
              <a:lnSpc>
                <a:spcPct val="100000"/>
              </a:lnSpc>
              <a:spcBef>
                <a:spcPts val="10"/>
              </a:spcBef>
            </a:pPr>
            <a:r>
              <a:rPr sz="1400" spc="-5" dirty="0">
                <a:solidFill>
                  <a:srgbClr val="6F2F9F"/>
                </a:solidFill>
                <a:latin typeface="Arial"/>
                <a:cs typeface="Arial"/>
              </a:rPr>
              <a:t>Ratanatharathorn </a:t>
            </a:r>
            <a:r>
              <a:rPr sz="1400" dirty="0">
                <a:solidFill>
                  <a:srgbClr val="6F2F9F"/>
                </a:solidFill>
                <a:latin typeface="Arial"/>
                <a:cs typeface="Arial"/>
              </a:rPr>
              <a:t>et al Blood</a:t>
            </a:r>
            <a:r>
              <a:rPr sz="1400" spc="-95" dirty="0">
                <a:solidFill>
                  <a:srgbClr val="6F2F9F"/>
                </a:solidFill>
                <a:latin typeface="Arial"/>
                <a:cs typeface="Arial"/>
              </a:rPr>
              <a:t> </a:t>
            </a:r>
            <a:r>
              <a:rPr sz="1400" dirty="0">
                <a:solidFill>
                  <a:srgbClr val="6F2F9F"/>
                </a:solidFill>
                <a:latin typeface="Arial"/>
                <a:cs typeface="Arial"/>
              </a:rPr>
              <a:t>1998</a:t>
            </a:r>
            <a:endParaRPr sz="1400" dirty="0">
              <a:latin typeface="Arial"/>
              <a:cs typeface="Arial"/>
            </a:endParaRPr>
          </a:p>
        </p:txBody>
      </p:sp>
      <p:sp>
        <p:nvSpPr>
          <p:cNvPr id="6" name="object 6"/>
          <p:cNvSpPr/>
          <p:nvPr/>
        </p:nvSpPr>
        <p:spPr>
          <a:xfrm>
            <a:off x="533400" y="2027174"/>
            <a:ext cx="8153400" cy="4526026"/>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685800" y="2022412"/>
            <a:ext cx="8005762" cy="3362074"/>
          </a:xfrm>
          <a:prstGeom prst="rect">
            <a:avLst/>
          </a:prstGeom>
          <a:ln w="9525">
            <a:solidFill>
              <a:srgbClr val="336699"/>
            </a:solidFill>
          </a:ln>
        </p:spPr>
        <p:txBody>
          <a:bodyPr vert="horz" wrap="square" lIns="0" tIns="0" rIns="0" bIns="0" rtlCol="0">
            <a:spAutoFit/>
          </a:bodyPr>
          <a:lstStyle/>
          <a:p>
            <a:pPr>
              <a:lnSpc>
                <a:spcPct val="100000"/>
              </a:lnSpc>
            </a:pPr>
            <a:endParaRPr sz="1600" dirty="0">
              <a:latin typeface="Times New Roman"/>
              <a:cs typeface="Times New Roman"/>
            </a:endParaRPr>
          </a:p>
          <a:p>
            <a:pPr>
              <a:lnSpc>
                <a:spcPct val="100000"/>
              </a:lnSpc>
              <a:spcBef>
                <a:spcPts val="5"/>
              </a:spcBef>
            </a:pPr>
            <a:endParaRPr sz="2200" dirty="0">
              <a:latin typeface="Times New Roman"/>
              <a:cs typeface="Times New Roman"/>
            </a:endParaRPr>
          </a:p>
          <a:p>
            <a:pPr marL="4405630" marR="1274445" indent="1013460">
              <a:lnSpc>
                <a:spcPct val="375800"/>
              </a:lnSpc>
            </a:pPr>
            <a:r>
              <a:rPr sz="1600" b="1" spc="-10" dirty="0">
                <a:solidFill>
                  <a:srgbClr val="808080"/>
                </a:solidFill>
                <a:latin typeface="Arial"/>
                <a:cs typeface="Arial"/>
              </a:rPr>
              <a:t>CsA/MTX </a:t>
            </a:r>
            <a:r>
              <a:rPr sz="1600" b="1" spc="-5" dirty="0">
                <a:solidFill>
                  <a:srgbClr val="808080"/>
                </a:solidFill>
                <a:latin typeface="Arial"/>
                <a:cs typeface="Arial"/>
              </a:rPr>
              <a:t>n=165  FK506/MTX</a:t>
            </a:r>
            <a:r>
              <a:rPr sz="1600" b="1" spc="-60" dirty="0">
                <a:solidFill>
                  <a:srgbClr val="808080"/>
                </a:solidFill>
                <a:latin typeface="Arial"/>
                <a:cs typeface="Arial"/>
              </a:rPr>
              <a:t> </a:t>
            </a:r>
            <a:r>
              <a:rPr sz="1600" b="1" spc="-5" dirty="0">
                <a:solidFill>
                  <a:srgbClr val="808080"/>
                </a:solidFill>
                <a:latin typeface="Arial"/>
                <a:cs typeface="Arial"/>
              </a:rPr>
              <a:t>n=164</a:t>
            </a:r>
            <a:endParaRPr sz="1600" dirty="0">
              <a:latin typeface="Arial"/>
              <a:cs typeface="Aria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381000"/>
            <a:ext cx="8229600" cy="762773"/>
          </a:xfrm>
          <a:prstGeom prst="rect">
            <a:avLst/>
          </a:prstGeom>
        </p:spPr>
        <p:txBody>
          <a:bodyPr vert="horz" wrap="square" lIns="0" tIns="328676" rIns="0" bIns="0" rtlCol="0">
            <a:spAutoFit/>
          </a:bodyPr>
          <a:lstStyle/>
          <a:p>
            <a:pPr marL="643255">
              <a:lnSpc>
                <a:spcPct val="100000"/>
              </a:lnSpc>
            </a:pPr>
            <a:r>
              <a:rPr sz="2800" dirty="0"/>
              <a:t>Acute GvHD: </a:t>
            </a:r>
            <a:r>
              <a:rPr sz="2800" spc="-5" dirty="0"/>
              <a:t>Unrelated</a:t>
            </a:r>
            <a:r>
              <a:rPr sz="2800" spc="-70" dirty="0"/>
              <a:t> </a:t>
            </a:r>
            <a:r>
              <a:rPr sz="2800" spc="-5" dirty="0"/>
              <a:t>transplants</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txBox="1"/>
          <p:nvPr/>
        </p:nvSpPr>
        <p:spPr>
          <a:xfrm>
            <a:off x="4733290" y="5877966"/>
            <a:ext cx="3876040" cy="224790"/>
          </a:xfrm>
          <a:prstGeom prst="rect">
            <a:avLst/>
          </a:prstGeom>
        </p:spPr>
        <p:txBody>
          <a:bodyPr vert="horz" wrap="square" lIns="0" tIns="0" rIns="0" bIns="0" rtlCol="0">
            <a:spAutoFit/>
          </a:bodyPr>
          <a:lstStyle/>
          <a:p>
            <a:pPr marL="12700">
              <a:lnSpc>
                <a:spcPct val="100000"/>
              </a:lnSpc>
            </a:pPr>
            <a:r>
              <a:rPr sz="1400" b="1" spc="-5" dirty="0">
                <a:solidFill>
                  <a:srgbClr val="808080"/>
                </a:solidFill>
                <a:latin typeface="Arial"/>
                <a:cs typeface="Arial"/>
              </a:rPr>
              <a:t>Finke </a:t>
            </a:r>
            <a:r>
              <a:rPr sz="1400" b="1" dirty="0">
                <a:solidFill>
                  <a:srgbClr val="808080"/>
                </a:solidFill>
                <a:latin typeface="Arial"/>
                <a:cs typeface="Arial"/>
              </a:rPr>
              <a:t>et al, </a:t>
            </a:r>
            <a:r>
              <a:rPr sz="1400" b="1" spc="-5" dirty="0">
                <a:solidFill>
                  <a:srgbClr val="808080"/>
                </a:solidFill>
                <a:latin typeface="Arial"/>
                <a:cs typeface="Arial"/>
              </a:rPr>
              <a:t>Lancet Oncology </a:t>
            </a:r>
            <a:r>
              <a:rPr sz="1400" b="1" dirty="0">
                <a:solidFill>
                  <a:srgbClr val="808080"/>
                </a:solidFill>
                <a:latin typeface="Arial"/>
                <a:cs typeface="Arial"/>
              </a:rPr>
              <a:t>2009 10:</a:t>
            </a:r>
            <a:r>
              <a:rPr sz="1400" b="1" spc="-170" dirty="0">
                <a:solidFill>
                  <a:srgbClr val="808080"/>
                </a:solidFill>
                <a:latin typeface="Arial"/>
                <a:cs typeface="Arial"/>
              </a:rPr>
              <a:t> </a:t>
            </a:r>
            <a:r>
              <a:rPr sz="1400" b="1" dirty="0">
                <a:solidFill>
                  <a:srgbClr val="808080"/>
                </a:solidFill>
                <a:latin typeface="Arial"/>
                <a:cs typeface="Arial"/>
              </a:rPr>
              <a:t>855-864</a:t>
            </a:r>
            <a:endParaRPr sz="1400">
              <a:latin typeface="Arial"/>
              <a:cs typeface="Arial"/>
            </a:endParaRPr>
          </a:p>
        </p:txBody>
      </p:sp>
      <p:sp>
        <p:nvSpPr>
          <p:cNvPr id="7" name="object 7"/>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graphicFrame>
        <p:nvGraphicFramePr>
          <p:cNvPr id="6" name="object 6"/>
          <p:cNvGraphicFramePr>
            <a:graphicFrameLocks noGrp="1"/>
          </p:cNvGraphicFramePr>
          <p:nvPr/>
        </p:nvGraphicFramePr>
        <p:xfrm>
          <a:off x="609600" y="1371600"/>
          <a:ext cx="7896223" cy="4390958"/>
        </p:xfrm>
        <a:graphic>
          <a:graphicData uri="http://schemas.openxmlformats.org/drawingml/2006/table">
            <a:tbl>
              <a:tblPr firstRow="1" bandRow="1">
                <a:tableStyleId>{2D5ABB26-0587-4C30-8999-92F81FD0307C}</a:tableStyleId>
              </a:tblPr>
              <a:tblGrid>
                <a:gridCol w="1823593"/>
                <a:gridCol w="2632074"/>
                <a:gridCol w="2068067"/>
                <a:gridCol w="1372489"/>
              </a:tblGrid>
              <a:tr h="639952">
                <a:tc>
                  <a:txBody>
                    <a:bodyPr/>
                    <a:lstStyle/>
                    <a:p>
                      <a:pPr marL="85090">
                        <a:lnSpc>
                          <a:spcPct val="100000"/>
                        </a:lnSpc>
                        <a:spcBef>
                          <a:spcPts val="265"/>
                        </a:spcBef>
                      </a:pPr>
                      <a:r>
                        <a:rPr sz="1800" b="1" spc="-5" dirty="0">
                          <a:solidFill>
                            <a:srgbClr val="001F5F"/>
                          </a:solidFill>
                          <a:latin typeface="Arial"/>
                          <a:cs typeface="Arial"/>
                        </a:rPr>
                        <a:t>Parameter</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969644" marR="387985" indent="-571500">
                        <a:lnSpc>
                          <a:spcPct val="100000"/>
                        </a:lnSpc>
                        <a:spcBef>
                          <a:spcPts val="265"/>
                        </a:spcBef>
                      </a:pPr>
                      <a:r>
                        <a:rPr sz="1800" b="1" spc="-20" dirty="0">
                          <a:solidFill>
                            <a:srgbClr val="001F5F"/>
                          </a:solidFill>
                          <a:latin typeface="Arial"/>
                          <a:cs typeface="Arial"/>
                        </a:rPr>
                        <a:t>CsA-MTX-</a:t>
                      </a:r>
                      <a:r>
                        <a:rPr sz="1800" b="1" spc="-20" dirty="0">
                          <a:solidFill>
                            <a:srgbClr val="C00000"/>
                          </a:solidFill>
                          <a:latin typeface="Arial"/>
                          <a:cs typeface="Arial"/>
                        </a:rPr>
                        <a:t>ATG</a:t>
                      </a:r>
                      <a:r>
                        <a:rPr sz="1800" b="1" spc="-20" dirty="0">
                          <a:solidFill>
                            <a:srgbClr val="001F5F"/>
                          </a:solidFill>
                          <a:latin typeface="Arial"/>
                          <a:cs typeface="Arial"/>
                        </a:rPr>
                        <a:t> </a:t>
                      </a:r>
                      <a:r>
                        <a:rPr sz="1800" b="1" spc="-5" dirty="0">
                          <a:solidFill>
                            <a:srgbClr val="001F5F"/>
                          </a:solidFill>
                          <a:latin typeface="Arial"/>
                          <a:cs typeface="Arial"/>
                        </a:rPr>
                        <a:t>%  N=103</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781050" marR="377190" indent="-393700">
                        <a:lnSpc>
                          <a:spcPct val="100000"/>
                        </a:lnSpc>
                        <a:spcBef>
                          <a:spcPts val="265"/>
                        </a:spcBef>
                      </a:pPr>
                      <a:r>
                        <a:rPr sz="1800" b="1" spc="-10" dirty="0">
                          <a:solidFill>
                            <a:srgbClr val="001F5F"/>
                          </a:solidFill>
                          <a:latin typeface="Arial"/>
                          <a:cs typeface="Arial"/>
                        </a:rPr>
                        <a:t>CsA-MTX</a:t>
                      </a:r>
                      <a:r>
                        <a:rPr sz="1800" b="1" spc="-40" dirty="0">
                          <a:solidFill>
                            <a:srgbClr val="001F5F"/>
                          </a:solidFill>
                          <a:latin typeface="Arial"/>
                          <a:cs typeface="Arial"/>
                        </a:rPr>
                        <a:t> </a:t>
                      </a:r>
                      <a:r>
                        <a:rPr sz="1800" b="1" spc="-5" dirty="0">
                          <a:solidFill>
                            <a:srgbClr val="001F5F"/>
                          </a:solidFill>
                          <a:latin typeface="Arial"/>
                          <a:cs typeface="Arial"/>
                        </a:rPr>
                        <a:t>%  N-98</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algn="ctr">
                        <a:lnSpc>
                          <a:spcPct val="100000"/>
                        </a:lnSpc>
                        <a:spcBef>
                          <a:spcPts val="265"/>
                        </a:spcBef>
                      </a:pPr>
                      <a:r>
                        <a:rPr sz="1800" b="1" dirty="0">
                          <a:solidFill>
                            <a:srgbClr val="001F5F"/>
                          </a:solidFill>
                          <a:latin typeface="Arial"/>
                          <a:cs typeface="Arial"/>
                        </a:rPr>
                        <a:t>P</a:t>
                      </a:r>
                      <a:r>
                        <a:rPr sz="1800" b="1" spc="-135" dirty="0">
                          <a:solidFill>
                            <a:srgbClr val="001F5F"/>
                          </a:solidFill>
                          <a:latin typeface="Arial"/>
                          <a:cs typeface="Arial"/>
                        </a:rPr>
                        <a:t> </a:t>
                      </a:r>
                      <a:r>
                        <a:rPr sz="1800" b="1" spc="-10" dirty="0">
                          <a:solidFill>
                            <a:srgbClr val="001F5F"/>
                          </a:solidFill>
                          <a:latin typeface="Arial"/>
                          <a:cs typeface="Arial"/>
                        </a:rPr>
                        <a:t>value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r>
              <a:tr h="468884">
                <a:tc>
                  <a:txBody>
                    <a:bodyPr/>
                    <a:lstStyle/>
                    <a:p>
                      <a:pPr marL="85090">
                        <a:lnSpc>
                          <a:spcPct val="100000"/>
                        </a:lnSpc>
                        <a:spcBef>
                          <a:spcPts val="165"/>
                        </a:spcBef>
                      </a:pPr>
                      <a:r>
                        <a:rPr sz="1800" spc="-5" dirty="0">
                          <a:latin typeface="Arial"/>
                          <a:cs typeface="Arial"/>
                        </a:rPr>
                        <a:t>aGvHD </a:t>
                      </a:r>
                      <a:r>
                        <a:rPr sz="1800" dirty="0">
                          <a:latin typeface="Arial"/>
                          <a:cs typeface="Arial"/>
                        </a:rPr>
                        <a:t>&gt;</a:t>
                      </a:r>
                      <a:r>
                        <a:rPr sz="1800" spc="-80" dirty="0">
                          <a:latin typeface="Arial"/>
                          <a:cs typeface="Arial"/>
                        </a:rPr>
                        <a:t> </a:t>
                      </a:r>
                      <a:r>
                        <a:rPr sz="1800" dirty="0">
                          <a:latin typeface="Arial"/>
                          <a:cs typeface="Arial"/>
                        </a:rPr>
                        <a:t>I</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635" algn="ctr">
                        <a:lnSpc>
                          <a:spcPct val="100000"/>
                        </a:lnSpc>
                        <a:spcBef>
                          <a:spcPts val="165"/>
                        </a:spcBef>
                      </a:pPr>
                      <a:r>
                        <a:rPr sz="1800" spc="-10" dirty="0">
                          <a:latin typeface="Arial"/>
                          <a:cs typeface="Arial"/>
                        </a:rPr>
                        <a:t>33</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165"/>
                        </a:spcBef>
                      </a:pPr>
                      <a:r>
                        <a:rPr sz="1800" spc="-10" dirty="0">
                          <a:latin typeface="Arial"/>
                          <a:cs typeface="Arial"/>
                        </a:rPr>
                        <a:t>51</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635" algn="ctr">
                        <a:lnSpc>
                          <a:spcPct val="100000"/>
                        </a:lnSpc>
                        <a:spcBef>
                          <a:spcPts val="165"/>
                        </a:spcBef>
                      </a:pPr>
                      <a:r>
                        <a:rPr sz="1800" spc="-5" dirty="0">
                          <a:latin typeface="Arial"/>
                          <a:cs typeface="Arial"/>
                        </a:rPr>
                        <a:t>0.01</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468884">
                <a:tc>
                  <a:txBody>
                    <a:bodyPr/>
                    <a:lstStyle/>
                    <a:p>
                      <a:pPr marL="85090">
                        <a:lnSpc>
                          <a:spcPct val="100000"/>
                        </a:lnSpc>
                        <a:spcBef>
                          <a:spcPts val="265"/>
                        </a:spcBef>
                      </a:pPr>
                      <a:r>
                        <a:rPr sz="1800" spc="-5" dirty="0">
                          <a:latin typeface="Arial"/>
                          <a:cs typeface="Arial"/>
                        </a:rPr>
                        <a:t>aGvHD </a:t>
                      </a:r>
                      <a:r>
                        <a:rPr sz="1800" dirty="0">
                          <a:latin typeface="Arial"/>
                          <a:cs typeface="Arial"/>
                        </a:rPr>
                        <a:t>&gt;</a:t>
                      </a:r>
                      <a:r>
                        <a:rPr sz="1800" spc="-75" dirty="0">
                          <a:latin typeface="Arial"/>
                          <a:cs typeface="Arial"/>
                        </a:rPr>
                        <a:t> </a:t>
                      </a:r>
                      <a:r>
                        <a:rPr sz="1800" dirty="0">
                          <a:latin typeface="Arial"/>
                          <a:cs typeface="Arial"/>
                        </a:rPr>
                        <a:t>II</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ct val="100000"/>
                        </a:lnSpc>
                        <a:spcBef>
                          <a:spcPts val="265"/>
                        </a:spcBef>
                      </a:pPr>
                      <a:r>
                        <a:rPr sz="1800" spc="-10" dirty="0">
                          <a:latin typeface="Arial"/>
                          <a:cs typeface="Arial"/>
                        </a:rPr>
                        <a:t>12</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2540" algn="ctr">
                        <a:lnSpc>
                          <a:spcPct val="100000"/>
                        </a:lnSpc>
                        <a:spcBef>
                          <a:spcPts val="265"/>
                        </a:spcBef>
                      </a:pPr>
                      <a:r>
                        <a:rPr sz="1800" spc="-5" dirty="0">
                          <a:latin typeface="Arial"/>
                          <a:cs typeface="Arial"/>
                        </a:rPr>
                        <a:t>24.5</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3175" algn="ctr">
                        <a:lnSpc>
                          <a:spcPct val="100000"/>
                        </a:lnSpc>
                        <a:spcBef>
                          <a:spcPts val="265"/>
                        </a:spcBef>
                      </a:pPr>
                      <a:r>
                        <a:rPr sz="1800" spc="-5" dirty="0">
                          <a:latin typeface="Arial"/>
                          <a:cs typeface="Arial"/>
                        </a:rPr>
                        <a:t>0.054</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r h="468883">
                <a:tc>
                  <a:txBody>
                    <a:bodyPr/>
                    <a:lstStyle/>
                    <a:p>
                      <a:pPr marL="85090">
                        <a:lnSpc>
                          <a:spcPct val="100000"/>
                        </a:lnSpc>
                        <a:spcBef>
                          <a:spcPts val="265"/>
                        </a:spcBef>
                      </a:pPr>
                      <a:r>
                        <a:rPr sz="1800" spc="-5" dirty="0">
                          <a:latin typeface="Arial"/>
                          <a:cs typeface="Arial"/>
                        </a:rPr>
                        <a:t>Any</a:t>
                      </a:r>
                      <a:r>
                        <a:rPr sz="1800" spc="-70" dirty="0">
                          <a:latin typeface="Arial"/>
                          <a:cs typeface="Arial"/>
                        </a:rPr>
                        <a:t> </a:t>
                      </a:r>
                      <a:r>
                        <a:rPr sz="1800" spc="-5" dirty="0">
                          <a:latin typeface="Arial"/>
                          <a:cs typeface="Arial"/>
                        </a:rPr>
                        <a:t>cGvHD</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635" algn="ctr">
                        <a:lnSpc>
                          <a:spcPct val="100000"/>
                        </a:lnSpc>
                        <a:spcBef>
                          <a:spcPts val="265"/>
                        </a:spcBef>
                      </a:pPr>
                      <a:r>
                        <a:rPr sz="1800" spc="-10" dirty="0">
                          <a:latin typeface="Arial"/>
                          <a:cs typeface="Arial"/>
                        </a:rPr>
                        <a:t>31</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65"/>
                        </a:spcBef>
                      </a:pPr>
                      <a:r>
                        <a:rPr sz="1800" spc="-10" dirty="0">
                          <a:latin typeface="Arial"/>
                          <a:cs typeface="Arial"/>
                        </a:rPr>
                        <a:t>59</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65"/>
                        </a:spcBef>
                      </a:pPr>
                      <a:r>
                        <a:rPr sz="1800" spc="-5" dirty="0">
                          <a:latin typeface="Arial"/>
                          <a:cs typeface="Arial"/>
                        </a:rPr>
                        <a:t>&lt;0.0001</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r>
              <a:tr h="468884">
                <a:tc>
                  <a:txBody>
                    <a:bodyPr/>
                    <a:lstStyle/>
                    <a:p>
                      <a:pPr marL="85090">
                        <a:lnSpc>
                          <a:spcPct val="100000"/>
                        </a:lnSpc>
                        <a:spcBef>
                          <a:spcPts val="265"/>
                        </a:spcBef>
                      </a:pPr>
                      <a:r>
                        <a:rPr sz="1800" spc="-5" dirty="0">
                          <a:latin typeface="Arial"/>
                          <a:cs typeface="Arial"/>
                        </a:rPr>
                        <a:t>Ext</a:t>
                      </a:r>
                      <a:r>
                        <a:rPr sz="1800" spc="-95" dirty="0">
                          <a:latin typeface="Arial"/>
                          <a:cs typeface="Arial"/>
                        </a:rPr>
                        <a:t> </a:t>
                      </a:r>
                      <a:r>
                        <a:rPr sz="1800" dirty="0">
                          <a:latin typeface="Arial"/>
                          <a:cs typeface="Arial"/>
                        </a:rPr>
                        <a:t>CGvHD</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ct val="100000"/>
                        </a:lnSpc>
                        <a:spcBef>
                          <a:spcPts val="265"/>
                        </a:spcBef>
                      </a:pPr>
                      <a:r>
                        <a:rPr sz="1800" spc="-10" dirty="0">
                          <a:latin typeface="Arial"/>
                          <a:cs typeface="Arial"/>
                        </a:rPr>
                        <a:t>12</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65"/>
                        </a:spcBef>
                      </a:pPr>
                      <a:r>
                        <a:rPr sz="1800" spc="-10" dirty="0">
                          <a:latin typeface="Arial"/>
                          <a:cs typeface="Arial"/>
                        </a:rPr>
                        <a:t>43</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65"/>
                        </a:spcBef>
                      </a:pPr>
                      <a:r>
                        <a:rPr sz="1800" spc="-5" dirty="0">
                          <a:latin typeface="Arial"/>
                          <a:cs typeface="Arial"/>
                        </a:rPr>
                        <a:t>&lt;0.0001</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r h="468884">
                <a:tc>
                  <a:txBody>
                    <a:bodyPr/>
                    <a:lstStyle/>
                    <a:p>
                      <a:pPr marL="85090">
                        <a:lnSpc>
                          <a:spcPct val="100000"/>
                        </a:lnSpc>
                        <a:spcBef>
                          <a:spcPts val="270"/>
                        </a:spcBef>
                      </a:pPr>
                      <a:r>
                        <a:rPr sz="1800" spc="-5" dirty="0">
                          <a:latin typeface="Arial"/>
                          <a:cs typeface="Arial"/>
                        </a:rPr>
                        <a:t>100d</a:t>
                      </a:r>
                      <a:r>
                        <a:rPr sz="1800" spc="-114" dirty="0">
                          <a:latin typeface="Arial"/>
                          <a:cs typeface="Arial"/>
                        </a:rPr>
                        <a:t> </a:t>
                      </a:r>
                      <a:r>
                        <a:rPr sz="1800" dirty="0">
                          <a:latin typeface="Arial"/>
                          <a:cs typeface="Arial"/>
                        </a:rPr>
                        <a:t>TRM</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R="9525" algn="ctr">
                        <a:lnSpc>
                          <a:spcPct val="100000"/>
                        </a:lnSpc>
                        <a:spcBef>
                          <a:spcPts val="270"/>
                        </a:spcBef>
                      </a:pPr>
                      <a:r>
                        <a:rPr sz="1800" spc="-145" dirty="0">
                          <a:latin typeface="Arial"/>
                          <a:cs typeface="Arial"/>
                        </a:rPr>
                        <a:t>11</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70"/>
                        </a:spcBef>
                      </a:pPr>
                      <a:r>
                        <a:rPr sz="1800" spc="-10" dirty="0">
                          <a:latin typeface="Arial"/>
                          <a:cs typeface="Arial"/>
                        </a:rPr>
                        <a:t>13</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70"/>
                        </a:spcBef>
                      </a:pPr>
                      <a:r>
                        <a:rPr sz="1800" spc="-10" dirty="0">
                          <a:latin typeface="Arial"/>
                          <a:cs typeface="Arial"/>
                        </a:rPr>
                        <a:t>NS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r>
              <a:tr h="468883">
                <a:tc>
                  <a:txBody>
                    <a:bodyPr/>
                    <a:lstStyle/>
                    <a:p>
                      <a:pPr marL="85090">
                        <a:lnSpc>
                          <a:spcPct val="100000"/>
                        </a:lnSpc>
                        <a:spcBef>
                          <a:spcPts val="270"/>
                        </a:spcBef>
                      </a:pPr>
                      <a:r>
                        <a:rPr sz="1800" spc="-15" dirty="0">
                          <a:latin typeface="Arial"/>
                          <a:cs typeface="Arial"/>
                        </a:rPr>
                        <a:t>2yr</a:t>
                      </a:r>
                      <a:r>
                        <a:rPr sz="1800" spc="-105" dirty="0">
                          <a:latin typeface="Arial"/>
                          <a:cs typeface="Arial"/>
                        </a:rPr>
                        <a:t> </a:t>
                      </a:r>
                      <a:r>
                        <a:rPr sz="1800" spc="5" dirty="0">
                          <a:latin typeface="Arial"/>
                          <a:cs typeface="Arial"/>
                        </a:rPr>
                        <a:t>TRM</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ct val="100000"/>
                        </a:lnSpc>
                        <a:spcBef>
                          <a:spcPts val="270"/>
                        </a:spcBef>
                      </a:pPr>
                      <a:r>
                        <a:rPr sz="1800" spc="-10" dirty="0">
                          <a:latin typeface="Arial"/>
                          <a:cs typeface="Arial"/>
                        </a:rPr>
                        <a:t>20</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70"/>
                        </a:spcBef>
                      </a:pPr>
                      <a:r>
                        <a:rPr sz="1800" spc="-10" dirty="0">
                          <a:latin typeface="Arial"/>
                          <a:cs typeface="Arial"/>
                        </a:rPr>
                        <a:t>29</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70"/>
                        </a:spcBef>
                      </a:pPr>
                      <a:r>
                        <a:rPr sz="1800" spc="-10" dirty="0">
                          <a:latin typeface="Arial"/>
                          <a:cs typeface="Arial"/>
                        </a:rPr>
                        <a:t>NS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r h="468884">
                <a:tc>
                  <a:txBody>
                    <a:bodyPr/>
                    <a:lstStyle/>
                    <a:p>
                      <a:pPr marL="85090">
                        <a:lnSpc>
                          <a:spcPct val="100000"/>
                        </a:lnSpc>
                        <a:spcBef>
                          <a:spcPts val="270"/>
                        </a:spcBef>
                      </a:pPr>
                      <a:r>
                        <a:rPr sz="1800" spc="-10" dirty="0">
                          <a:latin typeface="Arial"/>
                          <a:cs typeface="Arial"/>
                        </a:rPr>
                        <a:t>2yr</a:t>
                      </a:r>
                      <a:r>
                        <a:rPr sz="1800" spc="-65" dirty="0">
                          <a:latin typeface="Arial"/>
                          <a:cs typeface="Arial"/>
                        </a:rPr>
                        <a:t> </a:t>
                      </a:r>
                      <a:r>
                        <a:rPr sz="1800" spc="-5" dirty="0">
                          <a:latin typeface="Arial"/>
                          <a:cs typeface="Arial"/>
                        </a:rPr>
                        <a:t>relapse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635" algn="ctr">
                        <a:lnSpc>
                          <a:spcPct val="100000"/>
                        </a:lnSpc>
                        <a:spcBef>
                          <a:spcPts val="270"/>
                        </a:spcBef>
                      </a:pPr>
                      <a:r>
                        <a:rPr sz="1800" spc="-10" dirty="0">
                          <a:latin typeface="Arial"/>
                          <a:cs typeface="Arial"/>
                        </a:rPr>
                        <a:t>29</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70"/>
                        </a:spcBef>
                      </a:pPr>
                      <a:r>
                        <a:rPr sz="1800" spc="-10" dirty="0">
                          <a:latin typeface="Arial"/>
                          <a:cs typeface="Arial"/>
                        </a:rPr>
                        <a:t>24</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70"/>
                        </a:spcBef>
                      </a:pPr>
                      <a:r>
                        <a:rPr sz="1800" spc="-10" dirty="0">
                          <a:latin typeface="Arial"/>
                          <a:cs typeface="Arial"/>
                        </a:rPr>
                        <a:t>NS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r>
              <a:tr h="468820">
                <a:tc>
                  <a:txBody>
                    <a:bodyPr/>
                    <a:lstStyle/>
                    <a:p>
                      <a:pPr marL="85090">
                        <a:lnSpc>
                          <a:spcPct val="100000"/>
                        </a:lnSpc>
                        <a:spcBef>
                          <a:spcPts val="270"/>
                        </a:spcBef>
                      </a:pPr>
                      <a:r>
                        <a:rPr sz="1800" spc="-10" dirty="0">
                          <a:latin typeface="Arial"/>
                          <a:cs typeface="Arial"/>
                        </a:rPr>
                        <a:t>2yr</a:t>
                      </a:r>
                      <a:r>
                        <a:rPr sz="1800" spc="-80" dirty="0">
                          <a:latin typeface="Arial"/>
                          <a:cs typeface="Arial"/>
                        </a:rPr>
                        <a:t> </a:t>
                      </a:r>
                      <a:r>
                        <a:rPr sz="1800" dirty="0">
                          <a:latin typeface="Arial"/>
                          <a:cs typeface="Arial"/>
                        </a:rPr>
                        <a:t>DFS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ct val="100000"/>
                        </a:lnSpc>
                        <a:spcBef>
                          <a:spcPts val="270"/>
                        </a:spcBef>
                      </a:pPr>
                      <a:r>
                        <a:rPr sz="1800" spc="-10" dirty="0">
                          <a:latin typeface="Arial"/>
                          <a:cs typeface="Arial"/>
                        </a:rPr>
                        <a:t>52</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70"/>
                        </a:spcBef>
                      </a:pPr>
                      <a:r>
                        <a:rPr sz="1800" spc="-10" dirty="0">
                          <a:latin typeface="Arial"/>
                          <a:cs typeface="Arial"/>
                        </a:rPr>
                        <a:t>48</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70"/>
                        </a:spcBef>
                      </a:pPr>
                      <a:r>
                        <a:rPr sz="1800" spc="-10" dirty="0">
                          <a:latin typeface="Arial"/>
                          <a:cs typeface="Arial"/>
                        </a:rPr>
                        <a:t>NS</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p:cNvSpPr txBox="1">
            <a:spLocks noGrp="1"/>
          </p:cNvSpPr>
          <p:nvPr>
            <p:ph type="title"/>
          </p:nvPr>
        </p:nvSpPr>
        <p:spPr>
          <a:xfrm>
            <a:off x="228600" y="457200"/>
            <a:ext cx="8229600" cy="492443"/>
          </a:xfrm>
          <a:prstGeom prst="rect">
            <a:avLst/>
          </a:prstGeom>
        </p:spPr>
        <p:txBody>
          <a:bodyPr vert="horz" wrap="square" lIns="0" tIns="0" rIns="0" bIns="0" rtlCol="0">
            <a:spAutoFit/>
          </a:bodyPr>
          <a:lstStyle/>
          <a:p>
            <a:pPr marL="268605">
              <a:lnSpc>
                <a:spcPct val="100000"/>
              </a:lnSpc>
            </a:pPr>
            <a:r>
              <a:rPr sz="3200" dirty="0"/>
              <a:t>Acute GvHD: </a:t>
            </a:r>
            <a:r>
              <a:rPr sz="3200" spc="-5" dirty="0"/>
              <a:t>Prevention and</a:t>
            </a:r>
            <a:r>
              <a:rPr sz="3200" spc="-60" dirty="0"/>
              <a:t> </a:t>
            </a:r>
            <a:r>
              <a:rPr sz="3200" spc="-5" dirty="0"/>
              <a:t>treatment</a:t>
            </a:r>
          </a:p>
        </p:txBody>
      </p:sp>
      <p:sp>
        <p:nvSpPr>
          <p:cNvPr id="5" name="4 Dikdörtgen"/>
          <p:cNvSpPr/>
          <p:nvPr/>
        </p:nvSpPr>
        <p:spPr>
          <a:xfrm>
            <a:off x="1066800" y="4191000"/>
            <a:ext cx="7620000" cy="1672253"/>
          </a:xfrm>
          <a:prstGeom prst="rect">
            <a:avLst/>
          </a:prstGeom>
        </p:spPr>
        <p:txBody>
          <a:bodyPr wrap="square">
            <a:spAutoFit/>
          </a:bodyPr>
          <a:lstStyle/>
          <a:p>
            <a:pPr marL="355600" indent="-342900">
              <a:lnSpc>
                <a:spcPct val="100000"/>
              </a:lnSpc>
              <a:spcBef>
                <a:spcPts val="509"/>
              </a:spcBef>
              <a:buChar char="•"/>
              <a:tabLst>
                <a:tab pos="355600" algn="l"/>
                <a:tab pos="356235" algn="l"/>
              </a:tabLst>
            </a:pPr>
            <a:r>
              <a:rPr lang="en-US" sz="1600" spc="-10" dirty="0" smtClean="0">
                <a:latin typeface="Arial"/>
                <a:cs typeface="Arial"/>
              </a:rPr>
              <a:t>DURATION:</a:t>
            </a:r>
            <a:endParaRPr lang="en-US" sz="1600" dirty="0" smtClean="0">
              <a:latin typeface="Arial"/>
              <a:cs typeface="Arial"/>
            </a:endParaRPr>
          </a:p>
          <a:p>
            <a:pPr marL="756285" lvl="1" indent="-286385">
              <a:lnSpc>
                <a:spcPct val="100000"/>
              </a:lnSpc>
              <a:spcBef>
                <a:spcPts val="445"/>
              </a:spcBef>
              <a:buChar char="•"/>
              <a:tabLst>
                <a:tab pos="756285" algn="l"/>
                <a:tab pos="756920" algn="l"/>
              </a:tabLst>
            </a:pPr>
            <a:r>
              <a:rPr lang="en-US" sz="1600" spc="-5" dirty="0" smtClean="0">
                <a:latin typeface="Arial"/>
                <a:cs typeface="Arial"/>
              </a:rPr>
              <a:t>Started before </a:t>
            </a:r>
            <a:r>
              <a:rPr lang="en-US" sz="1600" spc="-10" dirty="0" smtClean="0">
                <a:latin typeface="Arial"/>
                <a:cs typeface="Arial"/>
              </a:rPr>
              <a:t>day</a:t>
            </a:r>
            <a:r>
              <a:rPr lang="en-US" sz="1600" spc="-70" dirty="0" smtClean="0">
                <a:latin typeface="Arial"/>
                <a:cs typeface="Arial"/>
              </a:rPr>
              <a:t> </a:t>
            </a:r>
            <a:r>
              <a:rPr lang="en-US" sz="1600" spc="-5" dirty="0" smtClean="0">
                <a:latin typeface="Arial"/>
                <a:cs typeface="Arial"/>
              </a:rPr>
              <a:t>0</a:t>
            </a:r>
            <a:endParaRPr lang="en-US" sz="1600" dirty="0" smtClean="0">
              <a:latin typeface="Arial"/>
              <a:cs typeface="Arial"/>
            </a:endParaRPr>
          </a:p>
          <a:p>
            <a:pPr marL="755650" lvl="1" indent="-286385">
              <a:lnSpc>
                <a:spcPct val="100000"/>
              </a:lnSpc>
              <a:spcBef>
                <a:spcPts val="430"/>
              </a:spcBef>
              <a:buChar char="•"/>
              <a:tabLst>
                <a:tab pos="755650" algn="l"/>
                <a:tab pos="756285" algn="l"/>
              </a:tabLst>
            </a:pPr>
            <a:r>
              <a:rPr lang="en-US" sz="1600" spc="-10" dirty="0" smtClean="0">
                <a:latin typeface="Arial"/>
                <a:cs typeface="Arial"/>
              </a:rPr>
              <a:t>Continue </a:t>
            </a:r>
            <a:r>
              <a:rPr lang="en-US" sz="1600" spc="-5" dirty="0" smtClean="0">
                <a:latin typeface="Arial"/>
                <a:cs typeface="Arial"/>
              </a:rPr>
              <a:t>for at </a:t>
            </a:r>
            <a:r>
              <a:rPr lang="en-US" sz="1600" spc="-10" dirty="0" smtClean="0">
                <a:latin typeface="Arial"/>
                <a:cs typeface="Arial"/>
              </a:rPr>
              <a:t>least </a:t>
            </a:r>
            <a:r>
              <a:rPr lang="en-US" sz="1600" spc="-5" dirty="0" smtClean="0">
                <a:latin typeface="Arial"/>
                <a:cs typeface="Arial"/>
              </a:rPr>
              <a:t>3-6</a:t>
            </a:r>
            <a:r>
              <a:rPr lang="en-US" sz="1600" spc="15" dirty="0" smtClean="0">
                <a:latin typeface="Arial"/>
                <a:cs typeface="Arial"/>
              </a:rPr>
              <a:t> </a:t>
            </a:r>
            <a:r>
              <a:rPr lang="en-US" sz="1600" spc="-5" dirty="0" smtClean="0">
                <a:latin typeface="Arial"/>
                <a:cs typeface="Arial"/>
              </a:rPr>
              <a:t>months:</a:t>
            </a:r>
            <a:endParaRPr lang="en-US" sz="1600" dirty="0" smtClean="0">
              <a:latin typeface="Arial"/>
              <a:cs typeface="Arial"/>
            </a:endParaRPr>
          </a:p>
          <a:p>
            <a:pPr marL="2526030" lvl="2" indent="-228600">
              <a:lnSpc>
                <a:spcPct val="100000"/>
              </a:lnSpc>
              <a:buChar char="•"/>
              <a:tabLst>
                <a:tab pos="2526030" algn="l"/>
                <a:tab pos="2526665" algn="l"/>
              </a:tabLst>
            </a:pPr>
            <a:r>
              <a:rPr lang="en-US" sz="1600" spc="-10" dirty="0" smtClean="0">
                <a:latin typeface="Arial"/>
                <a:cs typeface="Arial"/>
              </a:rPr>
              <a:t>Depends on donor</a:t>
            </a:r>
            <a:r>
              <a:rPr lang="en-US" sz="1600" dirty="0" smtClean="0">
                <a:latin typeface="Arial"/>
                <a:cs typeface="Arial"/>
              </a:rPr>
              <a:t> </a:t>
            </a:r>
            <a:r>
              <a:rPr lang="en-US" sz="1600" spc="-5" dirty="0" smtClean="0">
                <a:latin typeface="Arial"/>
                <a:cs typeface="Arial"/>
              </a:rPr>
              <a:t>source</a:t>
            </a:r>
            <a:endParaRPr lang="en-US" sz="1600" dirty="0" smtClean="0">
              <a:latin typeface="Arial"/>
              <a:cs typeface="Arial"/>
            </a:endParaRPr>
          </a:p>
          <a:p>
            <a:pPr marL="3441065" lvl="3" indent="-228600">
              <a:lnSpc>
                <a:spcPct val="100000"/>
              </a:lnSpc>
              <a:buChar char="•"/>
              <a:tabLst>
                <a:tab pos="3441065" algn="l"/>
                <a:tab pos="3441700" algn="l"/>
              </a:tabLst>
            </a:pPr>
            <a:r>
              <a:rPr lang="en-US" sz="1600" spc="-5" dirty="0" smtClean="0">
                <a:latin typeface="Arial"/>
                <a:cs typeface="Arial"/>
              </a:rPr>
              <a:t>Risk of </a:t>
            </a:r>
            <a:r>
              <a:rPr lang="en-US" sz="1600" spc="-10" dirty="0" smtClean="0">
                <a:latin typeface="Arial"/>
                <a:cs typeface="Arial"/>
              </a:rPr>
              <a:t>disease relapse</a:t>
            </a:r>
            <a:endParaRPr lang="en-US" sz="1600" dirty="0" smtClean="0">
              <a:latin typeface="Arial"/>
              <a:cs typeface="Arial"/>
            </a:endParaRPr>
          </a:p>
          <a:p>
            <a:pPr marL="3898265" lvl="4" indent="-228600">
              <a:lnSpc>
                <a:spcPct val="100000"/>
              </a:lnSpc>
              <a:buChar char="•"/>
              <a:tabLst>
                <a:tab pos="3898265" algn="l"/>
                <a:tab pos="3898900" algn="l"/>
              </a:tabLst>
            </a:pPr>
            <a:r>
              <a:rPr lang="en-US" sz="1600" spc="-5" dirty="0" smtClean="0">
                <a:latin typeface="Arial"/>
                <a:cs typeface="Arial"/>
              </a:rPr>
              <a:t>Occurrence of</a:t>
            </a:r>
            <a:r>
              <a:rPr lang="en-US" sz="1600" spc="-75" dirty="0" smtClean="0">
                <a:latin typeface="Arial"/>
                <a:cs typeface="Arial"/>
              </a:rPr>
              <a:t> </a:t>
            </a:r>
            <a:r>
              <a:rPr lang="en-US" sz="1600" spc="-5" dirty="0" smtClean="0">
                <a:latin typeface="Arial"/>
                <a:cs typeface="Arial"/>
              </a:rPr>
              <a:t>GVHD</a:t>
            </a:r>
            <a:endParaRPr lang="en-US" sz="1600" dirty="0">
              <a:latin typeface="Arial"/>
              <a:cs typeface="Arial"/>
            </a:endParaRPr>
          </a:p>
        </p:txBody>
      </p:sp>
      <p:cxnSp>
        <p:nvCxnSpPr>
          <p:cNvPr id="7" name="6 Düz Ok Bağlayıcısı"/>
          <p:cNvCxnSpPr/>
          <p:nvPr/>
        </p:nvCxnSpPr>
        <p:spPr>
          <a:xfrm flipV="1">
            <a:off x="1600200" y="3661747"/>
            <a:ext cx="6553200" cy="720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6146" name="Picture 2"/>
          <p:cNvPicPr>
            <a:picLocks noChangeAspect="1" noChangeArrowheads="1"/>
          </p:cNvPicPr>
          <p:nvPr/>
        </p:nvPicPr>
        <p:blipFill>
          <a:blip r:embed="rId3" cstate="print"/>
          <a:srcRect/>
          <a:stretch>
            <a:fillRect/>
          </a:stretch>
        </p:blipFill>
        <p:spPr bwMode="auto">
          <a:xfrm>
            <a:off x="762000" y="1524000"/>
            <a:ext cx="7458075" cy="2095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228600" y="304800"/>
            <a:ext cx="8229600" cy="1066800"/>
          </a:xfrm>
          <a:prstGeom prst="rect">
            <a:avLst/>
          </a:prstGeom>
        </p:spPr>
        <p:txBody>
          <a:bodyPr vert="horz" wrap="square" lIns="0" tIns="143395" rIns="0" bIns="0" rtlCol="0">
            <a:spAutoFit/>
          </a:bodyPr>
          <a:lstStyle/>
          <a:p>
            <a:pPr marL="371475">
              <a:lnSpc>
                <a:spcPct val="100000"/>
              </a:lnSpc>
            </a:pPr>
            <a:r>
              <a:rPr sz="3200" spc="-5" dirty="0"/>
              <a:t>Acute </a:t>
            </a:r>
            <a:r>
              <a:rPr sz="3200" dirty="0"/>
              <a:t>GVHD</a:t>
            </a:r>
            <a:r>
              <a:rPr sz="3200" spc="-110" dirty="0"/>
              <a:t> </a:t>
            </a:r>
            <a:r>
              <a:rPr sz="3200" spc="-5" dirty="0"/>
              <a:t>Treatment</a:t>
            </a:r>
            <a:endParaRPr sz="3200" dirty="0"/>
          </a:p>
        </p:txBody>
      </p:sp>
      <p:sp>
        <p:nvSpPr>
          <p:cNvPr id="63" name="object 63"/>
          <p:cNvSpPr txBox="1"/>
          <p:nvPr/>
        </p:nvSpPr>
        <p:spPr>
          <a:xfrm>
            <a:off x="685800" y="2438400"/>
            <a:ext cx="7467600" cy="2703817"/>
          </a:xfrm>
          <a:prstGeom prst="rect">
            <a:avLst/>
          </a:prstGeom>
        </p:spPr>
        <p:txBody>
          <a:bodyPr vert="horz" wrap="square" lIns="0" tIns="0" rIns="0" bIns="0" rtlCol="0">
            <a:spAutoFit/>
          </a:bodyPr>
          <a:lstStyle/>
          <a:p>
            <a:pPr marL="355600" indent="-342900">
              <a:lnSpc>
                <a:spcPct val="150000"/>
              </a:lnSpc>
              <a:spcBef>
                <a:spcPts val="670"/>
              </a:spcBef>
              <a:buChar char="•"/>
              <a:tabLst>
                <a:tab pos="355600" algn="l"/>
                <a:tab pos="356235" algn="l"/>
              </a:tabLst>
            </a:pPr>
            <a:r>
              <a:rPr sz="2200" spc="-5" dirty="0" smtClean="0">
                <a:latin typeface="Arial"/>
                <a:cs typeface="Arial"/>
              </a:rPr>
              <a:t>Corticosteroid </a:t>
            </a:r>
            <a:r>
              <a:rPr sz="2200" spc="-5" dirty="0">
                <a:latin typeface="Arial"/>
                <a:cs typeface="Arial"/>
              </a:rPr>
              <a:t>remains the standard first line</a:t>
            </a:r>
            <a:r>
              <a:rPr sz="2200" spc="110" dirty="0">
                <a:latin typeface="Arial"/>
                <a:cs typeface="Arial"/>
              </a:rPr>
              <a:t> </a:t>
            </a:r>
            <a:r>
              <a:rPr sz="2200" spc="-5" dirty="0">
                <a:latin typeface="Arial"/>
                <a:cs typeface="Arial"/>
              </a:rPr>
              <a:t>therapy</a:t>
            </a:r>
            <a:endParaRPr sz="2200" dirty="0">
              <a:latin typeface="Arial"/>
              <a:cs typeface="Arial"/>
            </a:endParaRPr>
          </a:p>
          <a:p>
            <a:pPr marL="756285" marR="6985" lvl="1" indent="-286385">
              <a:lnSpc>
                <a:spcPct val="150000"/>
              </a:lnSpc>
              <a:spcBef>
                <a:spcPts val="819"/>
              </a:spcBef>
              <a:buChar char="•"/>
              <a:tabLst>
                <a:tab pos="755650" algn="l"/>
                <a:tab pos="756920" algn="l"/>
                <a:tab pos="2167255" algn="l"/>
                <a:tab pos="3020695" algn="l"/>
                <a:tab pos="3695700" algn="l"/>
                <a:tab pos="4017645" algn="l"/>
                <a:tab pos="4680585" algn="l"/>
                <a:tab pos="5497195" algn="l"/>
                <a:tab pos="5817235" algn="l"/>
                <a:tab pos="6987540" algn="l"/>
              </a:tabLst>
            </a:pPr>
            <a:r>
              <a:rPr sz="1800" spc="-10" dirty="0">
                <a:latin typeface="Arial"/>
                <a:cs typeface="Arial"/>
              </a:rPr>
              <a:t>R</a:t>
            </a:r>
            <a:r>
              <a:rPr sz="1800" spc="-15" dirty="0">
                <a:latin typeface="Arial"/>
                <a:cs typeface="Arial"/>
              </a:rPr>
              <a:t>an</a:t>
            </a:r>
            <a:r>
              <a:rPr sz="1800" dirty="0">
                <a:latin typeface="Arial"/>
                <a:cs typeface="Arial"/>
              </a:rPr>
              <a:t>d</a:t>
            </a:r>
            <a:r>
              <a:rPr sz="1800" spc="-15" dirty="0">
                <a:latin typeface="Arial"/>
                <a:cs typeface="Arial"/>
              </a:rPr>
              <a:t>o</a:t>
            </a:r>
            <a:r>
              <a:rPr sz="1800" spc="-5" dirty="0">
                <a:latin typeface="Arial"/>
                <a:cs typeface="Arial"/>
              </a:rPr>
              <a:t>m</a:t>
            </a:r>
            <a:r>
              <a:rPr sz="1800" spc="-10" dirty="0">
                <a:latin typeface="Arial"/>
                <a:cs typeface="Arial"/>
              </a:rPr>
              <a:t>i</a:t>
            </a:r>
            <a:r>
              <a:rPr sz="1800" dirty="0">
                <a:latin typeface="Arial"/>
                <a:cs typeface="Arial"/>
              </a:rPr>
              <a:t>ze</a:t>
            </a:r>
            <a:r>
              <a:rPr sz="1800" spc="-5" dirty="0">
                <a:latin typeface="Arial"/>
                <a:cs typeface="Arial"/>
              </a:rPr>
              <a:t>d</a:t>
            </a:r>
            <a:r>
              <a:rPr sz="1800" dirty="0">
                <a:latin typeface="Arial"/>
                <a:cs typeface="Arial"/>
              </a:rPr>
              <a:t>	</a:t>
            </a:r>
            <a:r>
              <a:rPr sz="1800" spc="10" dirty="0">
                <a:latin typeface="Arial"/>
                <a:cs typeface="Arial"/>
              </a:rPr>
              <a:t>s</a:t>
            </a:r>
            <a:r>
              <a:rPr sz="1800" dirty="0">
                <a:latin typeface="Arial"/>
                <a:cs typeface="Arial"/>
              </a:rPr>
              <a:t>t</a:t>
            </a:r>
            <a:r>
              <a:rPr sz="1800" spc="-15" dirty="0">
                <a:latin typeface="Arial"/>
                <a:cs typeface="Arial"/>
              </a:rPr>
              <a:t>ud</a:t>
            </a:r>
            <a:r>
              <a:rPr sz="1800" spc="-10" dirty="0">
                <a:latin typeface="Arial"/>
                <a:cs typeface="Arial"/>
              </a:rPr>
              <a:t>i</a:t>
            </a:r>
            <a:r>
              <a:rPr sz="1800" spc="-15" dirty="0">
                <a:latin typeface="Arial"/>
                <a:cs typeface="Arial"/>
              </a:rPr>
              <a:t>e</a:t>
            </a:r>
            <a:r>
              <a:rPr sz="1800" spc="-5" dirty="0">
                <a:latin typeface="Arial"/>
                <a:cs typeface="Arial"/>
              </a:rPr>
              <a:t>s</a:t>
            </a:r>
            <a:r>
              <a:rPr sz="1800" dirty="0">
                <a:latin typeface="Arial"/>
                <a:cs typeface="Arial"/>
              </a:rPr>
              <a:t>	f</a:t>
            </a:r>
            <a:r>
              <a:rPr sz="1800" spc="-15" dirty="0">
                <a:latin typeface="Arial"/>
                <a:cs typeface="Arial"/>
              </a:rPr>
              <a:t>a</a:t>
            </a:r>
            <a:r>
              <a:rPr sz="1800" dirty="0">
                <a:latin typeface="Arial"/>
                <a:cs typeface="Arial"/>
              </a:rPr>
              <a:t>i</a:t>
            </a:r>
            <a:r>
              <a:rPr sz="1800" spc="-10" dirty="0">
                <a:latin typeface="Arial"/>
                <a:cs typeface="Arial"/>
              </a:rPr>
              <a:t>l</a:t>
            </a:r>
            <a:r>
              <a:rPr sz="1800" spc="-15" dirty="0">
                <a:latin typeface="Arial"/>
                <a:cs typeface="Arial"/>
              </a:rPr>
              <a:t>e</a:t>
            </a:r>
            <a:r>
              <a:rPr sz="1800" spc="-5" dirty="0">
                <a:latin typeface="Arial"/>
                <a:cs typeface="Arial"/>
              </a:rPr>
              <a:t>d</a:t>
            </a:r>
            <a:r>
              <a:rPr sz="1800" dirty="0">
                <a:latin typeface="Arial"/>
                <a:cs typeface="Arial"/>
              </a:rPr>
              <a:t>	</a:t>
            </a:r>
            <a:r>
              <a:rPr sz="1800" spc="15" dirty="0">
                <a:latin typeface="Arial"/>
                <a:cs typeface="Arial"/>
              </a:rPr>
              <a:t>t</a:t>
            </a:r>
            <a:r>
              <a:rPr sz="1800" dirty="0">
                <a:latin typeface="Arial"/>
                <a:cs typeface="Arial"/>
              </a:rPr>
              <a:t>o	s</a:t>
            </a:r>
            <a:r>
              <a:rPr sz="1800" spc="-15" dirty="0">
                <a:latin typeface="Arial"/>
                <a:cs typeface="Arial"/>
              </a:rPr>
              <a:t>h</a:t>
            </a:r>
            <a:r>
              <a:rPr sz="1800" spc="5" dirty="0">
                <a:latin typeface="Arial"/>
                <a:cs typeface="Arial"/>
              </a:rPr>
              <a:t>o</a:t>
            </a:r>
            <a:r>
              <a:rPr sz="1800" spc="-5" dirty="0">
                <a:latin typeface="Arial"/>
                <a:cs typeface="Arial"/>
              </a:rPr>
              <a:t>w</a:t>
            </a:r>
            <a:r>
              <a:rPr sz="1800" dirty="0">
                <a:latin typeface="Arial"/>
                <a:cs typeface="Arial"/>
              </a:rPr>
              <a:t>	</a:t>
            </a:r>
            <a:r>
              <a:rPr sz="1800" spc="-15" dirty="0">
                <a:latin typeface="Arial"/>
                <a:cs typeface="Arial"/>
              </a:rPr>
              <a:t>be</a:t>
            </a:r>
            <a:r>
              <a:rPr sz="1800" dirty="0">
                <a:latin typeface="Arial"/>
                <a:cs typeface="Arial"/>
              </a:rPr>
              <a:t>n</a:t>
            </a:r>
            <a:r>
              <a:rPr sz="1800" spc="-10" dirty="0">
                <a:latin typeface="Arial"/>
                <a:cs typeface="Arial"/>
              </a:rPr>
              <a:t>e</a:t>
            </a:r>
            <a:r>
              <a:rPr sz="1800" dirty="0">
                <a:latin typeface="Arial"/>
                <a:cs typeface="Arial"/>
              </a:rPr>
              <a:t>fit	</a:t>
            </a:r>
            <a:r>
              <a:rPr sz="1800" spc="-10" dirty="0">
                <a:latin typeface="Arial"/>
                <a:cs typeface="Arial"/>
              </a:rPr>
              <a:t>o</a:t>
            </a:r>
            <a:r>
              <a:rPr sz="1800" dirty="0">
                <a:latin typeface="Arial"/>
                <a:cs typeface="Arial"/>
              </a:rPr>
              <a:t>f	c</a:t>
            </a:r>
            <a:r>
              <a:rPr sz="1800" spc="-15" dirty="0">
                <a:latin typeface="Arial"/>
                <a:cs typeface="Arial"/>
              </a:rPr>
              <a:t>o</a:t>
            </a:r>
            <a:r>
              <a:rPr sz="1800" spc="-5" dirty="0">
                <a:latin typeface="Arial"/>
                <a:cs typeface="Arial"/>
              </a:rPr>
              <a:t>m</a:t>
            </a:r>
            <a:r>
              <a:rPr sz="1800" spc="-15" dirty="0">
                <a:latin typeface="Arial"/>
                <a:cs typeface="Arial"/>
              </a:rPr>
              <a:t>b</a:t>
            </a:r>
            <a:r>
              <a:rPr sz="1800" spc="-10" dirty="0">
                <a:latin typeface="Arial"/>
                <a:cs typeface="Arial"/>
              </a:rPr>
              <a:t>i</a:t>
            </a:r>
            <a:r>
              <a:rPr sz="1800" spc="-15" dirty="0">
                <a:latin typeface="Arial"/>
                <a:cs typeface="Arial"/>
              </a:rPr>
              <a:t>n</a:t>
            </a:r>
            <a:r>
              <a:rPr sz="1800" dirty="0">
                <a:latin typeface="Arial"/>
                <a:cs typeface="Arial"/>
              </a:rPr>
              <a:t>i</a:t>
            </a:r>
            <a:r>
              <a:rPr sz="1800" spc="-15" dirty="0">
                <a:latin typeface="Arial"/>
                <a:cs typeface="Arial"/>
              </a:rPr>
              <a:t>n</a:t>
            </a:r>
            <a:r>
              <a:rPr sz="1800" spc="-5" dirty="0">
                <a:latin typeface="Arial"/>
                <a:cs typeface="Arial"/>
              </a:rPr>
              <a:t>g</a:t>
            </a:r>
            <a:r>
              <a:rPr sz="1800" dirty="0">
                <a:latin typeface="Arial"/>
                <a:cs typeface="Arial"/>
              </a:rPr>
              <a:t>	</a:t>
            </a:r>
            <a:r>
              <a:rPr sz="1800" spc="-10" dirty="0">
                <a:latin typeface="Arial"/>
                <a:cs typeface="Arial"/>
              </a:rPr>
              <a:t>o</a:t>
            </a:r>
            <a:r>
              <a:rPr sz="1800" dirty="0">
                <a:latin typeface="Arial"/>
                <a:cs typeface="Arial"/>
              </a:rPr>
              <a:t>t</a:t>
            </a:r>
            <a:r>
              <a:rPr sz="1800" spc="-15" dirty="0">
                <a:latin typeface="Arial"/>
                <a:cs typeface="Arial"/>
              </a:rPr>
              <a:t>her  </a:t>
            </a:r>
            <a:r>
              <a:rPr sz="1800" spc="-10" dirty="0">
                <a:latin typeface="Arial"/>
                <a:cs typeface="Arial"/>
              </a:rPr>
              <a:t>agents</a:t>
            </a:r>
            <a:endParaRPr sz="1800" dirty="0">
              <a:latin typeface="Arial"/>
              <a:cs typeface="Arial"/>
            </a:endParaRPr>
          </a:p>
          <a:p>
            <a:pPr marL="756285" lvl="1" indent="-286385">
              <a:lnSpc>
                <a:spcPct val="150000"/>
              </a:lnSpc>
              <a:spcBef>
                <a:spcPts val="359"/>
              </a:spcBef>
              <a:buChar char="•"/>
              <a:tabLst>
                <a:tab pos="755650" algn="l"/>
                <a:tab pos="756920" algn="l"/>
              </a:tabLst>
            </a:pPr>
            <a:r>
              <a:rPr sz="1800" b="1" spc="-5" dirty="0">
                <a:latin typeface="Arial"/>
                <a:cs typeface="Arial"/>
              </a:rPr>
              <a:t>Starting </a:t>
            </a:r>
            <a:r>
              <a:rPr lang="tr-TR" sz="1800" b="1" spc="-10" dirty="0" smtClean="0">
                <a:latin typeface="Arial"/>
                <a:cs typeface="Arial"/>
              </a:rPr>
              <a:t>M. </a:t>
            </a:r>
            <a:r>
              <a:rPr lang="tr-TR" sz="1800" b="1" spc="-10" dirty="0" err="1" smtClean="0">
                <a:latin typeface="Arial"/>
                <a:cs typeface="Arial"/>
              </a:rPr>
              <a:t>Pred</a:t>
            </a:r>
            <a:r>
              <a:rPr lang="tr-TR" sz="1800" b="1" spc="-10" dirty="0" smtClean="0">
                <a:latin typeface="Arial"/>
                <a:cs typeface="Arial"/>
              </a:rPr>
              <a:t>. </a:t>
            </a:r>
            <a:r>
              <a:rPr sz="1800" b="1" spc="-10" dirty="0" smtClean="0">
                <a:latin typeface="Arial"/>
                <a:cs typeface="Arial"/>
              </a:rPr>
              <a:t>dose</a:t>
            </a:r>
            <a:r>
              <a:rPr sz="1800" b="1" spc="35" dirty="0" smtClean="0">
                <a:latin typeface="Arial"/>
                <a:cs typeface="Arial"/>
              </a:rPr>
              <a:t> </a:t>
            </a:r>
            <a:r>
              <a:rPr sz="1800" b="1" spc="-5" dirty="0">
                <a:latin typeface="Arial"/>
                <a:cs typeface="Arial"/>
              </a:rPr>
              <a:t>1-2mg/Kg</a:t>
            </a:r>
            <a:endParaRPr sz="1800" b="1" dirty="0">
              <a:latin typeface="Arial"/>
              <a:cs typeface="Arial"/>
            </a:endParaRPr>
          </a:p>
          <a:p>
            <a:pPr marL="1155700" lvl="2" indent="-228600">
              <a:lnSpc>
                <a:spcPct val="150000"/>
              </a:lnSpc>
              <a:spcBef>
                <a:spcPts val="425"/>
              </a:spcBef>
              <a:buChar char="•"/>
              <a:tabLst>
                <a:tab pos="1155065" algn="l"/>
                <a:tab pos="1156335" algn="l"/>
              </a:tabLst>
            </a:pPr>
            <a:r>
              <a:rPr sz="1600" spc="-5" dirty="0">
                <a:latin typeface="Arial"/>
                <a:cs typeface="Arial"/>
              </a:rPr>
              <a:t>10mg/kg </a:t>
            </a:r>
            <a:r>
              <a:rPr sz="1600" spc="-10" dirty="0">
                <a:latin typeface="Arial"/>
                <a:cs typeface="Arial"/>
              </a:rPr>
              <a:t>was </a:t>
            </a:r>
            <a:r>
              <a:rPr sz="1600" spc="-5" dirty="0">
                <a:latin typeface="Arial"/>
                <a:cs typeface="Arial"/>
              </a:rPr>
              <a:t>not superior to</a:t>
            </a:r>
            <a:r>
              <a:rPr sz="1600" spc="60" dirty="0">
                <a:latin typeface="Arial"/>
                <a:cs typeface="Arial"/>
              </a:rPr>
              <a:t> </a:t>
            </a:r>
            <a:r>
              <a:rPr sz="1600" spc="-5" dirty="0">
                <a:latin typeface="Arial"/>
                <a:cs typeface="Arial"/>
              </a:rPr>
              <a:t>2mg/kg</a:t>
            </a:r>
            <a:endParaRPr sz="1600" dirty="0">
              <a:latin typeface="Arial"/>
              <a:cs typeface="Arial"/>
            </a:endParaRPr>
          </a:p>
          <a:p>
            <a:pPr marL="1155700" lvl="2" indent="-228600">
              <a:lnSpc>
                <a:spcPct val="150000"/>
              </a:lnSpc>
              <a:spcBef>
                <a:spcPts val="405"/>
              </a:spcBef>
              <a:buChar char="•"/>
              <a:tabLst>
                <a:tab pos="1155700" algn="l"/>
                <a:tab pos="1156335" algn="l"/>
              </a:tabLst>
            </a:pPr>
            <a:r>
              <a:rPr sz="1600" spc="-5" dirty="0">
                <a:latin typeface="Arial"/>
                <a:cs typeface="Arial"/>
              </a:rPr>
              <a:t>1mg/kg might be enough for grade II</a:t>
            </a:r>
            <a:r>
              <a:rPr sz="1600" spc="65" dirty="0">
                <a:latin typeface="Arial"/>
                <a:cs typeface="Arial"/>
              </a:rPr>
              <a:t> </a:t>
            </a:r>
            <a:r>
              <a:rPr sz="1600" dirty="0" smtClean="0">
                <a:latin typeface="Arial"/>
                <a:cs typeface="Arial"/>
              </a:rPr>
              <a:t>disease</a:t>
            </a:r>
            <a:endParaRPr sz="1600" dirty="0">
              <a:latin typeface="Arial"/>
              <a:cs typeface="Arial"/>
            </a:endParaRPr>
          </a:p>
        </p:txBody>
      </p:sp>
      <p:sp>
        <p:nvSpPr>
          <p:cNvPr id="4" name="3 Dikdörtgen"/>
          <p:cNvSpPr/>
          <p:nvPr/>
        </p:nvSpPr>
        <p:spPr>
          <a:xfrm>
            <a:off x="533400" y="1524000"/>
            <a:ext cx="7924800" cy="578492"/>
          </a:xfrm>
          <a:prstGeom prst="rect">
            <a:avLst/>
          </a:prstGeom>
        </p:spPr>
        <p:txBody>
          <a:bodyPr wrap="square">
            <a:spAutoFit/>
          </a:bodyPr>
          <a:lstStyle/>
          <a:p>
            <a:pPr marL="355600" indent="-342900">
              <a:lnSpc>
                <a:spcPct val="150000"/>
              </a:lnSpc>
              <a:buChar char="•"/>
              <a:tabLst>
                <a:tab pos="355600" algn="l"/>
                <a:tab pos="356235" algn="l"/>
              </a:tabLst>
            </a:pPr>
            <a:r>
              <a:rPr lang="en-US" sz="2400" spc="-5" dirty="0" smtClean="0">
                <a:solidFill>
                  <a:srgbClr val="C00000"/>
                </a:solidFill>
                <a:latin typeface="+mj-lt"/>
                <a:cs typeface="Arial"/>
              </a:rPr>
              <a:t>Initiated once </a:t>
            </a:r>
            <a:r>
              <a:rPr lang="en-US" sz="2400" spc="-10" dirty="0" smtClean="0">
                <a:solidFill>
                  <a:srgbClr val="C00000"/>
                </a:solidFill>
                <a:latin typeface="+mj-lt"/>
                <a:cs typeface="Arial"/>
              </a:rPr>
              <a:t>GVHD </a:t>
            </a:r>
            <a:r>
              <a:rPr lang="en-US" sz="2400" spc="-5" dirty="0" smtClean="0">
                <a:solidFill>
                  <a:srgbClr val="C00000"/>
                </a:solidFill>
                <a:latin typeface="+mj-lt"/>
                <a:cs typeface="Arial"/>
              </a:rPr>
              <a:t>is suspected or</a:t>
            </a:r>
            <a:r>
              <a:rPr lang="en-US" sz="2400" spc="65" dirty="0" smtClean="0">
                <a:solidFill>
                  <a:srgbClr val="C00000"/>
                </a:solidFill>
                <a:latin typeface="+mj-lt"/>
                <a:cs typeface="Arial"/>
              </a:rPr>
              <a:t> </a:t>
            </a:r>
            <a:r>
              <a:rPr lang="en-US" sz="2400" spc="-5" dirty="0" smtClean="0">
                <a:solidFill>
                  <a:srgbClr val="C00000"/>
                </a:solidFill>
                <a:latin typeface="+mj-lt"/>
                <a:cs typeface="Arial"/>
              </a:rPr>
              <a:t>confirmed</a:t>
            </a:r>
            <a:endParaRPr lang="en-US" sz="2400" dirty="0">
              <a:solidFill>
                <a:srgbClr val="C00000"/>
              </a:solidFill>
              <a:latin typeface="+mj-lt"/>
              <a:cs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228600" y="304800"/>
            <a:ext cx="8229600" cy="1066800"/>
          </a:xfrm>
          <a:prstGeom prst="rect">
            <a:avLst/>
          </a:prstGeom>
        </p:spPr>
        <p:txBody>
          <a:bodyPr vert="horz" wrap="square" lIns="0" tIns="143395" rIns="0" bIns="0" rtlCol="0">
            <a:spAutoFit/>
          </a:bodyPr>
          <a:lstStyle/>
          <a:p>
            <a:pPr marL="371475">
              <a:lnSpc>
                <a:spcPct val="100000"/>
              </a:lnSpc>
            </a:pPr>
            <a:r>
              <a:rPr sz="3200" spc="-5" dirty="0"/>
              <a:t>Acute </a:t>
            </a:r>
            <a:r>
              <a:rPr sz="3200" dirty="0"/>
              <a:t>GVHD</a:t>
            </a:r>
            <a:r>
              <a:rPr sz="3200" spc="-110" dirty="0"/>
              <a:t> </a:t>
            </a:r>
            <a:r>
              <a:rPr sz="3200" spc="-5" dirty="0"/>
              <a:t>Treatment</a:t>
            </a:r>
            <a:endParaRPr sz="3200" dirty="0"/>
          </a:p>
        </p:txBody>
      </p:sp>
      <p:sp>
        <p:nvSpPr>
          <p:cNvPr id="63" name="object 63"/>
          <p:cNvSpPr txBox="1"/>
          <p:nvPr/>
        </p:nvSpPr>
        <p:spPr>
          <a:xfrm>
            <a:off x="838200" y="1981200"/>
            <a:ext cx="6553200" cy="3279872"/>
          </a:xfrm>
          <a:prstGeom prst="rect">
            <a:avLst/>
          </a:prstGeom>
        </p:spPr>
        <p:txBody>
          <a:bodyPr vert="horz" wrap="square" lIns="0" tIns="0" rIns="0" bIns="0" rtlCol="0">
            <a:spAutoFit/>
          </a:bodyPr>
          <a:lstStyle/>
          <a:p>
            <a:pPr marL="355600" indent="-342900">
              <a:lnSpc>
                <a:spcPct val="130000"/>
              </a:lnSpc>
              <a:spcBef>
                <a:spcPts val="660"/>
              </a:spcBef>
              <a:buChar char="•"/>
              <a:tabLst>
                <a:tab pos="355600" algn="l"/>
                <a:tab pos="356235" algn="l"/>
              </a:tabLst>
            </a:pPr>
            <a:r>
              <a:rPr sz="2200" spc="-5" dirty="0" smtClean="0">
                <a:latin typeface="Arial"/>
                <a:cs typeface="Arial"/>
              </a:rPr>
              <a:t>Grade </a:t>
            </a:r>
            <a:r>
              <a:rPr sz="2200" spc="-5" dirty="0">
                <a:latin typeface="Arial"/>
                <a:cs typeface="Arial"/>
              </a:rPr>
              <a:t>I </a:t>
            </a:r>
            <a:r>
              <a:rPr sz="2200" dirty="0">
                <a:latin typeface="Arial"/>
                <a:cs typeface="Arial"/>
              </a:rPr>
              <a:t>skin</a:t>
            </a:r>
            <a:r>
              <a:rPr sz="2200" spc="-55" dirty="0">
                <a:latin typeface="Arial"/>
                <a:cs typeface="Arial"/>
              </a:rPr>
              <a:t> </a:t>
            </a:r>
            <a:r>
              <a:rPr sz="2200" spc="-10" dirty="0">
                <a:latin typeface="Arial"/>
                <a:cs typeface="Arial"/>
              </a:rPr>
              <a:t>GVHD</a:t>
            </a:r>
            <a:endParaRPr sz="2200" dirty="0">
              <a:latin typeface="Arial"/>
              <a:cs typeface="Arial"/>
            </a:endParaRPr>
          </a:p>
          <a:p>
            <a:pPr marL="756285" marR="5715" lvl="1" indent="-286385">
              <a:lnSpc>
                <a:spcPct val="130000"/>
              </a:lnSpc>
              <a:spcBef>
                <a:spcPts val="445"/>
              </a:spcBef>
              <a:buChar char="•"/>
              <a:tabLst>
                <a:tab pos="755650" algn="l"/>
                <a:tab pos="756920" algn="l"/>
                <a:tab pos="1837689" algn="l"/>
                <a:tab pos="2369820" algn="l"/>
                <a:tab pos="3156585" algn="l"/>
                <a:tab pos="4307205" algn="l"/>
                <a:tab pos="5463540" algn="l"/>
              </a:tabLst>
            </a:pPr>
            <a:r>
              <a:rPr sz="1800" dirty="0">
                <a:latin typeface="Arial"/>
                <a:cs typeface="Arial"/>
              </a:rPr>
              <a:t>M</a:t>
            </a:r>
            <a:r>
              <a:rPr sz="1800" spc="-15" dirty="0">
                <a:latin typeface="Arial"/>
                <a:cs typeface="Arial"/>
              </a:rPr>
              <a:t>ana</a:t>
            </a:r>
            <a:r>
              <a:rPr sz="1800" dirty="0">
                <a:latin typeface="Arial"/>
                <a:cs typeface="Arial"/>
              </a:rPr>
              <a:t>g</a:t>
            </a:r>
            <a:r>
              <a:rPr sz="1800" spc="-15" dirty="0">
                <a:latin typeface="Arial"/>
                <a:cs typeface="Arial"/>
              </a:rPr>
              <a:t>e</a:t>
            </a:r>
            <a:r>
              <a:rPr sz="1800" spc="-5" dirty="0">
                <a:latin typeface="Arial"/>
                <a:cs typeface="Arial"/>
              </a:rPr>
              <a:t>d</a:t>
            </a:r>
            <a:r>
              <a:rPr sz="1800" dirty="0">
                <a:latin typeface="Arial"/>
                <a:cs typeface="Arial"/>
              </a:rPr>
              <a:t>	</a:t>
            </a:r>
            <a:r>
              <a:rPr sz="1800" spc="-35" dirty="0">
                <a:latin typeface="Arial"/>
                <a:cs typeface="Arial"/>
              </a:rPr>
              <a:t>w</a:t>
            </a:r>
            <a:r>
              <a:rPr sz="1800" spc="-10" dirty="0">
                <a:latin typeface="Arial"/>
                <a:cs typeface="Arial"/>
              </a:rPr>
              <a:t>i</a:t>
            </a:r>
            <a:r>
              <a:rPr sz="1800" dirty="0">
                <a:latin typeface="Arial"/>
                <a:cs typeface="Arial"/>
              </a:rPr>
              <a:t>t</a:t>
            </a:r>
            <a:r>
              <a:rPr sz="1800" spc="-5" dirty="0">
                <a:latin typeface="Arial"/>
                <a:cs typeface="Arial"/>
              </a:rPr>
              <a:t>h</a:t>
            </a:r>
            <a:r>
              <a:rPr sz="1800" dirty="0">
                <a:latin typeface="Arial"/>
                <a:cs typeface="Arial"/>
              </a:rPr>
              <a:t>	t</a:t>
            </a:r>
            <a:r>
              <a:rPr sz="1800" spc="-15" dirty="0">
                <a:latin typeface="Arial"/>
                <a:cs typeface="Arial"/>
              </a:rPr>
              <a:t>op</a:t>
            </a:r>
            <a:r>
              <a:rPr sz="1800" spc="-10" dirty="0">
                <a:latin typeface="Arial"/>
                <a:cs typeface="Arial"/>
              </a:rPr>
              <a:t>i</a:t>
            </a:r>
            <a:r>
              <a:rPr sz="1800" dirty="0">
                <a:latin typeface="Arial"/>
                <a:cs typeface="Arial"/>
              </a:rPr>
              <a:t>c</a:t>
            </a:r>
            <a:r>
              <a:rPr sz="1800" spc="-15" dirty="0">
                <a:latin typeface="Arial"/>
                <a:cs typeface="Arial"/>
              </a:rPr>
              <a:t>a</a:t>
            </a:r>
            <a:r>
              <a:rPr sz="1800" spc="-5" dirty="0">
                <a:latin typeface="Arial"/>
                <a:cs typeface="Arial"/>
              </a:rPr>
              <a:t>l</a:t>
            </a:r>
            <a:r>
              <a:rPr sz="1800" dirty="0">
                <a:latin typeface="Arial"/>
                <a:cs typeface="Arial"/>
              </a:rPr>
              <a:t>	t</a:t>
            </a:r>
            <a:r>
              <a:rPr sz="1800" spc="-15" dirty="0">
                <a:latin typeface="Arial"/>
                <a:cs typeface="Arial"/>
              </a:rPr>
              <a:t>he</a:t>
            </a:r>
            <a:r>
              <a:rPr sz="1800" spc="-5" dirty="0">
                <a:latin typeface="Arial"/>
                <a:cs typeface="Arial"/>
              </a:rPr>
              <a:t>r</a:t>
            </a:r>
            <a:r>
              <a:rPr sz="1800" dirty="0">
                <a:latin typeface="Arial"/>
                <a:cs typeface="Arial"/>
              </a:rPr>
              <a:t>apy </a:t>
            </a:r>
            <a:r>
              <a:rPr sz="1800" spc="-15" dirty="0">
                <a:latin typeface="Arial"/>
                <a:cs typeface="Arial"/>
              </a:rPr>
              <a:t> </a:t>
            </a:r>
            <a:r>
              <a:rPr sz="1800" dirty="0">
                <a:latin typeface="Arial"/>
                <a:cs typeface="Arial"/>
              </a:rPr>
              <a:t>+	</a:t>
            </a:r>
            <a:r>
              <a:rPr sz="1800" spc="-10" dirty="0">
                <a:latin typeface="Arial"/>
                <a:cs typeface="Arial"/>
              </a:rPr>
              <a:t>op</a:t>
            </a:r>
            <a:r>
              <a:rPr sz="1800" dirty="0">
                <a:latin typeface="Arial"/>
                <a:cs typeface="Arial"/>
              </a:rPr>
              <a:t>t</a:t>
            </a:r>
            <a:r>
              <a:rPr sz="1800" spc="-10" dirty="0">
                <a:latin typeface="Arial"/>
                <a:cs typeface="Arial"/>
              </a:rPr>
              <a:t>i</a:t>
            </a:r>
            <a:r>
              <a:rPr sz="1800" dirty="0">
                <a:latin typeface="Arial"/>
                <a:cs typeface="Arial"/>
              </a:rPr>
              <a:t>m</a:t>
            </a:r>
            <a:r>
              <a:rPr sz="1800" spc="-10" dirty="0">
                <a:latin typeface="Arial"/>
                <a:cs typeface="Arial"/>
              </a:rPr>
              <a:t>i</a:t>
            </a:r>
            <a:r>
              <a:rPr sz="1800" dirty="0">
                <a:latin typeface="Arial"/>
                <a:cs typeface="Arial"/>
              </a:rPr>
              <a:t>zin</a:t>
            </a:r>
            <a:r>
              <a:rPr sz="1800" spc="-5" dirty="0">
                <a:latin typeface="Arial"/>
                <a:cs typeface="Arial"/>
              </a:rPr>
              <a:t>g</a:t>
            </a:r>
            <a:r>
              <a:rPr sz="1800" dirty="0">
                <a:latin typeface="Arial"/>
                <a:cs typeface="Arial"/>
              </a:rPr>
              <a:t>	</a:t>
            </a:r>
            <a:r>
              <a:rPr sz="1800" spc="-10" dirty="0">
                <a:latin typeface="Arial"/>
                <a:cs typeface="Arial"/>
              </a:rPr>
              <a:t>i</a:t>
            </a:r>
            <a:r>
              <a:rPr sz="1800" dirty="0">
                <a:latin typeface="Arial"/>
                <a:cs typeface="Arial"/>
              </a:rPr>
              <a:t>mm</a:t>
            </a:r>
            <a:r>
              <a:rPr sz="1800" spc="-15" dirty="0">
                <a:latin typeface="Arial"/>
                <a:cs typeface="Arial"/>
              </a:rPr>
              <a:t>uno</a:t>
            </a:r>
            <a:r>
              <a:rPr sz="1800" spc="0" dirty="0">
                <a:latin typeface="Arial"/>
                <a:cs typeface="Arial"/>
              </a:rPr>
              <a:t>s</a:t>
            </a:r>
            <a:r>
              <a:rPr sz="1800" spc="-15" dirty="0">
                <a:latin typeface="Arial"/>
                <a:cs typeface="Arial"/>
              </a:rPr>
              <a:t>u</a:t>
            </a:r>
            <a:r>
              <a:rPr sz="1800" dirty="0">
                <a:latin typeface="Arial"/>
                <a:cs typeface="Arial"/>
              </a:rPr>
              <a:t>p</a:t>
            </a:r>
            <a:r>
              <a:rPr sz="1800" spc="-15" dirty="0">
                <a:latin typeface="Arial"/>
                <a:cs typeface="Arial"/>
              </a:rPr>
              <a:t>p</a:t>
            </a:r>
            <a:r>
              <a:rPr sz="1800" spc="-5" dirty="0">
                <a:latin typeface="Arial"/>
                <a:cs typeface="Arial"/>
              </a:rPr>
              <a:t>r</a:t>
            </a:r>
            <a:r>
              <a:rPr sz="1800" spc="-15" dirty="0">
                <a:latin typeface="Arial"/>
                <a:cs typeface="Arial"/>
              </a:rPr>
              <a:t>e</a:t>
            </a:r>
            <a:r>
              <a:rPr sz="1800" spc="-5" dirty="0">
                <a:latin typeface="Arial"/>
                <a:cs typeface="Arial"/>
              </a:rPr>
              <a:t>s</a:t>
            </a:r>
            <a:r>
              <a:rPr sz="1800" dirty="0">
                <a:latin typeface="Arial"/>
                <a:cs typeface="Arial"/>
              </a:rPr>
              <a:t>s</a:t>
            </a:r>
            <a:r>
              <a:rPr sz="1800" spc="-10" dirty="0">
                <a:latin typeface="Arial"/>
                <a:cs typeface="Arial"/>
              </a:rPr>
              <a:t>i</a:t>
            </a:r>
            <a:r>
              <a:rPr sz="1800" dirty="0">
                <a:latin typeface="Arial"/>
                <a:cs typeface="Arial"/>
              </a:rPr>
              <a:t>o</a:t>
            </a:r>
            <a:r>
              <a:rPr sz="1800" spc="-5" dirty="0">
                <a:latin typeface="Arial"/>
                <a:cs typeface="Arial"/>
              </a:rPr>
              <a:t>n  </a:t>
            </a:r>
            <a:r>
              <a:rPr sz="1800" spc="-10" dirty="0">
                <a:latin typeface="Arial"/>
                <a:cs typeface="Arial"/>
              </a:rPr>
              <a:t>levels</a:t>
            </a:r>
            <a:endParaRPr sz="1800" dirty="0">
              <a:latin typeface="Arial"/>
              <a:cs typeface="Arial"/>
            </a:endParaRPr>
          </a:p>
          <a:p>
            <a:pPr marL="355600" marR="6985" indent="-342900">
              <a:lnSpc>
                <a:spcPct val="130000"/>
              </a:lnSpc>
              <a:spcBef>
                <a:spcPts val="1165"/>
              </a:spcBef>
              <a:buChar char="•"/>
              <a:tabLst>
                <a:tab pos="355600" algn="l"/>
                <a:tab pos="356235" algn="l"/>
              </a:tabLst>
            </a:pPr>
            <a:r>
              <a:rPr sz="2200" spc="-5" dirty="0">
                <a:latin typeface="Arial"/>
                <a:cs typeface="Arial"/>
              </a:rPr>
              <a:t>Non-absorbable steroid are very </a:t>
            </a:r>
            <a:r>
              <a:rPr sz="2200" dirty="0">
                <a:latin typeface="Arial"/>
                <a:cs typeface="Arial"/>
              </a:rPr>
              <a:t>useful </a:t>
            </a:r>
            <a:r>
              <a:rPr sz="2200" spc="-5" dirty="0">
                <a:latin typeface="Arial"/>
                <a:cs typeface="Arial"/>
              </a:rPr>
              <a:t>adjuvant </a:t>
            </a:r>
            <a:r>
              <a:rPr sz="2200" dirty="0">
                <a:latin typeface="Arial"/>
                <a:cs typeface="Arial"/>
              </a:rPr>
              <a:t>therapy  </a:t>
            </a:r>
            <a:r>
              <a:rPr sz="2200" spc="-5" dirty="0">
                <a:latin typeface="Arial"/>
                <a:cs typeface="Arial"/>
              </a:rPr>
              <a:t>in GI</a:t>
            </a:r>
            <a:r>
              <a:rPr sz="2200" spc="-70" dirty="0">
                <a:latin typeface="Arial"/>
                <a:cs typeface="Arial"/>
              </a:rPr>
              <a:t> </a:t>
            </a:r>
            <a:r>
              <a:rPr sz="2200" spc="-10" dirty="0">
                <a:latin typeface="Arial"/>
                <a:cs typeface="Arial"/>
              </a:rPr>
              <a:t>GVHD</a:t>
            </a:r>
            <a:endParaRPr sz="2200" dirty="0">
              <a:latin typeface="Arial"/>
              <a:cs typeface="Arial"/>
            </a:endParaRPr>
          </a:p>
          <a:p>
            <a:pPr marL="355600" marR="5080" indent="-342900">
              <a:lnSpc>
                <a:spcPct val="130000"/>
              </a:lnSpc>
              <a:spcBef>
                <a:spcPts val="1200"/>
              </a:spcBef>
              <a:buChar char="•"/>
              <a:tabLst>
                <a:tab pos="355600" algn="l"/>
                <a:tab pos="356235" algn="l"/>
                <a:tab pos="1510665" algn="l"/>
                <a:tab pos="2903855" algn="l"/>
                <a:tab pos="3952240" algn="l"/>
                <a:tab pos="4612005" algn="l"/>
                <a:tab pos="5162550" algn="l"/>
                <a:tab pos="6475730" algn="l"/>
                <a:tab pos="6870700" algn="l"/>
              </a:tabLst>
            </a:pPr>
            <a:r>
              <a:rPr sz="2200" spc="-5" dirty="0">
                <a:latin typeface="Arial"/>
                <a:cs typeface="Arial"/>
              </a:rPr>
              <a:t>Sur</a:t>
            </a:r>
            <a:r>
              <a:rPr sz="2200" spc="-15" dirty="0">
                <a:latin typeface="Arial"/>
                <a:cs typeface="Arial"/>
              </a:rPr>
              <a:t>v</a:t>
            </a:r>
            <a:r>
              <a:rPr sz="2200" spc="-5" dirty="0">
                <a:latin typeface="Arial"/>
                <a:cs typeface="Arial"/>
              </a:rPr>
              <a:t>i</a:t>
            </a:r>
            <a:r>
              <a:rPr sz="2200" spc="-15" dirty="0">
                <a:latin typeface="Arial"/>
                <a:cs typeface="Arial"/>
              </a:rPr>
              <a:t>v</a:t>
            </a:r>
            <a:r>
              <a:rPr sz="2200" spc="-5" dirty="0">
                <a:latin typeface="Arial"/>
                <a:cs typeface="Arial"/>
              </a:rPr>
              <a:t>al</a:t>
            </a:r>
            <a:r>
              <a:rPr sz="2200" dirty="0">
                <a:latin typeface="Arial"/>
                <a:cs typeface="Arial"/>
              </a:rPr>
              <a:t>	c</a:t>
            </a:r>
            <a:r>
              <a:rPr sz="2200" spc="-5" dirty="0">
                <a:latin typeface="Arial"/>
                <a:cs typeface="Arial"/>
              </a:rPr>
              <a:t>o</a:t>
            </a:r>
            <a:r>
              <a:rPr sz="2200" spc="0" dirty="0">
                <a:latin typeface="Arial"/>
                <a:cs typeface="Arial"/>
              </a:rPr>
              <a:t>r</a:t>
            </a:r>
            <a:r>
              <a:rPr sz="2200" spc="-5" dirty="0">
                <a:latin typeface="Arial"/>
                <a:cs typeface="Arial"/>
              </a:rPr>
              <a:t>relates</a:t>
            </a:r>
            <a:r>
              <a:rPr sz="2200" dirty="0">
                <a:latin typeface="Arial"/>
                <a:cs typeface="Arial"/>
              </a:rPr>
              <a:t>	</a:t>
            </a:r>
            <a:r>
              <a:rPr sz="2200" spc="-5" dirty="0">
                <a:latin typeface="Arial"/>
                <a:cs typeface="Arial"/>
              </a:rPr>
              <a:t>dire</a:t>
            </a:r>
            <a:r>
              <a:rPr sz="2200" dirty="0">
                <a:latin typeface="Arial"/>
                <a:cs typeface="Arial"/>
              </a:rPr>
              <a:t>c</a:t>
            </a:r>
            <a:r>
              <a:rPr sz="2200" spc="-5" dirty="0">
                <a:latin typeface="Arial"/>
                <a:cs typeface="Arial"/>
              </a:rPr>
              <a:t>tly</a:t>
            </a:r>
            <a:r>
              <a:rPr sz="2200" dirty="0">
                <a:latin typeface="Arial"/>
                <a:cs typeface="Arial"/>
              </a:rPr>
              <a:t>	</a:t>
            </a:r>
            <a:r>
              <a:rPr sz="2200" spc="-10" dirty="0">
                <a:latin typeface="Arial"/>
                <a:cs typeface="Arial"/>
              </a:rPr>
              <a:t>w</a:t>
            </a:r>
            <a:r>
              <a:rPr sz="2200" spc="-5" dirty="0">
                <a:latin typeface="Arial"/>
                <a:cs typeface="Arial"/>
              </a:rPr>
              <a:t>ith</a:t>
            </a:r>
            <a:r>
              <a:rPr sz="2200" dirty="0">
                <a:latin typeface="Arial"/>
                <a:cs typeface="Arial"/>
              </a:rPr>
              <a:t>	</a:t>
            </a:r>
            <a:r>
              <a:rPr sz="2200" spc="-5" dirty="0">
                <a:latin typeface="Arial"/>
                <a:cs typeface="Arial"/>
              </a:rPr>
              <a:t>t</a:t>
            </a:r>
            <a:r>
              <a:rPr sz="2200" spc="-15" dirty="0">
                <a:latin typeface="Arial"/>
                <a:cs typeface="Arial"/>
              </a:rPr>
              <a:t>h</a:t>
            </a:r>
            <a:r>
              <a:rPr sz="2200" spc="-5" dirty="0">
                <a:latin typeface="Arial"/>
                <a:cs typeface="Arial"/>
              </a:rPr>
              <a:t>e</a:t>
            </a:r>
            <a:r>
              <a:rPr sz="2200" dirty="0">
                <a:latin typeface="Arial"/>
                <a:cs typeface="Arial"/>
              </a:rPr>
              <a:t>	</a:t>
            </a:r>
            <a:r>
              <a:rPr sz="2200" spc="-5" dirty="0">
                <a:latin typeface="Arial"/>
                <a:cs typeface="Arial"/>
              </a:rPr>
              <a:t>re</a:t>
            </a:r>
            <a:r>
              <a:rPr sz="2200" dirty="0">
                <a:latin typeface="Arial"/>
                <a:cs typeface="Arial"/>
              </a:rPr>
              <a:t>s</a:t>
            </a:r>
            <a:r>
              <a:rPr sz="2200" spc="-5" dirty="0">
                <a:latin typeface="Arial"/>
                <a:cs typeface="Arial"/>
              </a:rPr>
              <a:t>pon</a:t>
            </a:r>
            <a:r>
              <a:rPr sz="2200" dirty="0">
                <a:latin typeface="Arial"/>
                <a:cs typeface="Arial"/>
              </a:rPr>
              <a:t>s</a:t>
            </a:r>
            <a:r>
              <a:rPr sz="2200" spc="-5" dirty="0">
                <a:latin typeface="Arial"/>
                <a:cs typeface="Arial"/>
              </a:rPr>
              <a:t>e</a:t>
            </a:r>
            <a:r>
              <a:rPr sz="2200" dirty="0">
                <a:latin typeface="Arial"/>
                <a:cs typeface="Arial"/>
              </a:rPr>
              <a:t>	</a:t>
            </a:r>
            <a:r>
              <a:rPr sz="2200" spc="-5" dirty="0" smtClean="0">
                <a:latin typeface="Arial"/>
                <a:cs typeface="Arial"/>
              </a:rPr>
              <a:t>to</a:t>
            </a:r>
            <a:r>
              <a:rPr lang="tr-TR" sz="2200" dirty="0" smtClean="0">
                <a:latin typeface="Arial"/>
                <a:cs typeface="Arial"/>
              </a:rPr>
              <a:t> </a:t>
            </a:r>
            <a:r>
              <a:rPr sz="2200" spc="-5" dirty="0" smtClean="0">
                <a:latin typeface="Arial"/>
                <a:cs typeface="Arial"/>
              </a:rPr>
              <a:t>initial  </a:t>
            </a:r>
            <a:r>
              <a:rPr sz="2200" spc="-5" dirty="0">
                <a:latin typeface="Arial"/>
                <a:cs typeface="Arial"/>
              </a:rPr>
              <a:t>therapy</a:t>
            </a:r>
            <a:endParaRPr sz="2200" dirty="0">
              <a:latin typeface="Arial"/>
              <a:cs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152400" y="457200"/>
            <a:ext cx="8229600" cy="1066800"/>
          </a:xfrm>
          <a:prstGeom prst="rect">
            <a:avLst/>
          </a:prstGeom>
        </p:spPr>
        <p:txBody>
          <a:bodyPr vert="horz" wrap="square" lIns="0" tIns="143395" rIns="0" bIns="0" rtlCol="0">
            <a:spAutoFit/>
          </a:bodyPr>
          <a:lstStyle/>
          <a:p>
            <a:pPr marL="58419">
              <a:lnSpc>
                <a:spcPct val="100000"/>
              </a:lnSpc>
            </a:pPr>
            <a:r>
              <a:rPr sz="3200" spc="-5" dirty="0"/>
              <a:t>Salvage Therapy </a:t>
            </a:r>
            <a:r>
              <a:rPr sz="3200" dirty="0"/>
              <a:t>for </a:t>
            </a:r>
            <a:r>
              <a:rPr sz="3200" spc="-5" dirty="0"/>
              <a:t>Steroid Resistant</a:t>
            </a:r>
            <a:r>
              <a:rPr sz="3200" spc="-150" dirty="0"/>
              <a:t> </a:t>
            </a:r>
            <a:r>
              <a:rPr sz="3200" dirty="0"/>
              <a:t>aGVHD</a:t>
            </a:r>
          </a:p>
        </p:txBody>
      </p:sp>
      <p:sp>
        <p:nvSpPr>
          <p:cNvPr id="63" name="object 63"/>
          <p:cNvSpPr txBox="1"/>
          <p:nvPr/>
        </p:nvSpPr>
        <p:spPr>
          <a:xfrm>
            <a:off x="381000" y="1524000"/>
            <a:ext cx="8300720" cy="4865434"/>
          </a:xfrm>
          <a:prstGeom prst="rect">
            <a:avLst/>
          </a:prstGeom>
        </p:spPr>
        <p:txBody>
          <a:bodyPr vert="horz" wrap="square" lIns="0" tIns="0" rIns="0" bIns="0" rtlCol="0">
            <a:spAutoFit/>
          </a:bodyPr>
          <a:lstStyle/>
          <a:p>
            <a:pPr marL="355600" indent="-342900">
              <a:buFontTx/>
              <a:buChar char="•"/>
              <a:tabLst>
                <a:tab pos="355600" algn="l"/>
                <a:tab pos="356235" algn="l"/>
              </a:tabLst>
            </a:pPr>
            <a:r>
              <a:rPr lang="tr-TR" sz="2200" spc="-5" dirty="0" err="1" smtClean="0">
                <a:latin typeface="Arial"/>
                <a:cs typeface="Arial"/>
              </a:rPr>
              <a:t>Cellcept</a:t>
            </a:r>
            <a:r>
              <a:rPr lang="tr-TR" sz="2200" spc="-5" dirty="0" smtClean="0">
                <a:latin typeface="Arial"/>
                <a:cs typeface="Arial"/>
              </a:rPr>
              <a:t> (</a:t>
            </a:r>
            <a:r>
              <a:rPr lang="tr-TR" sz="2200" spc="-5" dirty="0" err="1" smtClean="0">
                <a:latin typeface="Arial"/>
                <a:cs typeface="Arial"/>
              </a:rPr>
              <a:t>Mycofenelat</a:t>
            </a:r>
            <a:r>
              <a:rPr lang="tr-TR" sz="2200" spc="-5" dirty="0" smtClean="0">
                <a:latin typeface="Arial"/>
                <a:cs typeface="Arial"/>
              </a:rPr>
              <a:t> Mofetil, MMF)</a:t>
            </a:r>
            <a:endParaRPr lang="tr-TR" sz="2200" dirty="0" smtClean="0">
              <a:latin typeface="Arial"/>
              <a:cs typeface="Arial"/>
            </a:endParaRPr>
          </a:p>
          <a:p>
            <a:pPr marL="355600" indent="-342900">
              <a:buFontTx/>
              <a:buChar char="•"/>
              <a:tabLst>
                <a:tab pos="355600" algn="l"/>
                <a:tab pos="356235" algn="l"/>
              </a:tabLst>
            </a:pPr>
            <a:r>
              <a:rPr lang="tr-TR" sz="2200" spc="-5" dirty="0" err="1" smtClean="0">
                <a:latin typeface="Arial"/>
                <a:cs typeface="Arial"/>
              </a:rPr>
              <a:t>Extracorporeal</a:t>
            </a:r>
            <a:r>
              <a:rPr lang="tr-TR" sz="2200" spc="-5" dirty="0" smtClean="0">
                <a:latin typeface="Arial"/>
                <a:cs typeface="Arial"/>
              </a:rPr>
              <a:t> photopheresis</a:t>
            </a:r>
            <a:r>
              <a:rPr lang="tr-TR" sz="2200" spc="20" dirty="0" smtClean="0">
                <a:latin typeface="Arial"/>
                <a:cs typeface="Arial"/>
              </a:rPr>
              <a:t> </a:t>
            </a:r>
            <a:r>
              <a:rPr lang="tr-TR" sz="2200" spc="-5" dirty="0" smtClean="0">
                <a:latin typeface="Arial"/>
                <a:cs typeface="Arial"/>
              </a:rPr>
              <a:t>(ECP)</a:t>
            </a:r>
            <a:endParaRPr lang="tr-TR" sz="2200" dirty="0" smtClean="0">
              <a:latin typeface="Arial"/>
              <a:cs typeface="Arial"/>
            </a:endParaRPr>
          </a:p>
          <a:p>
            <a:pPr marL="355600" indent="-342900">
              <a:lnSpc>
                <a:spcPct val="100000"/>
              </a:lnSpc>
              <a:spcBef>
                <a:spcPts val="260"/>
              </a:spcBef>
              <a:buChar char="•"/>
              <a:tabLst>
                <a:tab pos="355600" algn="l"/>
                <a:tab pos="356235" algn="l"/>
              </a:tabLst>
            </a:pPr>
            <a:r>
              <a:rPr sz="2200" b="1" spc="-5" dirty="0" smtClean="0">
                <a:latin typeface="Arial"/>
                <a:cs typeface="Arial"/>
              </a:rPr>
              <a:t>Anti-TNF</a:t>
            </a:r>
            <a:r>
              <a:rPr sz="2200" b="1" spc="-40" dirty="0" smtClean="0">
                <a:latin typeface="Arial"/>
                <a:cs typeface="Arial"/>
              </a:rPr>
              <a:t> </a:t>
            </a:r>
            <a:r>
              <a:rPr sz="2200" b="1" spc="-5" dirty="0">
                <a:latin typeface="Arial"/>
                <a:cs typeface="Arial"/>
              </a:rPr>
              <a:t>antibodies-</a:t>
            </a:r>
            <a:endParaRPr sz="2200" b="1" dirty="0">
              <a:latin typeface="Arial"/>
              <a:cs typeface="Arial"/>
            </a:endParaRPr>
          </a:p>
          <a:p>
            <a:pPr marL="1155700" lvl="1" indent="-228600">
              <a:lnSpc>
                <a:spcPct val="100000"/>
              </a:lnSpc>
              <a:spcBef>
                <a:spcPts val="229"/>
              </a:spcBef>
              <a:buChar char="•"/>
              <a:tabLst>
                <a:tab pos="1155065" algn="l"/>
                <a:tab pos="1155700" algn="l"/>
              </a:tabLst>
            </a:pPr>
            <a:r>
              <a:rPr sz="1800" spc="-5" dirty="0">
                <a:latin typeface="Arial"/>
                <a:cs typeface="Arial"/>
              </a:rPr>
              <a:t>Infliximab,</a:t>
            </a:r>
            <a:r>
              <a:rPr sz="1800" spc="-45" dirty="0">
                <a:latin typeface="Arial"/>
                <a:cs typeface="Arial"/>
              </a:rPr>
              <a:t> </a:t>
            </a:r>
            <a:r>
              <a:rPr sz="1800" spc="-10" dirty="0">
                <a:latin typeface="Arial"/>
                <a:cs typeface="Arial"/>
              </a:rPr>
              <a:t>Etanercept</a:t>
            </a:r>
            <a:endParaRPr sz="1800" dirty="0">
              <a:latin typeface="Arial"/>
              <a:cs typeface="Arial"/>
            </a:endParaRPr>
          </a:p>
          <a:p>
            <a:pPr marL="1155700" marR="207010" lvl="1" indent="-228600">
              <a:lnSpc>
                <a:spcPts val="1939"/>
              </a:lnSpc>
              <a:spcBef>
                <a:spcPts val="464"/>
              </a:spcBef>
              <a:buChar char="•"/>
              <a:tabLst>
                <a:tab pos="1155700" algn="l"/>
                <a:tab pos="1156335" algn="l"/>
              </a:tabLst>
            </a:pPr>
            <a:r>
              <a:rPr sz="1800" spc="-10" dirty="0">
                <a:latin typeface="Arial"/>
                <a:cs typeface="Arial"/>
              </a:rPr>
              <a:t>Infliximab: Begin </a:t>
            </a:r>
            <a:r>
              <a:rPr sz="1800" spc="-5" dirty="0">
                <a:latin typeface="Arial"/>
                <a:cs typeface="Arial"/>
              </a:rPr>
              <a:t>gtt </a:t>
            </a:r>
            <a:r>
              <a:rPr sz="1800" spc="-15" dirty="0">
                <a:latin typeface="Arial"/>
                <a:cs typeface="Arial"/>
              </a:rPr>
              <a:t>within </a:t>
            </a:r>
            <a:r>
              <a:rPr sz="1800" spc="-5" dirty="0">
                <a:latin typeface="Arial"/>
                <a:cs typeface="Arial"/>
              </a:rPr>
              <a:t>3 hrs from </a:t>
            </a:r>
            <a:r>
              <a:rPr sz="1800" spc="-10" dirty="0">
                <a:latin typeface="Arial"/>
                <a:cs typeface="Arial"/>
              </a:rPr>
              <a:t>preparation, and </a:t>
            </a:r>
            <a:r>
              <a:rPr sz="1800" spc="-5" dirty="0">
                <a:latin typeface="Arial"/>
                <a:cs typeface="Arial"/>
              </a:rPr>
              <a:t>infuse at </a:t>
            </a:r>
            <a:r>
              <a:rPr sz="1800" spc="-10" dirty="0">
                <a:latin typeface="Arial"/>
                <a:cs typeface="Arial"/>
              </a:rPr>
              <a:t>least  over </a:t>
            </a:r>
            <a:r>
              <a:rPr sz="1800" spc="-5" dirty="0">
                <a:latin typeface="Arial"/>
                <a:cs typeface="Arial"/>
              </a:rPr>
              <a:t>2hrs. Risk of hypersensitivity rxn. </a:t>
            </a:r>
            <a:r>
              <a:rPr sz="1800" spc="-10" dirty="0">
                <a:latin typeface="Arial"/>
                <a:cs typeface="Arial"/>
              </a:rPr>
              <a:t>Monitor </a:t>
            </a:r>
            <a:r>
              <a:rPr sz="1800" spc="-5" dirty="0">
                <a:latin typeface="Arial"/>
                <a:cs typeface="Arial"/>
              </a:rPr>
              <a:t>vital </a:t>
            </a:r>
            <a:r>
              <a:rPr sz="1800" spc="-10" dirty="0">
                <a:latin typeface="Arial"/>
                <a:cs typeface="Arial"/>
              </a:rPr>
              <a:t>signs</a:t>
            </a:r>
            <a:r>
              <a:rPr sz="1800" spc="130" dirty="0">
                <a:latin typeface="Arial"/>
                <a:cs typeface="Arial"/>
              </a:rPr>
              <a:t> </a:t>
            </a:r>
            <a:r>
              <a:rPr sz="1800" spc="-5" dirty="0">
                <a:latin typeface="Arial"/>
                <a:cs typeface="Arial"/>
              </a:rPr>
              <a:t>closely</a:t>
            </a:r>
            <a:endParaRPr sz="1800" dirty="0">
              <a:latin typeface="Arial"/>
              <a:cs typeface="Arial"/>
            </a:endParaRPr>
          </a:p>
          <a:p>
            <a:pPr marL="355600" indent="-342900">
              <a:lnSpc>
                <a:spcPct val="100000"/>
              </a:lnSpc>
              <a:spcBef>
                <a:spcPts val="260"/>
              </a:spcBef>
              <a:buChar char="•"/>
              <a:tabLst>
                <a:tab pos="355600" algn="l"/>
                <a:tab pos="356235" algn="l"/>
              </a:tabLst>
            </a:pPr>
            <a:r>
              <a:rPr sz="2200" b="1" spc="-5" dirty="0" smtClean="0">
                <a:latin typeface="Arial"/>
                <a:cs typeface="Arial"/>
              </a:rPr>
              <a:t>IL2</a:t>
            </a:r>
            <a:r>
              <a:rPr sz="2200" b="1" spc="-60" dirty="0" smtClean="0">
                <a:latin typeface="Arial"/>
                <a:cs typeface="Arial"/>
              </a:rPr>
              <a:t> </a:t>
            </a:r>
            <a:r>
              <a:rPr sz="2200" b="1" spc="-5" dirty="0">
                <a:latin typeface="Arial"/>
                <a:cs typeface="Arial"/>
              </a:rPr>
              <a:t>inhibitors-</a:t>
            </a:r>
            <a:endParaRPr sz="2200" b="1" dirty="0">
              <a:latin typeface="Arial"/>
              <a:cs typeface="Arial"/>
            </a:endParaRPr>
          </a:p>
          <a:p>
            <a:pPr marL="1155700" lvl="1" indent="-228600">
              <a:lnSpc>
                <a:spcPct val="100000"/>
              </a:lnSpc>
              <a:spcBef>
                <a:spcPts val="229"/>
              </a:spcBef>
              <a:buChar char="•"/>
              <a:tabLst>
                <a:tab pos="1155065" algn="l"/>
                <a:tab pos="1155700" algn="l"/>
              </a:tabLst>
            </a:pPr>
            <a:r>
              <a:rPr sz="1800" spc="-10" dirty="0">
                <a:latin typeface="Arial"/>
                <a:cs typeface="Arial"/>
              </a:rPr>
              <a:t>Basiliximab</a:t>
            </a:r>
            <a:endParaRPr sz="1800" dirty="0">
              <a:latin typeface="Arial"/>
              <a:cs typeface="Arial"/>
            </a:endParaRPr>
          </a:p>
          <a:p>
            <a:pPr marL="1155700" lvl="1" indent="-228600">
              <a:lnSpc>
                <a:spcPct val="100000"/>
              </a:lnSpc>
              <a:spcBef>
                <a:spcPts val="215"/>
              </a:spcBef>
              <a:buChar char="•"/>
              <a:tabLst>
                <a:tab pos="1155065" algn="l"/>
                <a:tab pos="1155700" algn="l"/>
              </a:tabLst>
            </a:pPr>
            <a:r>
              <a:rPr sz="1800" spc="-5" dirty="0">
                <a:latin typeface="Arial"/>
                <a:cs typeface="Arial"/>
              </a:rPr>
              <a:t>Hypersensitivity rxn, </a:t>
            </a:r>
            <a:r>
              <a:rPr sz="1800" spc="-10" dirty="0">
                <a:latin typeface="Arial"/>
                <a:cs typeface="Arial"/>
              </a:rPr>
              <a:t>monitor </a:t>
            </a:r>
            <a:r>
              <a:rPr sz="1800" spc="-5" dirty="0">
                <a:latin typeface="Arial"/>
                <a:cs typeface="Arial"/>
              </a:rPr>
              <a:t>vital</a:t>
            </a:r>
            <a:r>
              <a:rPr sz="1800" spc="30" dirty="0">
                <a:latin typeface="Arial"/>
                <a:cs typeface="Arial"/>
              </a:rPr>
              <a:t> </a:t>
            </a:r>
            <a:r>
              <a:rPr sz="1800" spc="-10" dirty="0">
                <a:latin typeface="Arial"/>
                <a:cs typeface="Arial"/>
              </a:rPr>
              <a:t>sign</a:t>
            </a:r>
            <a:endParaRPr sz="1800" dirty="0">
              <a:latin typeface="Arial"/>
              <a:cs typeface="Arial"/>
            </a:endParaRPr>
          </a:p>
          <a:p>
            <a:pPr marL="355600" indent="-342900">
              <a:lnSpc>
                <a:spcPct val="100000"/>
              </a:lnSpc>
              <a:spcBef>
                <a:spcPts val="245"/>
              </a:spcBef>
              <a:buChar char="•"/>
              <a:tabLst>
                <a:tab pos="355600" algn="l"/>
                <a:tab pos="356235" algn="l"/>
              </a:tabLst>
            </a:pPr>
            <a:r>
              <a:rPr sz="2200" b="1" spc="-5" dirty="0">
                <a:latin typeface="Arial"/>
                <a:cs typeface="Arial"/>
              </a:rPr>
              <a:t>Nucleoside analogues-</a:t>
            </a:r>
            <a:r>
              <a:rPr sz="2200" b="1" dirty="0">
                <a:latin typeface="Arial"/>
                <a:cs typeface="Arial"/>
              </a:rPr>
              <a:t> </a:t>
            </a:r>
            <a:r>
              <a:rPr sz="2200" b="1" spc="-5" dirty="0">
                <a:latin typeface="Arial"/>
                <a:cs typeface="Arial"/>
              </a:rPr>
              <a:t>Pentostatin</a:t>
            </a:r>
            <a:endParaRPr sz="2200" b="1" dirty="0">
              <a:latin typeface="Arial"/>
              <a:cs typeface="Arial"/>
            </a:endParaRPr>
          </a:p>
          <a:p>
            <a:pPr marL="1155700" lvl="1" indent="-228600">
              <a:lnSpc>
                <a:spcPct val="100000"/>
              </a:lnSpc>
              <a:spcBef>
                <a:spcPts val="229"/>
              </a:spcBef>
              <a:buChar char="•"/>
              <a:tabLst>
                <a:tab pos="1155065" algn="l"/>
                <a:tab pos="1155700" algn="l"/>
              </a:tabLst>
            </a:pPr>
            <a:r>
              <a:rPr sz="1800" spc="-5" dirty="0">
                <a:latin typeface="Arial"/>
                <a:cs typeface="Arial"/>
              </a:rPr>
              <a:t>Infuse </a:t>
            </a:r>
            <a:r>
              <a:rPr sz="1800" spc="-10" dirty="0">
                <a:latin typeface="Arial"/>
                <a:cs typeface="Arial"/>
              </a:rPr>
              <a:t>over 15 </a:t>
            </a:r>
            <a:r>
              <a:rPr sz="1800" spc="-5" dirty="0">
                <a:latin typeface="Arial"/>
                <a:cs typeface="Arial"/>
              </a:rPr>
              <a:t>mins, </a:t>
            </a:r>
            <a:r>
              <a:rPr sz="1800" spc="-10" dirty="0">
                <a:latin typeface="Arial"/>
                <a:cs typeface="Arial"/>
              </a:rPr>
              <a:t>and pre-infusion hydration </a:t>
            </a:r>
            <a:r>
              <a:rPr sz="1800" spc="-5" dirty="0">
                <a:latin typeface="Arial"/>
                <a:cs typeface="Arial"/>
              </a:rPr>
              <a:t>is </a:t>
            </a:r>
            <a:r>
              <a:rPr sz="1800" spc="-10" dirty="0">
                <a:latin typeface="Arial"/>
                <a:cs typeface="Arial"/>
              </a:rPr>
              <a:t>given</a:t>
            </a:r>
            <a:r>
              <a:rPr sz="1800" spc="229" dirty="0">
                <a:latin typeface="Arial"/>
                <a:cs typeface="Arial"/>
              </a:rPr>
              <a:t> </a:t>
            </a:r>
            <a:r>
              <a:rPr sz="1800" spc="-10" dirty="0">
                <a:latin typeface="Arial"/>
                <a:cs typeface="Arial"/>
              </a:rPr>
              <a:t>usually</a:t>
            </a:r>
            <a:endParaRPr sz="1800" dirty="0">
              <a:latin typeface="Arial"/>
              <a:cs typeface="Arial"/>
            </a:endParaRPr>
          </a:p>
          <a:p>
            <a:pPr marL="355600" indent="-342900">
              <a:lnSpc>
                <a:spcPct val="100000"/>
              </a:lnSpc>
              <a:buChar char="•"/>
              <a:tabLst>
                <a:tab pos="355600" algn="l"/>
                <a:tab pos="356235" algn="l"/>
              </a:tabLst>
            </a:pPr>
            <a:r>
              <a:rPr lang="tr-TR" sz="2200" b="1" spc="-5" dirty="0" smtClean="0">
                <a:latin typeface="Arial"/>
                <a:cs typeface="Arial"/>
              </a:rPr>
              <a:t>m-TOR</a:t>
            </a:r>
            <a:r>
              <a:rPr lang="tr-TR" sz="2200" b="1" spc="-50" dirty="0" smtClean="0">
                <a:latin typeface="Arial"/>
                <a:cs typeface="Arial"/>
              </a:rPr>
              <a:t> </a:t>
            </a:r>
            <a:r>
              <a:rPr lang="tr-TR" sz="2200" b="1" spc="-5" dirty="0" err="1" smtClean="0">
                <a:latin typeface="Arial"/>
                <a:cs typeface="Arial"/>
              </a:rPr>
              <a:t>inhibitor</a:t>
            </a:r>
            <a:r>
              <a:rPr lang="tr-TR" sz="2200" b="1" spc="-5" dirty="0" smtClean="0">
                <a:latin typeface="Arial"/>
                <a:cs typeface="Arial"/>
              </a:rPr>
              <a:t>-</a:t>
            </a:r>
            <a:endParaRPr lang="tr-TR" sz="2200" b="1" dirty="0" smtClean="0">
              <a:latin typeface="Arial"/>
              <a:cs typeface="Arial"/>
            </a:endParaRPr>
          </a:p>
          <a:p>
            <a:pPr marL="1155700" lvl="1" indent="-228600">
              <a:lnSpc>
                <a:spcPct val="100000"/>
              </a:lnSpc>
              <a:spcBef>
                <a:spcPts val="229"/>
              </a:spcBef>
              <a:buChar char="•"/>
              <a:tabLst>
                <a:tab pos="1155065" algn="l"/>
                <a:tab pos="1155700" algn="l"/>
              </a:tabLst>
            </a:pPr>
            <a:r>
              <a:rPr lang="tr-TR" spc="-5" dirty="0" err="1" smtClean="0">
                <a:latin typeface="Arial"/>
                <a:cs typeface="Arial"/>
              </a:rPr>
              <a:t>Sirolimus</a:t>
            </a:r>
            <a:endParaRPr lang="tr-TR" dirty="0" smtClean="0">
              <a:latin typeface="Arial"/>
              <a:cs typeface="Arial"/>
            </a:endParaRPr>
          </a:p>
          <a:p>
            <a:pPr marL="355600" indent="-342900">
              <a:lnSpc>
                <a:spcPct val="100000"/>
              </a:lnSpc>
              <a:spcBef>
                <a:spcPts val="245"/>
              </a:spcBef>
              <a:buChar char="•"/>
              <a:tabLst>
                <a:tab pos="355600" algn="l"/>
                <a:tab pos="356235" algn="l"/>
              </a:tabLst>
            </a:pPr>
            <a:r>
              <a:rPr sz="2200" b="1" spc="-5" dirty="0" err="1" smtClean="0">
                <a:latin typeface="Arial"/>
                <a:cs typeface="Arial"/>
              </a:rPr>
              <a:t>Rituximab</a:t>
            </a:r>
            <a:endParaRPr sz="2200" b="1" dirty="0">
              <a:latin typeface="Arial"/>
              <a:cs typeface="Arial"/>
            </a:endParaRPr>
          </a:p>
          <a:p>
            <a:pPr marL="1155700" lvl="1" indent="-228600">
              <a:lnSpc>
                <a:spcPct val="100000"/>
              </a:lnSpc>
              <a:spcBef>
                <a:spcPts val="229"/>
              </a:spcBef>
              <a:buChar char="•"/>
              <a:tabLst>
                <a:tab pos="1155065" algn="l"/>
                <a:tab pos="1155700" algn="l"/>
              </a:tabLst>
            </a:pPr>
            <a:r>
              <a:rPr sz="1800" spc="-5" dirty="0">
                <a:latin typeface="Arial"/>
                <a:cs typeface="Arial"/>
              </a:rPr>
              <a:t>Infused </a:t>
            </a:r>
            <a:r>
              <a:rPr sz="1800" spc="-10" dirty="0">
                <a:latin typeface="Arial"/>
                <a:cs typeface="Arial"/>
              </a:rPr>
              <a:t>over </a:t>
            </a:r>
            <a:r>
              <a:rPr sz="1800" spc="-5" dirty="0">
                <a:latin typeface="Arial"/>
                <a:cs typeface="Arial"/>
              </a:rPr>
              <a:t>4 hrs, </a:t>
            </a:r>
            <a:r>
              <a:rPr sz="1800" spc="-10" dirty="0">
                <a:latin typeface="Arial"/>
                <a:cs typeface="Arial"/>
              </a:rPr>
              <a:t>and </a:t>
            </a:r>
            <a:r>
              <a:rPr sz="1800" spc="-5" dirty="0">
                <a:latin typeface="Arial"/>
                <a:cs typeface="Arial"/>
              </a:rPr>
              <a:t>associated </a:t>
            </a:r>
            <a:r>
              <a:rPr sz="1800" spc="-15" dirty="0">
                <a:latin typeface="Arial"/>
                <a:cs typeface="Arial"/>
              </a:rPr>
              <a:t>with </a:t>
            </a:r>
            <a:r>
              <a:rPr sz="1800" spc="-5" dirty="0">
                <a:latin typeface="Arial"/>
                <a:cs typeface="Arial"/>
              </a:rPr>
              <a:t>risk of hypersensitivity</a:t>
            </a:r>
            <a:r>
              <a:rPr sz="1800" spc="165" dirty="0">
                <a:latin typeface="Arial"/>
                <a:cs typeface="Arial"/>
              </a:rPr>
              <a:t> </a:t>
            </a:r>
            <a:r>
              <a:rPr sz="1800" spc="-10" dirty="0">
                <a:latin typeface="Arial"/>
                <a:cs typeface="Arial"/>
              </a:rPr>
              <a:t>reaction</a:t>
            </a:r>
            <a:endParaRPr sz="1800" dirty="0">
              <a:latin typeface="Arial"/>
              <a:cs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457200" y="762000"/>
            <a:ext cx="8229600" cy="1066800"/>
          </a:xfrm>
          <a:prstGeom prst="rect">
            <a:avLst/>
          </a:prstGeom>
        </p:spPr>
        <p:txBody>
          <a:bodyPr vert="horz" wrap="square" lIns="0" tIns="143395" rIns="0" bIns="0" rtlCol="0">
            <a:spAutoFit/>
          </a:bodyPr>
          <a:lstStyle/>
          <a:p>
            <a:pPr marL="142875">
              <a:lnSpc>
                <a:spcPct val="100000"/>
              </a:lnSpc>
            </a:pPr>
            <a:r>
              <a:rPr sz="3200" spc="-5" dirty="0"/>
              <a:t>Topical Agents </a:t>
            </a:r>
            <a:r>
              <a:rPr sz="3200" dirty="0"/>
              <a:t>for </a:t>
            </a:r>
            <a:r>
              <a:rPr sz="3200" spc="-5" dirty="0"/>
              <a:t>Cutaneous</a:t>
            </a:r>
            <a:r>
              <a:rPr sz="3200" spc="-155" dirty="0"/>
              <a:t> </a:t>
            </a:r>
            <a:r>
              <a:rPr sz="3200" dirty="0"/>
              <a:t>GVHD</a:t>
            </a:r>
          </a:p>
        </p:txBody>
      </p:sp>
      <p:sp>
        <p:nvSpPr>
          <p:cNvPr id="63" name="object 63"/>
          <p:cNvSpPr txBox="1"/>
          <p:nvPr/>
        </p:nvSpPr>
        <p:spPr>
          <a:xfrm>
            <a:off x="762000" y="2133600"/>
            <a:ext cx="4763770" cy="3337560"/>
          </a:xfrm>
          <a:prstGeom prst="rect">
            <a:avLst/>
          </a:prstGeom>
        </p:spPr>
        <p:txBody>
          <a:bodyPr vert="horz" wrap="square" lIns="0" tIns="0" rIns="0" bIns="0" rtlCol="0">
            <a:spAutoFit/>
          </a:bodyPr>
          <a:lstStyle/>
          <a:p>
            <a:pPr marL="355600" indent="-342900">
              <a:lnSpc>
                <a:spcPct val="100000"/>
              </a:lnSpc>
              <a:buChar char="•"/>
              <a:tabLst>
                <a:tab pos="354965" algn="l"/>
                <a:tab pos="355600" algn="l"/>
              </a:tabLst>
            </a:pPr>
            <a:r>
              <a:rPr sz="2400" spc="-5" dirty="0">
                <a:latin typeface="Arial"/>
                <a:cs typeface="Arial"/>
              </a:rPr>
              <a:t>Topical</a:t>
            </a:r>
            <a:r>
              <a:rPr sz="2400" spc="-75" dirty="0">
                <a:latin typeface="Arial"/>
                <a:cs typeface="Arial"/>
              </a:rPr>
              <a:t> </a:t>
            </a:r>
            <a:r>
              <a:rPr sz="2400" spc="-5" dirty="0">
                <a:latin typeface="Arial"/>
                <a:cs typeface="Arial"/>
              </a:rPr>
              <a:t>Steroids</a:t>
            </a:r>
            <a:endParaRPr sz="2400" dirty="0">
              <a:latin typeface="Arial"/>
              <a:cs typeface="Arial"/>
            </a:endParaRPr>
          </a:p>
          <a:p>
            <a:pPr marL="756285" lvl="1" indent="-286385">
              <a:lnSpc>
                <a:spcPct val="100000"/>
              </a:lnSpc>
              <a:spcBef>
                <a:spcPts val="965"/>
              </a:spcBef>
              <a:buChar char="•"/>
              <a:tabLst>
                <a:tab pos="756285" algn="l"/>
                <a:tab pos="756920" algn="l"/>
              </a:tabLst>
            </a:pPr>
            <a:r>
              <a:rPr sz="2000" spc="-5" dirty="0">
                <a:latin typeface="Arial"/>
                <a:cs typeface="Arial"/>
              </a:rPr>
              <a:t>Different</a:t>
            </a:r>
            <a:r>
              <a:rPr sz="2000" spc="-105" dirty="0">
                <a:latin typeface="Arial"/>
                <a:cs typeface="Arial"/>
              </a:rPr>
              <a:t> </a:t>
            </a:r>
            <a:r>
              <a:rPr sz="2000" dirty="0">
                <a:latin typeface="Arial"/>
                <a:cs typeface="Arial"/>
              </a:rPr>
              <a:t>potency</a:t>
            </a:r>
          </a:p>
          <a:p>
            <a:pPr marL="756285" lvl="1" indent="-286385">
              <a:lnSpc>
                <a:spcPct val="100000"/>
              </a:lnSpc>
              <a:spcBef>
                <a:spcPts val="960"/>
              </a:spcBef>
              <a:buChar char="•"/>
              <a:tabLst>
                <a:tab pos="756285" algn="l"/>
                <a:tab pos="756920" algn="l"/>
              </a:tabLst>
            </a:pPr>
            <a:r>
              <a:rPr sz="2000" dirty="0">
                <a:latin typeface="Arial"/>
                <a:cs typeface="Arial"/>
              </a:rPr>
              <a:t>Triamcinolone acetone </a:t>
            </a:r>
            <a:r>
              <a:rPr sz="2000" spc="-5" dirty="0">
                <a:latin typeface="Arial"/>
                <a:cs typeface="Arial"/>
              </a:rPr>
              <a:t>0.1%</a:t>
            </a:r>
            <a:r>
              <a:rPr sz="2000" spc="-150" dirty="0">
                <a:latin typeface="Arial"/>
                <a:cs typeface="Arial"/>
              </a:rPr>
              <a:t> </a:t>
            </a:r>
            <a:r>
              <a:rPr sz="2000" dirty="0">
                <a:latin typeface="Arial"/>
                <a:cs typeface="Arial"/>
              </a:rPr>
              <a:t>cream</a:t>
            </a:r>
          </a:p>
          <a:p>
            <a:pPr marL="1155700" lvl="2" indent="-228600">
              <a:lnSpc>
                <a:spcPct val="100000"/>
              </a:lnSpc>
              <a:spcBef>
                <a:spcPts val="990"/>
              </a:spcBef>
              <a:buChar char="•"/>
              <a:tabLst>
                <a:tab pos="1155065" algn="l"/>
                <a:tab pos="1155700" algn="l"/>
              </a:tabLst>
            </a:pPr>
            <a:r>
              <a:rPr sz="1800" spc="-10" dirty="0">
                <a:latin typeface="Arial"/>
                <a:cs typeface="Arial"/>
              </a:rPr>
              <a:t>Apply twice</a:t>
            </a:r>
            <a:r>
              <a:rPr sz="1800" spc="-15" dirty="0">
                <a:latin typeface="Arial"/>
                <a:cs typeface="Arial"/>
              </a:rPr>
              <a:t> </a:t>
            </a:r>
            <a:r>
              <a:rPr sz="1800" spc="-10" dirty="0">
                <a:latin typeface="Arial"/>
                <a:cs typeface="Arial"/>
              </a:rPr>
              <a:t>daily</a:t>
            </a:r>
            <a:endParaRPr sz="1800" dirty="0">
              <a:latin typeface="Arial"/>
              <a:cs typeface="Arial"/>
            </a:endParaRPr>
          </a:p>
          <a:p>
            <a:pPr marL="1155700" lvl="2" indent="-228600">
              <a:lnSpc>
                <a:spcPct val="100000"/>
              </a:lnSpc>
              <a:spcBef>
                <a:spcPts val="985"/>
              </a:spcBef>
              <a:buChar char="•"/>
              <a:tabLst>
                <a:tab pos="1155065" algn="l"/>
                <a:tab pos="1155700" algn="l"/>
              </a:tabLst>
            </a:pPr>
            <a:r>
              <a:rPr sz="1800" spc="-5" dirty="0">
                <a:latin typeface="Arial"/>
                <a:cs typeface="Arial"/>
              </a:rPr>
              <a:t>Do </a:t>
            </a:r>
            <a:r>
              <a:rPr sz="1800" spc="-10" dirty="0">
                <a:latin typeface="Arial"/>
                <a:cs typeface="Arial"/>
              </a:rPr>
              <a:t>not </a:t>
            </a:r>
            <a:r>
              <a:rPr sz="1800" spc="-5" dirty="0">
                <a:latin typeface="Arial"/>
                <a:cs typeface="Arial"/>
              </a:rPr>
              <a:t>use </a:t>
            </a:r>
            <a:r>
              <a:rPr sz="1800" spc="-10" dirty="0">
                <a:latin typeface="Arial"/>
                <a:cs typeface="Arial"/>
              </a:rPr>
              <a:t>on</a:t>
            </a:r>
            <a:r>
              <a:rPr sz="1800" spc="-50" dirty="0">
                <a:latin typeface="Arial"/>
                <a:cs typeface="Arial"/>
              </a:rPr>
              <a:t> </a:t>
            </a:r>
            <a:r>
              <a:rPr sz="1800" spc="-5" dirty="0">
                <a:latin typeface="Arial"/>
                <a:cs typeface="Arial"/>
              </a:rPr>
              <a:t>face</a:t>
            </a:r>
            <a:endParaRPr sz="1800" dirty="0">
              <a:latin typeface="Arial"/>
              <a:cs typeface="Arial"/>
            </a:endParaRPr>
          </a:p>
          <a:p>
            <a:pPr marL="355600" indent="-342900">
              <a:lnSpc>
                <a:spcPct val="100000"/>
              </a:lnSpc>
              <a:spcBef>
                <a:spcPts val="900"/>
              </a:spcBef>
              <a:buChar char="•"/>
              <a:tabLst>
                <a:tab pos="354965" algn="l"/>
                <a:tab pos="355600" algn="l"/>
              </a:tabLst>
            </a:pPr>
            <a:r>
              <a:rPr sz="2400" spc="-5" dirty="0">
                <a:latin typeface="Arial"/>
                <a:cs typeface="Arial"/>
              </a:rPr>
              <a:t>Calcineurin</a:t>
            </a:r>
            <a:r>
              <a:rPr sz="2400" spc="-40" dirty="0">
                <a:latin typeface="Arial"/>
                <a:cs typeface="Arial"/>
              </a:rPr>
              <a:t> </a:t>
            </a:r>
            <a:r>
              <a:rPr sz="2400" spc="-5" dirty="0">
                <a:latin typeface="Arial"/>
                <a:cs typeface="Arial"/>
              </a:rPr>
              <a:t>inhibitors:</a:t>
            </a:r>
            <a:endParaRPr sz="2400" dirty="0">
              <a:latin typeface="Arial"/>
              <a:cs typeface="Arial"/>
            </a:endParaRPr>
          </a:p>
          <a:p>
            <a:pPr marL="756285" lvl="1" indent="-286385">
              <a:lnSpc>
                <a:spcPct val="100000"/>
              </a:lnSpc>
              <a:spcBef>
                <a:spcPts val="965"/>
              </a:spcBef>
              <a:buChar char="•"/>
              <a:tabLst>
                <a:tab pos="756285" algn="l"/>
                <a:tab pos="756920" algn="l"/>
              </a:tabLst>
            </a:pPr>
            <a:r>
              <a:rPr sz="2000" dirty="0">
                <a:latin typeface="Arial"/>
                <a:cs typeface="Arial"/>
              </a:rPr>
              <a:t>Tacrolimus cream 0.03% or</a:t>
            </a:r>
            <a:r>
              <a:rPr sz="2000" spc="-185" dirty="0">
                <a:latin typeface="Arial"/>
                <a:cs typeface="Arial"/>
              </a:rPr>
              <a:t> </a:t>
            </a:r>
            <a:r>
              <a:rPr sz="2000" spc="-5" dirty="0">
                <a:latin typeface="Arial"/>
                <a:cs typeface="Arial"/>
              </a:rPr>
              <a:t>0.1%</a:t>
            </a:r>
            <a:endParaRPr sz="2000" dirty="0">
              <a:latin typeface="Arial"/>
              <a:cs typeface="Arial"/>
            </a:endParaRPr>
          </a:p>
          <a:p>
            <a:pPr marL="1155700" lvl="2" indent="-228600">
              <a:lnSpc>
                <a:spcPct val="100000"/>
              </a:lnSpc>
              <a:spcBef>
                <a:spcPts val="990"/>
              </a:spcBef>
              <a:buChar char="•"/>
              <a:tabLst>
                <a:tab pos="1155065" algn="l"/>
                <a:tab pos="1155700" algn="l"/>
              </a:tabLst>
            </a:pPr>
            <a:r>
              <a:rPr sz="1800" spc="-10" dirty="0">
                <a:latin typeface="Arial"/>
                <a:cs typeface="Arial"/>
              </a:rPr>
              <a:t>Apply twice</a:t>
            </a:r>
            <a:r>
              <a:rPr sz="1800" spc="-15" dirty="0">
                <a:latin typeface="Arial"/>
                <a:cs typeface="Arial"/>
              </a:rPr>
              <a:t> </a:t>
            </a:r>
            <a:r>
              <a:rPr sz="1800" spc="-10" dirty="0">
                <a:latin typeface="Arial"/>
                <a:cs typeface="Arial"/>
              </a:rPr>
              <a:t>daily</a:t>
            </a:r>
            <a:endParaRPr sz="1800" dirty="0">
              <a:latin typeface="Arial"/>
              <a:cs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457200" y="685800"/>
            <a:ext cx="8229600" cy="1066800"/>
          </a:xfrm>
          <a:prstGeom prst="rect">
            <a:avLst/>
          </a:prstGeom>
        </p:spPr>
        <p:txBody>
          <a:bodyPr vert="horz" wrap="square" lIns="0" tIns="153784" rIns="0" bIns="0" rtlCol="0">
            <a:spAutoFit/>
          </a:bodyPr>
          <a:lstStyle/>
          <a:p>
            <a:pPr marL="159385">
              <a:lnSpc>
                <a:spcPct val="100000"/>
              </a:lnSpc>
            </a:pPr>
            <a:r>
              <a:rPr sz="3200" spc="-5" dirty="0"/>
              <a:t>Refractory</a:t>
            </a:r>
            <a:r>
              <a:rPr sz="3200" spc="-105" dirty="0"/>
              <a:t> </a:t>
            </a:r>
            <a:r>
              <a:rPr sz="3200" dirty="0"/>
              <a:t>aGVHD</a:t>
            </a:r>
          </a:p>
        </p:txBody>
      </p:sp>
      <p:sp>
        <p:nvSpPr>
          <p:cNvPr id="63" name="object 63"/>
          <p:cNvSpPr txBox="1"/>
          <p:nvPr/>
        </p:nvSpPr>
        <p:spPr>
          <a:xfrm>
            <a:off x="533400" y="2057400"/>
            <a:ext cx="7153275" cy="4168775"/>
          </a:xfrm>
          <a:prstGeom prst="rect">
            <a:avLst/>
          </a:prstGeom>
        </p:spPr>
        <p:txBody>
          <a:bodyPr vert="horz" wrap="square" lIns="0" tIns="0" rIns="0" bIns="0" rtlCol="0">
            <a:spAutoFit/>
          </a:bodyPr>
          <a:lstStyle/>
          <a:p>
            <a:pPr marL="355600" indent="-342900">
              <a:lnSpc>
                <a:spcPct val="100000"/>
              </a:lnSpc>
              <a:buChar char="•"/>
              <a:tabLst>
                <a:tab pos="354965" algn="l"/>
                <a:tab pos="355600" algn="l"/>
              </a:tabLst>
            </a:pPr>
            <a:r>
              <a:rPr sz="2400" spc="-5" dirty="0">
                <a:latin typeface="Arial"/>
                <a:cs typeface="Arial"/>
              </a:rPr>
              <a:t>Steroid refractory defined</a:t>
            </a:r>
            <a:r>
              <a:rPr sz="2400" spc="-35" dirty="0">
                <a:latin typeface="Arial"/>
                <a:cs typeface="Arial"/>
              </a:rPr>
              <a:t> </a:t>
            </a:r>
            <a:r>
              <a:rPr sz="2400" spc="-10" dirty="0">
                <a:latin typeface="Arial"/>
                <a:cs typeface="Arial"/>
              </a:rPr>
              <a:t>as</a:t>
            </a:r>
            <a:endParaRPr sz="2400" dirty="0">
              <a:latin typeface="Arial"/>
              <a:cs typeface="Arial"/>
            </a:endParaRPr>
          </a:p>
          <a:p>
            <a:pPr marL="756285" lvl="1" indent="-286385">
              <a:lnSpc>
                <a:spcPct val="100000"/>
              </a:lnSpc>
              <a:spcBef>
                <a:spcPts val="700"/>
              </a:spcBef>
              <a:buChar char="•"/>
              <a:tabLst>
                <a:tab pos="756285" algn="l"/>
                <a:tab pos="756920" algn="l"/>
              </a:tabLst>
            </a:pPr>
            <a:r>
              <a:rPr sz="2000" dirty="0">
                <a:latin typeface="Arial"/>
                <a:cs typeface="Arial"/>
              </a:rPr>
              <a:t>GVHD progression </a:t>
            </a:r>
            <a:r>
              <a:rPr sz="2000" spc="-5" dirty="0">
                <a:latin typeface="Arial"/>
                <a:cs typeface="Arial"/>
              </a:rPr>
              <a:t>after </a:t>
            </a:r>
            <a:r>
              <a:rPr sz="2000" dirty="0">
                <a:latin typeface="Arial"/>
                <a:cs typeface="Arial"/>
              </a:rPr>
              <a:t>3 </a:t>
            </a:r>
            <a:r>
              <a:rPr sz="2000" spc="-5" dirty="0">
                <a:latin typeface="Arial"/>
                <a:cs typeface="Arial"/>
              </a:rPr>
              <a:t>days </a:t>
            </a:r>
            <a:r>
              <a:rPr sz="2000" dirty="0">
                <a:latin typeface="Arial"/>
                <a:cs typeface="Arial"/>
              </a:rPr>
              <a:t>of</a:t>
            </a:r>
            <a:r>
              <a:rPr sz="2000" spc="-175" dirty="0">
                <a:latin typeface="Arial"/>
                <a:cs typeface="Arial"/>
              </a:rPr>
              <a:t> </a:t>
            </a:r>
            <a:r>
              <a:rPr sz="2000" dirty="0">
                <a:latin typeface="Arial"/>
                <a:cs typeface="Arial"/>
              </a:rPr>
              <a:t>therapy</a:t>
            </a:r>
          </a:p>
          <a:p>
            <a:pPr marL="756285" lvl="1" indent="-286385">
              <a:lnSpc>
                <a:spcPct val="100000"/>
              </a:lnSpc>
              <a:spcBef>
                <a:spcPts val="600"/>
              </a:spcBef>
              <a:buChar char="•"/>
              <a:tabLst>
                <a:tab pos="756285" algn="l"/>
                <a:tab pos="756920" algn="l"/>
              </a:tabLst>
            </a:pPr>
            <a:r>
              <a:rPr sz="2000" dirty="0">
                <a:latin typeface="Arial"/>
                <a:cs typeface="Arial"/>
              </a:rPr>
              <a:t>No </a:t>
            </a:r>
            <a:r>
              <a:rPr sz="2000" spc="-5" dirty="0">
                <a:latin typeface="Arial"/>
                <a:cs typeface="Arial"/>
              </a:rPr>
              <a:t>improvement </a:t>
            </a:r>
            <a:r>
              <a:rPr sz="2000" dirty="0">
                <a:latin typeface="Arial"/>
                <a:cs typeface="Arial"/>
              </a:rPr>
              <a:t>in 1 week of</a:t>
            </a:r>
            <a:r>
              <a:rPr sz="2000" spc="-145" dirty="0">
                <a:latin typeface="Arial"/>
                <a:cs typeface="Arial"/>
              </a:rPr>
              <a:t> </a:t>
            </a:r>
            <a:r>
              <a:rPr sz="2000" dirty="0">
                <a:latin typeface="Arial"/>
                <a:cs typeface="Arial"/>
              </a:rPr>
              <a:t>therapy</a:t>
            </a:r>
          </a:p>
          <a:p>
            <a:pPr marL="756285" lvl="1" indent="-286385">
              <a:lnSpc>
                <a:spcPct val="100000"/>
              </a:lnSpc>
              <a:spcBef>
                <a:spcPts val="600"/>
              </a:spcBef>
              <a:buChar char="•"/>
              <a:tabLst>
                <a:tab pos="756285" algn="l"/>
                <a:tab pos="756920" algn="l"/>
              </a:tabLst>
            </a:pPr>
            <a:r>
              <a:rPr sz="2000" dirty="0">
                <a:latin typeface="Arial"/>
                <a:cs typeface="Arial"/>
              </a:rPr>
              <a:t>No resolution in 2 weeks of</a:t>
            </a:r>
            <a:r>
              <a:rPr sz="2000" spc="-180" dirty="0">
                <a:latin typeface="Arial"/>
                <a:cs typeface="Arial"/>
              </a:rPr>
              <a:t> </a:t>
            </a:r>
            <a:r>
              <a:rPr sz="2000" dirty="0">
                <a:latin typeface="Arial"/>
                <a:cs typeface="Arial"/>
              </a:rPr>
              <a:t>therapy</a:t>
            </a:r>
          </a:p>
          <a:p>
            <a:pPr marL="355600" indent="-342900">
              <a:lnSpc>
                <a:spcPct val="100000"/>
              </a:lnSpc>
              <a:spcBef>
                <a:spcPts val="1100"/>
              </a:spcBef>
              <a:buChar char="•"/>
              <a:tabLst>
                <a:tab pos="354965" algn="l"/>
                <a:tab pos="355600" algn="l"/>
              </a:tabLst>
            </a:pPr>
            <a:r>
              <a:rPr sz="2400" spc="-5" dirty="0">
                <a:latin typeface="Arial"/>
                <a:cs typeface="Arial"/>
              </a:rPr>
              <a:t>Second-line treatment characterized</a:t>
            </a:r>
            <a:r>
              <a:rPr sz="2400" spc="15" dirty="0">
                <a:latin typeface="Arial"/>
                <a:cs typeface="Arial"/>
              </a:rPr>
              <a:t> </a:t>
            </a:r>
            <a:r>
              <a:rPr sz="2400" spc="-10" dirty="0">
                <a:latin typeface="Arial"/>
                <a:cs typeface="Arial"/>
              </a:rPr>
              <a:t>by</a:t>
            </a:r>
            <a:endParaRPr sz="2400" dirty="0">
              <a:latin typeface="Arial"/>
              <a:cs typeface="Arial"/>
            </a:endParaRPr>
          </a:p>
          <a:p>
            <a:pPr marL="812165" indent="-342265">
              <a:lnSpc>
                <a:spcPct val="100000"/>
              </a:lnSpc>
              <a:spcBef>
                <a:spcPts val="700"/>
              </a:spcBef>
              <a:buAutoNum type="arabicPeriod"/>
              <a:tabLst>
                <a:tab pos="812165" algn="l"/>
                <a:tab pos="812800" algn="l"/>
              </a:tabLst>
            </a:pPr>
            <a:r>
              <a:rPr sz="2000" dirty="0">
                <a:latin typeface="Arial"/>
                <a:cs typeface="Arial"/>
              </a:rPr>
              <a:t>High </a:t>
            </a:r>
            <a:r>
              <a:rPr sz="2000" spc="-5" dirty="0">
                <a:latin typeface="Arial"/>
                <a:cs typeface="Arial"/>
              </a:rPr>
              <a:t>failure</a:t>
            </a:r>
            <a:r>
              <a:rPr sz="2000" spc="-80" dirty="0">
                <a:latin typeface="Arial"/>
                <a:cs typeface="Arial"/>
              </a:rPr>
              <a:t> </a:t>
            </a:r>
            <a:r>
              <a:rPr sz="2000" spc="-5" dirty="0">
                <a:latin typeface="Arial"/>
                <a:cs typeface="Arial"/>
              </a:rPr>
              <a:t>rate</a:t>
            </a:r>
            <a:endParaRPr sz="2000" dirty="0">
              <a:latin typeface="Arial"/>
              <a:cs typeface="Arial"/>
            </a:endParaRPr>
          </a:p>
          <a:p>
            <a:pPr marL="812165" indent="-342265">
              <a:lnSpc>
                <a:spcPct val="100000"/>
              </a:lnSpc>
              <a:spcBef>
                <a:spcPts val="600"/>
              </a:spcBef>
              <a:buAutoNum type="arabicPeriod"/>
              <a:tabLst>
                <a:tab pos="812165" algn="l"/>
                <a:tab pos="812800" algn="l"/>
              </a:tabLst>
            </a:pPr>
            <a:r>
              <a:rPr sz="2000" dirty="0">
                <a:latin typeface="Arial"/>
                <a:cs typeface="Arial"/>
              </a:rPr>
              <a:t>Significant</a:t>
            </a:r>
            <a:r>
              <a:rPr sz="2000" spc="-90" dirty="0">
                <a:latin typeface="Arial"/>
                <a:cs typeface="Arial"/>
              </a:rPr>
              <a:t> </a:t>
            </a:r>
            <a:r>
              <a:rPr sz="2000" spc="-5" dirty="0">
                <a:latin typeface="Arial"/>
                <a:cs typeface="Arial"/>
              </a:rPr>
              <a:t>toxicities</a:t>
            </a:r>
            <a:endParaRPr sz="2000" dirty="0">
              <a:latin typeface="Arial"/>
              <a:cs typeface="Arial"/>
            </a:endParaRPr>
          </a:p>
          <a:p>
            <a:pPr marL="812165" indent="-342265">
              <a:lnSpc>
                <a:spcPct val="100000"/>
              </a:lnSpc>
              <a:spcBef>
                <a:spcPts val="600"/>
              </a:spcBef>
              <a:buAutoNum type="arabicPeriod"/>
              <a:tabLst>
                <a:tab pos="812165" algn="l"/>
                <a:tab pos="812800" algn="l"/>
              </a:tabLst>
            </a:pPr>
            <a:r>
              <a:rPr sz="2000" dirty="0">
                <a:latin typeface="Arial"/>
                <a:cs typeface="Arial"/>
              </a:rPr>
              <a:t>Poor</a:t>
            </a:r>
            <a:r>
              <a:rPr sz="2000" spc="-90" dirty="0">
                <a:latin typeface="Arial"/>
                <a:cs typeface="Arial"/>
              </a:rPr>
              <a:t> </a:t>
            </a:r>
            <a:r>
              <a:rPr sz="2000" spc="-5" dirty="0">
                <a:latin typeface="Arial"/>
                <a:cs typeface="Arial"/>
              </a:rPr>
              <a:t>survival</a:t>
            </a:r>
            <a:endParaRPr sz="2000" dirty="0">
              <a:latin typeface="Arial"/>
              <a:cs typeface="Arial"/>
            </a:endParaRPr>
          </a:p>
          <a:p>
            <a:pPr marL="413384" indent="-342900">
              <a:lnSpc>
                <a:spcPct val="100000"/>
              </a:lnSpc>
              <a:spcBef>
                <a:spcPts val="1100"/>
              </a:spcBef>
              <a:buChar char="•"/>
              <a:tabLst>
                <a:tab pos="413384" algn="l"/>
                <a:tab pos="414020" algn="l"/>
              </a:tabLst>
            </a:pPr>
            <a:r>
              <a:rPr sz="2400" spc="-5" dirty="0">
                <a:latin typeface="Arial"/>
                <a:cs typeface="Arial"/>
              </a:rPr>
              <a:t>No standard of care for second or beyond</a:t>
            </a:r>
            <a:r>
              <a:rPr sz="2400" spc="30" dirty="0">
                <a:latin typeface="Arial"/>
                <a:cs typeface="Arial"/>
              </a:rPr>
              <a:t> </a:t>
            </a:r>
            <a:r>
              <a:rPr sz="2400" spc="-5" dirty="0">
                <a:latin typeface="Arial"/>
                <a:cs typeface="Arial"/>
              </a:rPr>
              <a:t>therapy</a:t>
            </a:r>
            <a:endParaRPr sz="2400" dirty="0">
              <a:latin typeface="Arial"/>
              <a:cs typeface="Arial"/>
            </a:endParaRPr>
          </a:p>
          <a:p>
            <a:pPr marL="812800" lvl="1" indent="-285115">
              <a:lnSpc>
                <a:spcPct val="100000"/>
              </a:lnSpc>
              <a:spcBef>
                <a:spcPts val="1300"/>
              </a:spcBef>
              <a:buChar char="•"/>
              <a:tabLst>
                <a:tab pos="812800" algn="l"/>
                <a:tab pos="813435" algn="l"/>
              </a:tabLst>
            </a:pPr>
            <a:r>
              <a:rPr sz="2000" dirty="0">
                <a:latin typeface="Arial"/>
                <a:cs typeface="Arial"/>
              </a:rPr>
              <a:t>No </a:t>
            </a:r>
            <a:r>
              <a:rPr sz="2000" spc="-5" dirty="0">
                <a:latin typeface="Arial"/>
                <a:cs typeface="Arial"/>
              </a:rPr>
              <a:t>data for efficacy for </a:t>
            </a:r>
            <a:r>
              <a:rPr sz="2000" dirty="0">
                <a:latin typeface="Arial"/>
                <a:cs typeface="Arial"/>
              </a:rPr>
              <a:t>one regimen </a:t>
            </a:r>
            <a:r>
              <a:rPr sz="2000" spc="-5" dirty="0">
                <a:latin typeface="Arial"/>
                <a:cs typeface="Arial"/>
              </a:rPr>
              <a:t>over</a:t>
            </a:r>
            <a:r>
              <a:rPr sz="2000" spc="-150" dirty="0">
                <a:latin typeface="Arial"/>
                <a:cs typeface="Arial"/>
              </a:rPr>
              <a:t> </a:t>
            </a:r>
            <a:r>
              <a:rPr sz="2000" dirty="0">
                <a:latin typeface="Arial"/>
                <a:cs typeface="Arial"/>
              </a:rPr>
              <a:t>another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63"/>
          <p:cNvSpPr txBox="1">
            <a:spLocks noGrp="1"/>
          </p:cNvSpPr>
          <p:nvPr>
            <p:ph type="title"/>
          </p:nvPr>
        </p:nvSpPr>
        <p:spPr>
          <a:xfrm>
            <a:off x="457200" y="838200"/>
            <a:ext cx="8229600" cy="1066800"/>
          </a:xfrm>
          <a:prstGeom prst="rect">
            <a:avLst/>
          </a:prstGeom>
        </p:spPr>
        <p:txBody>
          <a:bodyPr vert="horz" wrap="square" lIns="0" tIns="145999" rIns="0" bIns="0" rtlCol="0">
            <a:spAutoFit/>
          </a:bodyPr>
          <a:lstStyle/>
          <a:p>
            <a:pPr marL="135255">
              <a:lnSpc>
                <a:spcPct val="100000"/>
              </a:lnSpc>
            </a:pPr>
            <a:r>
              <a:rPr sz="3200" spc="-5" dirty="0"/>
              <a:t>Nursing Management :Acute</a:t>
            </a:r>
            <a:r>
              <a:rPr sz="3200" spc="-125" dirty="0"/>
              <a:t> </a:t>
            </a:r>
            <a:r>
              <a:rPr sz="3200" dirty="0"/>
              <a:t>GVHD</a:t>
            </a:r>
          </a:p>
        </p:txBody>
      </p:sp>
      <p:sp>
        <p:nvSpPr>
          <p:cNvPr id="64" name="object 64"/>
          <p:cNvSpPr txBox="1"/>
          <p:nvPr/>
        </p:nvSpPr>
        <p:spPr>
          <a:xfrm>
            <a:off x="762000" y="2895600"/>
            <a:ext cx="7823834" cy="3277820"/>
          </a:xfrm>
          <a:prstGeom prst="rect">
            <a:avLst/>
          </a:prstGeom>
        </p:spPr>
        <p:txBody>
          <a:bodyPr vert="horz" wrap="square" lIns="0" tIns="0" rIns="0" bIns="0" rtlCol="0">
            <a:spAutoFit/>
          </a:bodyPr>
          <a:lstStyle/>
          <a:p>
            <a:pPr marL="355600" indent="-342900">
              <a:lnSpc>
                <a:spcPct val="100000"/>
              </a:lnSpc>
              <a:spcBef>
                <a:spcPts val="940"/>
              </a:spcBef>
              <a:buChar char="•"/>
              <a:tabLst>
                <a:tab pos="354965" algn="l"/>
                <a:tab pos="355600" algn="l"/>
              </a:tabLst>
            </a:pPr>
            <a:r>
              <a:rPr sz="2400" spc="-5" dirty="0" smtClean="0">
                <a:latin typeface="Arial"/>
                <a:cs typeface="Arial"/>
              </a:rPr>
              <a:t>Skin</a:t>
            </a:r>
            <a:r>
              <a:rPr sz="2400" spc="-85" dirty="0" smtClean="0">
                <a:latin typeface="Arial"/>
                <a:cs typeface="Arial"/>
              </a:rPr>
              <a:t> </a:t>
            </a:r>
            <a:r>
              <a:rPr sz="2400" spc="-5" dirty="0">
                <a:latin typeface="Arial"/>
                <a:cs typeface="Arial"/>
              </a:rPr>
              <a:t>cleansing</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Moisturize skin/Avoid drying lotions</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Topical</a:t>
            </a:r>
            <a:r>
              <a:rPr sz="2400" spc="-65" dirty="0">
                <a:latin typeface="Arial"/>
                <a:cs typeface="Arial"/>
              </a:rPr>
              <a:t> </a:t>
            </a:r>
            <a:r>
              <a:rPr sz="2400" spc="-5" dirty="0">
                <a:latin typeface="Arial"/>
                <a:cs typeface="Arial"/>
              </a:rPr>
              <a:t>antihistamines</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Topical</a:t>
            </a:r>
            <a:r>
              <a:rPr sz="2400" spc="-70" dirty="0">
                <a:latin typeface="Arial"/>
                <a:cs typeface="Arial"/>
              </a:rPr>
              <a:t> </a:t>
            </a:r>
            <a:r>
              <a:rPr sz="2400" spc="-5" dirty="0">
                <a:latin typeface="Arial"/>
                <a:cs typeface="Arial"/>
              </a:rPr>
              <a:t>steroids</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Analgesics</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Maintain mobility with passive range of motion</a:t>
            </a:r>
            <a:r>
              <a:rPr sz="2400" spc="85" dirty="0">
                <a:latin typeface="Arial"/>
                <a:cs typeface="Arial"/>
              </a:rPr>
              <a:t> </a:t>
            </a:r>
            <a:r>
              <a:rPr sz="2400" spc="-5" dirty="0">
                <a:latin typeface="Arial"/>
                <a:cs typeface="Arial"/>
              </a:rPr>
              <a:t>(ROM)</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Educate patient </a:t>
            </a:r>
            <a:r>
              <a:rPr sz="2400" dirty="0">
                <a:latin typeface="Arial"/>
                <a:cs typeface="Arial"/>
              </a:rPr>
              <a:t>to </a:t>
            </a:r>
            <a:r>
              <a:rPr sz="2400" spc="-5" dirty="0">
                <a:latin typeface="Arial"/>
                <a:cs typeface="Arial"/>
              </a:rPr>
              <a:t>avoid sun exposure and</a:t>
            </a:r>
            <a:r>
              <a:rPr sz="2400" spc="30" dirty="0">
                <a:latin typeface="Arial"/>
                <a:cs typeface="Arial"/>
              </a:rPr>
              <a:t> </a:t>
            </a:r>
            <a:r>
              <a:rPr sz="2400" spc="-5" dirty="0">
                <a:latin typeface="Arial"/>
                <a:cs typeface="Arial"/>
              </a:rPr>
              <a:t>dehydration</a:t>
            </a:r>
            <a:endParaRPr sz="2400" dirty="0">
              <a:latin typeface="Arial"/>
              <a:cs typeface="Arial"/>
            </a:endParaRPr>
          </a:p>
        </p:txBody>
      </p:sp>
      <p:sp>
        <p:nvSpPr>
          <p:cNvPr id="4" name="3 Dikdörtgen"/>
          <p:cNvSpPr/>
          <p:nvPr/>
        </p:nvSpPr>
        <p:spPr>
          <a:xfrm>
            <a:off x="685800" y="2057400"/>
            <a:ext cx="1430520" cy="646331"/>
          </a:xfrm>
          <a:prstGeom prst="rect">
            <a:avLst/>
          </a:prstGeom>
        </p:spPr>
        <p:txBody>
          <a:bodyPr wrap="none">
            <a:spAutoFit/>
          </a:bodyPr>
          <a:lstStyle/>
          <a:p>
            <a:pPr marL="271145" algn="ctr">
              <a:lnSpc>
                <a:spcPct val="100000"/>
              </a:lnSpc>
            </a:pPr>
            <a:r>
              <a:rPr lang="tr-TR" sz="3600" b="1" u="heavy" spc="-5" dirty="0" smtClean="0">
                <a:latin typeface="Arial"/>
                <a:cs typeface="Arial"/>
              </a:rPr>
              <a:t>Skin</a:t>
            </a:r>
            <a:endParaRPr lang="tr-TR" sz="3600" dirty="0">
              <a:latin typeface="Arial"/>
              <a:cs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63"/>
          <p:cNvSpPr txBox="1">
            <a:spLocks noGrp="1"/>
          </p:cNvSpPr>
          <p:nvPr>
            <p:ph type="title"/>
          </p:nvPr>
        </p:nvSpPr>
        <p:spPr>
          <a:xfrm>
            <a:off x="457200" y="914400"/>
            <a:ext cx="8229600" cy="1066800"/>
          </a:xfrm>
          <a:prstGeom prst="rect">
            <a:avLst/>
          </a:prstGeom>
        </p:spPr>
        <p:txBody>
          <a:bodyPr vert="horz" wrap="square" lIns="0" tIns="134442" rIns="0" bIns="0" rtlCol="0">
            <a:spAutoFit/>
          </a:bodyPr>
          <a:lstStyle/>
          <a:p>
            <a:pPr marL="12700">
              <a:lnSpc>
                <a:spcPct val="100000"/>
              </a:lnSpc>
            </a:pPr>
            <a:r>
              <a:rPr sz="3200" spc="-5" dirty="0"/>
              <a:t>Nursing Management: Acute</a:t>
            </a:r>
            <a:r>
              <a:rPr sz="3200" spc="-125" dirty="0"/>
              <a:t> </a:t>
            </a:r>
            <a:r>
              <a:rPr sz="3200" dirty="0"/>
              <a:t>GVHD</a:t>
            </a:r>
          </a:p>
        </p:txBody>
      </p:sp>
      <p:sp>
        <p:nvSpPr>
          <p:cNvPr id="64" name="object 64"/>
          <p:cNvSpPr txBox="1"/>
          <p:nvPr/>
        </p:nvSpPr>
        <p:spPr>
          <a:xfrm>
            <a:off x="762000" y="2895600"/>
            <a:ext cx="5670550" cy="2793072"/>
          </a:xfrm>
          <a:prstGeom prst="rect">
            <a:avLst/>
          </a:prstGeom>
        </p:spPr>
        <p:txBody>
          <a:bodyPr vert="horz" wrap="square" lIns="0" tIns="0" rIns="0" bIns="0" rtlCol="0">
            <a:spAutoFit/>
          </a:bodyPr>
          <a:lstStyle/>
          <a:p>
            <a:pPr marL="355600" indent="-342900">
              <a:lnSpc>
                <a:spcPct val="100000"/>
              </a:lnSpc>
              <a:spcBef>
                <a:spcPts val="940"/>
              </a:spcBef>
              <a:buChar char="•"/>
              <a:tabLst>
                <a:tab pos="354965" algn="l"/>
                <a:tab pos="355600" algn="l"/>
              </a:tabLst>
            </a:pPr>
            <a:r>
              <a:rPr sz="2400" spc="-5" dirty="0" smtClean="0">
                <a:latin typeface="Arial"/>
                <a:cs typeface="Arial"/>
              </a:rPr>
              <a:t>Maintain </a:t>
            </a:r>
            <a:r>
              <a:rPr sz="2400" spc="-5" dirty="0">
                <a:latin typeface="Arial"/>
                <a:cs typeface="Arial"/>
              </a:rPr>
              <a:t>fluid and electrolyte</a:t>
            </a:r>
            <a:r>
              <a:rPr sz="2400" spc="5" dirty="0">
                <a:latin typeface="Arial"/>
                <a:cs typeface="Arial"/>
              </a:rPr>
              <a:t> </a:t>
            </a:r>
            <a:r>
              <a:rPr sz="2400" spc="-5" dirty="0">
                <a:latin typeface="Arial"/>
                <a:cs typeface="Arial"/>
              </a:rPr>
              <a:t>balance</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Sitz baths for</a:t>
            </a:r>
            <a:r>
              <a:rPr sz="2400" spc="-65" dirty="0">
                <a:latin typeface="Arial"/>
                <a:cs typeface="Arial"/>
              </a:rPr>
              <a:t> </a:t>
            </a:r>
            <a:r>
              <a:rPr sz="2400" spc="-5" dirty="0">
                <a:latin typeface="Arial"/>
                <a:cs typeface="Arial"/>
              </a:rPr>
              <a:t>comfort</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Prevent rectal</a:t>
            </a:r>
            <a:r>
              <a:rPr sz="2400" spc="-50" dirty="0">
                <a:latin typeface="Arial"/>
                <a:cs typeface="Arial"/>
              </a:rPr>
              <a:t> </a:t>
            </a:r>
            <a:r>
              <a:rPr sz="2400" spc="-5" dirty="0">
                <a:latin typeface="Arial"/>
                <a:cs typeface="Arial"/>
              </a:rPr>
              <a:t>fissures</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Administer platelets as</a:t>
            </a:r>
            <a:r>
              <a:rPr sz="2400" spc="-15" dirty="0">
                <a:latin typeface="Arial"/>
                <a:cs typeface="Arial"/>
              </a:rPr>
              <a:t> </a:t>
            </a:r>
            <a:r>
              <a:rPr sz="2400" spc="-5" dirty="0">
                <a:latin typeface="Arial"/>
                <a:cs typeface="Arial"/>
              </a:rPr>
              <a:t>needed/ordered</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Nutritional</a:t>
            </a:r>
            <a:r>
              <a:rPr sz="2400" spc="-60" dirty="0">
                <a:latin typeface="Arial"/>
                <a:cs typeface="Arial"/>
              </a:rPr>
              <a:t> </a:t>
            </a:r>
            <a:r>
              <a:rPr sz="2400" spc="-5" dirty="0">
                <a:latin typeface="Arial"/>
                <a:cs typeface="Arial"/>
              </a:rPr>
              <a:t>support</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Protective barrier on rectal</a:t>
            </a:r>
            <a:r>
              <a:rPr sz="2400" spc="-15" dirty="0">
                <a:latin typeface="Arial"/>
                <a:cs typeface="Arial"/>
              </a:rPr>
              <a:t> </a:t>
            </a:r>
            <a:r>
              <a:rPr sz="2400" spc="-5" dirty="0">
                <a:latin typeface="Arial"/>
                <a:cs typeface="Arial"/>
              </a:rPr>
              <a:t>area</a:t>
            </a:r>
            <a:endParaRPr sz="2400" dirty="0">
              <a:latin typeface="Arial"/>
              <a:cs typeface="Arial"/>
            </a:endParaRPr>
          </a:p>
        </p:txBody>
      </p:sp>
      <p:sp>
        <p:nvSpPr>
          <p:cNvPr id="4" name="3 Dikdörtgen"/>
          <p:cNvSpPr/>
          <p:nvPr/>
        </p:nvSpPr>
        <p:spPr>
          <a:xfrm>
            <a:off x="609600" y="2133600"/>
            <a:ext cx="2286000" cy="646331"/>
          </a:xfrm>
          <a:prstGeom prst="rect">
            <a:avLst/>
          </a:prstGeom>
        </p:spPr>
        <p:txBody>
          <a:bodyPr wrap="square">
            <a:spAutoFit/>
          </a:bodyPr>
          <a:lstStyle/>
          <a:p>
            <a:pPr marR="1163320" algn="ctr">
              <a:lnSpc>
                <a:spcPct val="100000"/>
              </a:lnSpc>
            </a:pPr>
            <a:r>
              <a:rPr lang="tr-TR" sz="3600" b="1" u="heavy" dirty="0" smtClean="0">
                <a:latin typeface="Arial"/>
                <a:cs typeface="Arial"/>
              </a:rPr>
              <a:t>G</a:t>
            </a:r>
            <a:r>
              <a:rPr lang="tr-TR" sz="3600" b="1" u="heavy" spc="-5" dirty="0" smtClean="0">
                <a:latin typeface="Arial"/>
                <a:cs typeface="Arial"/>
              </a:rPr>
              <a:t>u</a:t>
            </a:r>
            <a:r>
              <a:rPr lang="tr-TR" sz="3600" b="1" u="heavy" dirty="0" smtClean="0">
                <a:latin typeface="Arial"/>
                <a:cs typeface="Arial"/>
              </a:rPr>
              <a:t>t</a:t>
            </a:r>
            <a:endParaRPr lang="tr-TR" sz="3600" dirty="0">
              <a:latin typeface="Arial"/>
              <a:cs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66"/>
            <a:ext cx="9120883" cy="1604959"/>
          </a:xfrm>
          <a:prstGeom prst="rect">
            <a:avLst/>
          </a:prstGeom>
          <a:blipFill>
            <a:blip r:embed="rId2" cstate="print"/>
            <a:stretch>
              <a:fillRect/>
            </a:stretch>
          </a:blipFill>
          <a:ln w="57150">
            <a:solidFill>
              <a:schemeClr val="accent1"/>
            </a:solidFill>
          </a:ln>
        </p:spPr>
        <p:txBody>
          <a:bodyPr wrap="square" lIns="0" tIns="0" rIns="0" bIns="0" rtlCol="0"/>
          <a:lstStyle/>
          <a:p>
            <a:endParaRPr/>
          </a:p>
        </p:txBody>
      </p:sp>
      <p:sp>
        <p:nvSpPr>
          <p:cNvPr id="4" name="object 4"/>
          <p:cNvSpPr/>
          <p:nvPr/>
        </p:nvSpPr>
        <p:spPr>
          <a:xfrm>
            <a:off x="0" y="1752684"/>
            <a:ext cx="9108874" cy="2397040"/>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6629781" y="6594856"/>
            <a:ext cx="2402840" cy="215444"/>
          </a:xfrm>
          <a:prstGeom prst="rect">
            <a:avLst/>
          </a:prstGeom>
        </p:spPr>
        <p:txBody>
          <a:bodyPr vert="horz" wrap="square" lIns="0" tIns="0" rIns="0" bIns="0" rtlCol="0">
            <a:spAutoFit/>
          </a:bodyPr>
          <a:lstStyle/>
          <a:p>
            <a:pPr marL="12700">
              <a:lnSpc>
                <a:spcPct val="100000"/>
              </a:lnSpc>
            </a:pPr>
            <a:r>
              <a:rPr sz="1400" b="1" i="1" spc="-5" dirty="0">
                <a:latin typeface="Arial"/>
                <a:cs typeface="Arial"/>
              </a:rPr>
              <a:t>Kumar </a:t>
            </a:r>
            <a:r>
              <a:rPr sz="1400" b="1" i="1" dirty="0">
                <a:latin typeface="Arial"/>
                <a:cs typeface="Arial"/>
              </a:rPr>
              <a:t>et al., </a:t>
            </a:r>
            <a:r>
              <a:rPr sz="1400" b="1" i="1" spc="-5" dirty="0">
                <a:latin typeface="Arial"/>
                <a:cs typeface="Arial"/>
              </a:rPr>
              <a:t>Leukemia</a:t>
            </a:r>
            <a:r>
              <a:rPr sz="1400" b="1" i="1" spc="-100" dirty="0">
                <a:latin typeface="Arial"/>
                <a:cs typeface="Arial"/>
              </a:rPr>
              <a:t> </a:t>
            </a:r>
            <a:r>
              <a:rPr sz="1400" b="1" i="1" dirty="0">
                <a:latin typeface="Arial"/>
                <a:cs typeface="Arial"/>
              </a:rPr>
              <a:t>2012</a:t>
            </a:r>
            <a:endParaRPr sz="1400" dirty="0">
              <a:latin typeface="Arial"/>
              <a:cs typeface="Arial"/>
            </a:endParaRPr>
          </a:p>
        </p:txBody>
      </p:sp>
      <p:sp>
        <p:nvSpPr>
          <p:cNvPr id="6" name="object 6"/>
          <p:cNvSpPr/>
          <p:nvPr/>
        </p:nvSpPr>
        <p:spPr>
          <a:xfrm>
            <a:off x="0" y="4292567"/>
            <a:ext cx="9108106" cy="2232057"/>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323850" y="1989201"/>
            <a:ext cx="1295400" cy="0"/>
          </a:xfrm>
          <a:custGeom>
            <a:avLst/>
            <a:gdLst/>
            <a:ahLst/>
            <a:cxnLst/>
            <a:rect l="l" t="t" r="r" b="b"/>
            <a:pathLst>
              <a:path w="1295400">
                <a:moveTo>
                  <a:pt x="0" y="0"/>
                </a:moveTo>
                <a:lnTo>
                  <a:pt x="1295400" y="0"/>
                </a:lnTo>
              </a:path>
            </a:pathLst>
          </a:custGeom>
          <a:ln w="38100">
            <a:solidFill>
              <a:srgbClr val="FF0000"/>
            </a:solidFill>
          </a:ln>
        </p:spPr>
        <p:txBody>
          <a:bodyPr wrap="square" lIns="0" tIns="0" rIns="0" bIns="0" rtlCol="0"/>
          <a:lstStyle/>
          <a:p>
            <a:endParaRPr/>
          </a:p>
        </p:txBody>
      </p:sp>
      <p:sp>
        <p:nvSpPr>
          <p:cNvPr id="8" name="object 8"/>
          <p:cNvSpPr/>
          <p:nvPr/>
        </p:nvSpPr>
        <p:spPr>
          <a:xfrm>
            <a:off x="539750" y="4508500"/>
            <a:ext cx="1440180" cy="0"/>
          </a:xfrm>
          <a:custGeom>
            <a:avLst/>
            <a:gdLst/>
            <a:ahLst/>
            <a:cxnLst/>
            <a:rect l="l" t="t" r="r" b="b"/>
            <a:pathLst>
              <a:path w="1440180">
                <a:moveTo>
                  <a:pt x="0" y="0"/>
                </a:moveTo>
                <a:lnTo>
                  <a:pt x="1439926" y="0"/>
                </a:lnTo>
              </a:path>
            </a:pathLst>
          </a:custGeom>
          <a:ln w="38100">
            <a:solidFill>
              <a:srgbClr val="FF0000"/>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304800" y="1143000"/>
            <a:ext cx="8077200" cy="5213414"/>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685800" y="685800"/>
            <a:ext cx="1587500" cy="285115"/>
          </a:xfrm>
          <a:prstGeom prst="rect">
            <a:avLst/>
          </a:prstGeom>
        </p:spPr>
        <p:txBody>
          <a:bodyPr vert="horz" wrap="square" lIns="0" tIns="0" rIns="0" bIns="0" rtlCol="0">
            <a:spAutoFit/>
          </a:bodyPr>
          <a:lstStyle/>
          <a:p>
            <a:pPr marL="12700">
              <a:lnSpc>
                <a:spcPct val="100000"/>
              </a:lnSpc>
            </a:pPr>
            <a:r>
              <a:rPr sz="1800" spc="-5" dirty="0">
                <a:solidFill>
                  <a:srgbClr val="000000"/>
                </a:solidFill>
              </a:rPr>
              <a:t>Overall</a:t>
            </a:r>
            <a:r>
              <a:rPr sz="1800" spc="-45" dirty="0">
                <a:solidFill>
                  <a:srgbClr val="000000"/>
                </a:solidFill>
              </a:rPr>
              <a:t> </a:t>
            </a:r>
            <a:r>
              <a:rPr sz="1800" spc="-5" dirty="0">
                <a:solidFill>
                  <a:srgbClr val="000000"/>
                </a:solidFill>
              </a:rPr>
              <a:t>survival</a:t>
            </a:r>
            <a:endParaRPr sz="1800" dirty="0"/>
          </a:p>
        </p:txBody>
      </p:sp>
      <p:sp>
        <p:nvSpPr>
          <p:cNvPr id="5" name="4 Dikdörtgen"/>
          <p:cNvSpPr/>
          <p:nvPr/>
        </p:nvSpPr>
        <p:spPr>
          <a:xfrm>
            <a:off x="5486400" y="6248400"/>
            <a:ext cx="3371436" cy="369332"/>
          </a:xfrm>
          <a:prstGeom prst="rect">
            <a:avLst/>
          </a:prstGeom>
        </p:spPr>
        <p:txBody>
          <a:bodyPr wrap="none">
            <a:spAutoFit/>
          </a:bodyPr>
          <a:lstStyle/>
          <a:p>
            <a:pPr marR="116839" algn="r">
              <a:lnSpc>
                <a:spcPct val="100000"/>
              </a:lnSpc>
            </a:pPr>
            <a:r>
              <a:rPr lang="da-DK" b="1" i="1" spc="-5" dirty="0" smtClean="0">
                <a:latin typeface="Arial"/>
                <a:cs typeface="Arial"/>
              </a:rPr>
              <a:t>Kumar </a:t>
            </a:r>
            <a:r>
              <a:rPr lang="da-DK" b="1" i="1" dirty="0" smtClean="0">
                <a:latin typeface="Arial"/>
                <a:cs typeface="Arial"/>
              </a:rPr>
              <a:t>et al., </a:t>
            </a:r>
            <a:r>
              <a:rPr lang="da-DK" b="1" i="1" spc="-5" dirty="0" smtClean="0">
                <a:latin typeface="Arial"/>
                <a:cs typeface="Arial"/>
              </a:rPr>
              <a:t>Leukemia</a:t>
            </a:r>
            <a:r>
              <a:rPr lang="da-DK" b="1" i="1" spc="-100" dirty="0" smtClean="0">
                <a:latin typeface="Arial"/>
                <a:cs typeface="Arial"/>
              </a:rPr>
              <a:t> </a:t>
            </a:r>
            <a:r>
              <a:rPr lang="da-DK" b="1" i="1" dirty="0" smtClean="0">
                <a:latin typeface="Arial"/>
                <a:cs typeface="Arial"/>
              </a:rPr>
              <a:t>2012</a:t>
            </a:r>
            <a:endParaRPr lang="da-DK" dirty="0">
              <a:latin typeface="Arial"/>
              <a:cs typeface="Aria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00" y="533400"/>
            <a:ext cx="8229600" cy="1066800"/>
          </a:xfrm>
          <a:prstGeom prst="rect">
            <a:avLst/>
          </a:prstGeom>
        </p:spPr>
        <p:txBody>
          <a:bodyPr vert="horz" wrap="square" lIns="0" tIns="328676" rIns="0" bIns="0" rtlCol="0">
            <a:spAutoFit/>
          </a:bodyPr>
          <a:lstStyle/>
          <a:p>
            <a:pPr marL="1602105">
              <a:lnSpc>
                <a:spcPct val="100000"/>
              </a:lnSpc>
            </a:pPr>
            <a:r>
              <a:rPr dirty="0" smtClean="0"/>
              <a:t>Acute GvHD:</a:t>
            </a:r>
            <a:r>
              <a:rPr spc="-75" dirty="0" smtClean="0"/>
              <a:t> </a:t>
            </a:r>
            <a:r>
              <a:rPr spc="-5" dirty="0" smtClean="0"/>
              <a:t>Prevention</a:t>
            </a:r>
            <a:endParaRPr spc="-5" dirty="0"/>
          </a:p>
        </p:txBody>
      </p:sp>
      <p:sp>
        <p:nvSpPr>
          <p:cNvPr id="5" name="object 5"/>
          <p:cNvSpPr txBox="1"/>
          <p:nvPr/>
        </p:nvSpPr>
        <p:spPr>
          <a:xfrm>
            <a:off x="685800" y="1671379"/>
            <a:ext cx="8229600" cy="4196021"/>
          </a:xfrm>
          <a:prstGeom prst="rect">
            <a:avLst/>
          </a:prstGeom>
        </p:spPr>
        <p:txBody>
          <a:bodyPr vert="horz" wrap="square" lIns="0" tIns="0" rIns="0" bIns="0" rtlCol="0">
            <a:spAutoFit/>
          </a:bodyPr>
          <a:lstStyle/>
          <a:p>
            <a:pPr marL="367665" indent="-354965">
              <a:lnSpc>
                <a:spcPct val="100000"/>
              </a:lnSpc>
              <a:buClr>
                <a:srgbClr val="333399"/>
              </a:buClr>
              <a:buSzPct val="75000"/>
              <a:buFont typeface="Wingdings"/>
              <a:buChar char=""/>
              <a:tabLst>
                <a:tab pos="367665" algn="l"/>
                <a:tab pos="368300" algn="l"/>
              </a:tabLst>
            </a:pPr>
            <a:r>
              <a:rPr sz="1800" dirty="0">
                <a:solidFill>
                  <a:schemeClr val="accent6">
                    <a:lumMod val="50000"/>
                  </a:schemeClr>
                </a:solidFill>
                <a:latin typeface="Arial"/>
                <a:cs typeface="Arial"/>
              </a:rPr>
              <a:t>Gold </a:t>
            </a:r>
            <a:r>
              <a:rPr sz="1800" spc="-5" dirty="0">
                <a:solidFill>
                  <a:schemeClr val="accent6">
                    <a:lumMod val="50000"/>
                  </a:schemeClr>
                </a:solidFill>
                <a:latin typeface="Arial"/>
                <a:cs typeface="Arial"/>
              </a:rPr>
              <a:t>standard is cyclosporine and</a:t>
            </a:r>
            <a:r>
              <a:rPr sz="1800" spc="50" dirty="0">
                <a:solidFill>
                  <a:schemeClr val="accent6">
                    <a:lumMod val="50000"/>
                  </a:schemeClr>
                </a:solidFill>
                <a:latin typeface="Arial"/>
                <a:cs typeface="Arial"/>
              </a:rPr>
              <a:t> </a:t>
            </a:r>
            <a:r>
              <a:rPr sz="1800" spc="-5" dirty="0">
                <a:solidFill>
                  <a:schemeClr val="accent6">
                    <a:lumMod val="50000"/>
                  </a:schemeClr>
                </a:solidFill>
                <a:latin typeface="Arial"/>
                <a:cs typeface="Arial"/>
              </a:rPr>
              <a:t>methotrexate</a:t>
            </a:r>
            <a:endParaRPr sz="1800" dirty="0">
              <a:solidFill>
                <a:schemeClr val="accent6">
                  <a:lumMod val="50000"/>
                </a:schemeClr>
              </a:solidFill>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spc="-10" dirty="0">
                <a:solidFill>
                  <a:schemeClr val="accent6">
                    <a:lumMod val="50000"/>
                  </a:schemeClr>
                </a:solidFill>
                <a:latin typeface="Arial"/>
                <a:cs typeface="Arial"/>
              </a:rPr>
              <a:t>CsA/MTX </a:t>
            </a:r>
            <a:r>
              <a:rPr sz="1800" dirty="0">
                <a:solidFill>
                  <a:schemeClr val="accent6">
                    <a:lumMod val="50000"/>
                  </a:schemeClr>
                </a:solidFill>
                <a:latin typeface="Arial"/>
                <a:cs typeface="Arial"/>
              </a:rPr>
              <a:t>and </a:t>
            </a:r>
            <a:r>
              <a:rPr sz="1800" spc="-5" dirty="0">
                <a:solidFill>
                  <a:schemeClr val="accent6">
                    <a:lumMod val="50000"/>
                  </a:schemeClr>
                </a:solidFill>
                <a:latin typeface="Arial"/>
                <a:cs typeface="Arial"/>
              </a:rPr>
              <a:t>FK506/MTX better </a:t>
            </a:r>
            <a:r>
              <a:rPr sz="1800" dirty="0">
                <a:solidFill>
                  <a:schemeClr val="accent6">
                    <a:lumMod val="50000"/>
                  </a:schemeClr>
                </a:solidFill>
                <a:latin typeface="Arial"/>
                <a:cs typeface="Arial"/>
              </a:rPr>
              <a:t>than </a:t>
            </a:r>
            <a:r>
              <a:rPr sz="1800" spc="-5" dirty="0">
                <a:solidFill>
                  <a:schemeClr val="accent6">
                    <a:lumMod val="50000"/>
                  </a:schemeClr>
                </a:solidFill>
                <a:latin typeface="Arial"/>
                <a:cs typeface="Arial"/>
              </a:rPr>
              <a:t>CsA</a:t>
            </a:r>
            <a:r>
              <a:rPr sz="1800" spc="-30" dirty="0">
                <a:solidFill>
                  <a:schemeClr val="accent6">
                    <a:lumMod val="50000"/>
                  </a:schemeClr>
                </a:solidFill>
                <a:latin typeface="Arial"/>
                <a:cs typeface="Arial"/>
              </a:rPr>
              <a:t> </a:t>
            </a:r>
            <a:r>
              <a:rPr sz="1800" dirty="0">
                <a:solidFill>
                  <a:schemeClr val="accent6">
                    <a:lumMod val="50000"/>
                  </a:schemeClr>
                </a:solidFill>
                <a:latin typeface="Arial"/>
                <a:cs typeface="Arial"/>
              </a:rPr>
              <a:t>alone</a:t>
            </a:r>
          </a:p>
          <a:p>
            <a:pPr marL="824865" lvl="1" indent="-354965">
              <a:lnSpc>
                <a:spcPct val="100000"/>
              </a:lnSpc>
              <a:spcBef>
                <a:spcPts val="219"/>
              </a:spcBef>
              <a:buClr>
                <a:srgbClr val="333399"/>
              </a:buClr>
              <a:buSzPct val="75000"/>
              <a:buFont typeface="Wingdings"/>
              <a:buChar char=""/>
              <a:tabLst>
                <a:tab pos="824865" algn="l"/>
                <a:tab pos="825500" algn="l"/>
              </a:tabLst>
            </a:pPr>
            <a:r>
              <a:rPr sz="1800" spc="-5" dirty="0">
                <a:solidFill>
                  <a:schemeClr val="accent6">
                    <a:lumMod val="50000"/>
                  </a:schemeClr>
                </a:solidFill>
                <a:latin typeface="Arial"/>
                <a:cs typeface="Arial"/>
              </a:rPr>
              <a:t>No benefit </a:t>
            </a:r>
            <a:r>
              <a:rPr sz="1800" dirty="0">
                <a:solidFill>
                  <a:schemeClr val="accent6">
                    <a:lumMod val="50000"/>
                  </a:schemeClr>
                </a:solidFill>
                <a:latin typeface="Arial"/>
                <a:cs typeface="Arial"/>
              </a:rPr>
              <a:t>in adding</a:t>
            </a:r>
            <a:r>
              <a:rPr sz="1800" spc="-15" dirty="0">
                <a:solidFill>
                  <a:schemeClr val="accent6">
                    <a:lumMod val="50000"/>
                  </a:schemeClr>
                </a:solidFill>
                <a:latin typeface="Arial"/>
                <a:cs typeface="Arial"/>
              </a:rPr>
              <a:t> </a:t>
            </a:r>
            <a:r>
              <a:rPr sz="1800" spc="-5" dirty="0">
                <a:solidFill>
                  <a:schemeClr val="accent6">
                    <a:lumMod val="50000"/>
                  </a:schemeClr>
                </a:solidFill>
                <a:latin typeface="Arial"/>
                <a:cs typeface="Arial"/>
              </a:rPr>
              <a:t>corticosteroid</a:t>
            </a:r>
            <a:endParaRPr sz="1800" dirty="0">
              <a:solidFill>
                <a:schemeClr val="accent6">
                  <a:lumMod val="50000"/>
                </a:schemeClr>
              </a:solidFill>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pc="-10" dirty="0" smtClean="0">
                <a:solidFill>
                  <a:schemeClr val="accent6">
                    <a:lumMod val="50000"/>
                  </a:schemeClr>
                </a:solidFill>
                <a:latin typeface="Arial"/>
                <a:cs typeface="Arial"/>
              </a:rPr>
              <a:t>CsA/MTX </a:t>
            </a:r>
            <a:r>
              <a:rPr lang="tr-TR" spc="-10" dirty="0" err="1" smtClean="0">
                <a:solidFill>
                  <a:schemeClr val="accent6">
                    <a:lumMod val="50000"/>
                  </a:schemeClr>
                </a:solidFill>
                <a:latin typeface="Arial"/>
                <a:cs typeface="Arial"/>
              </a:rPr>
              <a:t>also</a:t>
            </a:r>
            <a:r>
              <a:rPr lang="tr-TR" spc="-10" dirty="0" smtClean="0">
                <a:solidFill>
                  <a:schemeClr val="accent6">
                    <a:lumMod val="50000"/>
                  </a:schemeClr>
                </a:solidFill>
                <a:latin typeface="Arial"/>
                <a:cs typeface="Arial"/>
              </a:rPr>
              <a:t> </a:t>
            </a:r>
            <a:r>
              <a:rPr sz="1800" spc="-5" dirty="0" smtClean="0">
                <a:solidFill>
                  <a:schemeClr val="accent6">
                    <a:lumMod val="50000"/>
                  </a:schemeClr>
                </a:solidFill>
                <a:latin typeface="Arial"/>
                <a:cs typeface="Arial"/>
              </a:rPr>
              <a:t> </a:t>
            </a:r>
            <a:r>
              <a:rPr sz="1800" spc="-5" dirty="0">
                <a:solidFill>
                  <a:schemeClr val="accent6">
                    <a:lumMod val="50000"/>
                  </a:schemeClr>
                </a:solidFill>
                <a:latin typeface="Arial"/>
                <a:cs typeface="Arial"/>
              </a:rPr>
              <a:t>may be better </a:t>
            </a:r>
            <a:r>
              <a:rPr sz="1800" dirty="0" smtClean="0">
                <a:solidFill>
                  <a:schemeClr val="accent6">
                    <a:lumMod val="50000"/>
                  </a:schemeClr>
                </a:solidFill>
                <a:latin typeface="Arial"/>
                <a:cs typeface="Arial"/>
              </a:rPr>
              <a:t>than</a:t>
            </a:r>
            <a:r>
              <a:rPr lang="tr-TR" sz="1800" dirty="0" smtClean="0">
                <a:solidFill>
                  <a:schemeClr val="accent6">
                    <a:lumMod val="50000"/>
                  </a:schemeClr>
                </a:solidFill>
                <a:latin typeface="Arial"/>
                <a:cs typeface="Arial"/>
              </a:rPr>
              <a:t> </a:t>
            </a:r>
            <a:r>
              <a:rPr lang="tr-TR" spc="-5" dirty="0" smtClean="0">
                <a:solidFill>
                  <a:schemeClr val="accent6">
                    <a:lumMod val="50000"/>
                  </a:schemeClr>
                </a:solidFill>
                <a:latin typeface="Arial"/>
                <a:cs typeface="Arial"/>
              </a:rPr>
              <a:t>FK506/MTX</a:t>
            </a:r>
            <a:endParaRPr sz="1800" dirty="0">
              <a:solidFill>
                <a:schemeClr val="accent6">
                  <a:lumMod val="50000"/>
                </a:schemeClr>
              </a:solidFill>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spc="-5" dirty="0" smtClean="0">
                <a:solidFill>
                  <a:schemeClr val="accent6">
                    <a:lumMod val="50000"/>
                  </a:schemeClr>
                </a:solidFill>
                <a:latin typeface="Arial"/>
                <a:cs typeface="Arial"/>
              </a:rPr>
              <a:t>Decreased </a:t>
            </a:r>
            <a:r>
              <a:rPr sz="1800" dirty="0">
                <a:solidFill>
                  <a:schemeClr val="accent6">
                    <a:lumMod val="50000"/>
                  </a:schemeClr>
                </a:solidFill>
                <a:latin typeface="Arial"/>
                <a:cs typeface="Arial"/>
              </a:rPr>
              <a:t>incidence </a:t>
            </a:r>
            <a:r>
              <a:rPr sz="1800" spc="5" dirty="0">
                <a:solidFill>
                  <a:schemeClr val="accent6">
                    <a:lumMod val="50000"/>
                  </a:schemeClr>
                </a:solidFill>
                <a:latin typeface="Arial"/>
                <a:cs typeface="Arial"/>
              </a:rPr>
              <a:t>with </a:t>
            </a:r>
            <a:r>
              <a:rPr sz="1800" spc="-65" dirty="0">
                <a:solidFill>
                  <a:schemeClr val="accent6">
                    <a:lumMod val="50000"/>
                  </a:schemeClr>
                </a:solidFill>
                <a:latin typeface="Arial"/>
                <a:cs typeface="Arial"/>
              </a:rPr>
              <a:t>ATG </a:t>
            </a:r>
            <a:r>
              <a:rPr sz="1800" dirty="0">
                <a:solidFill>
                  <a:schemeClr val="accent6">
                    <a:lumMod val="50000"/>
                  </a:schemeClr>
                </a:solidFill>
                <a:latin typeface="Arial"/>
                <a:cs typeface="Arial"/>
              </a:rPr>
              <a:t>but little </a:t>
            </a:r>
            <a:r>
              <a:rPr sz="1800" spc="-5" dirty="0">
                <a:solidFill>
                  <a:schemeClr val="accent6">
                    <a:lumMod val="50000"/>
                  </a:schemeClr>
                </a:solidFill>
                <a:latin typeface="Arial"/>
                <a:cs typeface="Arial"/>
              </a:rPr>
              <a:t>or </a:t>
            </a:r>
            <a:r>
              <a:rPr sz="1800" dirty="0">
                <a:solidFill>
                  <a:schemeClr val="accent6">
                    <a:lumMod val="50000"/>
                  </a:schemeClr>
                </a:solidFill>
                <a:latin typeface="Arial"/>
                <a:cs typeface="Arial"/>
              </a:rPr>
              <a:t>no </a:t>
            </a:r>
            <a:r>
              <a:rPr sz="1800" spc="-5" dirty="0">
                <a:solidFill>
                  <a:schemeClr val="accent6">
                    <a:lumMod val="50000"/>
                  </a:schemeClr>
                </a:solidFill>
                <a:latin typeface="Arial"/>
                <a:cs typeface="Arial"/>
              </a:rPr>
              <a:t>change </a:t>
            </a:r>
            <a:r>
              <a:rPr sz="1800" dirty="0">
                <a:solidFill>
                  <a:schemeClr val="accent6">
                    <a:lumMod val="50000"/>
                  </a:schemeClr>
                </a:solidFill>
                <a:latin typeface="Arial"/>
                <a:cs typeface="Arial"/>
              </a:rPr>
              <a:t>in</a:t>
            </a:r>
            <a:r>
              <a:rPr sz="1800" spc="-30" dirty="0">
                <a:solidFill>
                  <a:schemeClr val="accent6">
                    <a:lumMod val="50000"/>
                  </a:schemeClr>
                </a:solidFill>
                <a:latin typeface="Arial"/>
                <a:cs typeface="Arial"/>
              </a:rPr>
              <a:t> </a:t>
            </a:r>
            <a:r>
              <a:rPr sz="1800" dirty="0">
                <a:solidFill>
                  <a:schemeClr val="accent6">
                    <a:lumMod val="50000"/>
                  </a:schemeClr>
                </a:solidFill>
                <a:latin typeface="Arial"/>
                <a:cs typeface="Arial"/>
              </a:rPr>
              <a:t>outcome</a:t>
            </a:r>
          </a:p>
          <a:p>
            <a:pPr lvl="1">
              <a:lnSpc>
                <a:spcPct val="100000"/>
              </a:lnSpc>
              <a:spcBef>
                <a:spcPts val="5"/>
              </a:spcBef>
              <a:buClr>
                <a:srgbClr val="333399"/>
              </a:buClr>
              <a:buFont typeface="Wingdings"/>
              <a:buChar char=""/>
            </a:pPr>
            <a:endParaRPr sz="2250" dirty="0">
              <a:solidFill>
                <a:schemeClr val="accent6">
                  <a:lumMod val="50000"/>
                </a:schemeClr>
              </a:solidFill>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sz="1800" dirty="0">
                <a:solidFill>
                  <a:schemeClr val="accent6">
                    <a:lumMod val="50000"/>
                  </a:schemeClr>
                </a:solidFill>
                <a:latin typeface="Arial"/>
                <a:cs typeface="Arial"/>
              </a:rPr>
              <a:t>Side</a:t>
            </a:r>
            <a:r>
              <a:rPr sz="1800" spc="-90" dirty="0">
                <a:solidFill>
                  <a:schemeClr val="accent6">
                    <a:lumMod val="50000"/>
                  </a:schemeClr>
                </a:solidFill>
                <a:latin typeface="Arial"/>
                <a:cs typeface="Arial"/>
              </a:rPr>
              <a:t> </a:t>
            </a:r>
            <a:r>
              <a:rPr sz="1800" spc="-5" dirty="0">
                <a:solidFill>
                  <a:schemeClr val="accent6">
                    <a:lumMod val="50000"/>
                  </a:schemeClr>
                </a:solidFill>
                <a:latin typeface="Arial"/>
                <a:cs typeface="Arial"/>
              </a:rPr>
              <a:t>effects</a:t>
            </a:r>
            <a:endParaRPr sz="1800" dirty="0">
              <a:solidFill>
                <a:schemeClr val="accent6">
                  <a:lumMod val="50000"/>
                </a:schemeClr>
              </a:solidFill>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dirty="0">
                <a:solidFill>
                  <a:schemeClr val="accent6">
                    <a:lumMod val="50000"/>
                  </a:schemeClr>
                </a:solidFill>
                <a:latin typeface="Arial"/>
                <a:cs typeface="Arial"/>
              </a:rPr>
              <a:t>Metabolic (low Mg, </a:t>
            </a:r>
            <a:r>
              <a:rPr sz="1800" spc="-5" dirty="0">
                <a:solidFill>
                  <a:schemeClr val="accent6">
                    <a:lumMod val="50000"/>
                  </a:schemeClr>
                </a:solidFill>
                <a:latin typeface="Arial"/>
                <a:cs typeface="Arial"/>
              </a:rPr>
              <a:t>increased K, increased</a:t>
            </a:r>
            <a:r>
              <a:rPr sz="1800" spc="-30" dirty="0">
                <a:solidFill>
                  <a:schemeClr val="accent6">
                    <a:lumMod val="50000"/>
                  </a:schemeClr>
                </a:solidFill>
                <a:latin typeface="Arial"/>
                <a:cs typeface="Arial"/>
              </a:rPr>
              <a:t> </a:t>
            </a:r>
            <a:r>
              <a:rPr sz="1800" dirty="0">
                <a:solidFill>
                  <a:schemeClr val="accent6">
                    <a:lumMod val="50000"/>
                  </a:schemeClr>
                </a:solidFill>
                <a:latin typeface="Arial"/>
                <a:cs typeface="Arial"/>
              </a:rPr>
              <a:t>bilirubin)</a:t>
            </a:r>
          </a:p>
          <a:p>
            <a:pPr marL="824865" lvl="1" indent="-354965">
              <a:lnSpc>
                <a:spcPct val="100000"/>
              </a:lnSpc>
              <a:spcBef>
                <a:spcPts val="215"/>
              </a:spcBef>
              <a:buClr>
                <a:srgbClr val="333399"/>
              </a:buClr>
              <a:buSzPct val="75000"/>
              <a:buFont typeface="Wingdings"/>
              <a:buChar char=""/>
              <a:tabLst>
                <a:tab pos="824865" algn="l"/>
                <a:tab pos="825500" algn="l"/>
              </a:tabLst>
            </a:pPr>
            <a:r>
              <a:rPr sz="1800" spc="-5" dirty="0">
                <a:solidFill>
                  <a:schemeClr val="accent6">
                    <a:lumMod val="50000"/>
                  </a:schemeClr>
                </a:solidFill>
                <a:latin typeface="Arial"/>
                <a:cs typeface="Arial"/>
              </a:rPr>
              <a:t>Hypertension,</a:t>
            </a:r>
            <a:r>
              <a:rPr sz="1800" spc="-40" dirty="0">
                <a:solidFill>
                  <a:schemeClr val="accent6">
                    <a:lumMod val="50000"/>
                  </a:schemeClr>
                </a:solidFill>
                <a:latin typeface="Arial"/>
                <a:cs typeface="Arial"/>
              </a:rPr>
              <a:t> </a:t>
            </a:r>
            <a:r>
              <a:rPr sz="1800" dirty="0">
                <a:solidFill>
                  <a:schemeClr val="accent6">
                    <a:lumMod val="50000"/>
                  </a:schemeClr>
                </a:solidFill>
                <a:latin typeface="Arial"/>
                <a:cs typeface="Arial"/>
              </a:rPr>
              <a:t>nephrotoxicity</a:t>
            </a:r>
          </a:p>
          <a:p>
            <a:pPr marL="824865" lvl="1" indent="-354965">
              <a:lnSpc>
                <a:spcPts val="2050"/>
              </a:lnSpc>
              <a:spcBef>
                <a:spcPts val="219"/>
              </a:spcBef>
              <a:buClr>
                <a:srgbClr val="333399"/>
              </a:buClr>
              <a:buSzPct val="75000"/>
              <a:buFont typeface="Wingdings"/>
              <a:buChar char=""/>
              <a:tabLst>
                <a:tab pos="824865" algn="l"/>
                <a:tab pos="825500" algn="l"/>
              </a:tabLst>
            </a:pPr>
            <a:r>
              <a:rPr sz="1800" spc="-5" dirty="0">
                <a:solidFill>
                  <a:schemeClr val="accent6">
                    <a:lumMod val="50000"/>
                  </a:schemeClr>
                </a:solidFill>
                <a:latin typeface="Arial"/>
                <a:cs typeface="Arial"/>
              </a:rPr>
              <a:t>Neurological (altered mental state, seizures, classical signs</a:t>
            </a:r>
            <a:r>
              <a:rPr sz="1800" spc="70" dirty="0">
                <a:solidFill>
                  <a:schemeClr val="accent6">
                    <a:lumMod val="50000"/>
                  </a:schemeClr>
                </a:solidFill>
                <a:latin typeface="Arial"/>
                <a:cs typeface="Arial"/>
              </a:rPr>
              <a:t> </a:t>
            </a:r>
            <a:r>
              <a:rPr sz="1800" dirty="0" smtClean="0">
                <a:solidFill>
                  <a:schemeClr val="accent6">
                    <a:lumMod val="50000"/>
                  </a:schemeClr>
                </a:solidFill>
                <a:latin typeface="Arial"/>
                <a:cs typeface="Arial"/>
              </a:rPr>
              <a:t>on</a:t>
            </a:r>
            <a:r>
              <a:rPr lang="tr-TR" sz="1800" dirty="0" smtClean="0">
                <a:solidFill>
                  <a:schemeClr val="accent6">
                    <a:lumMod val="50000"/>
                  </a:schemeClr>
                </a:solidFill>
                <a:latin typeface="Arial"/>
                <a:cs typeface="Arial"/>
              </a:rPr>
              <a:t> </a:t>
            </a:r>
            <a:r>
              <a:rPr sz="1800" dirty="0" smtClean="0">
                <a:solidFill>
                  <a:schemeClr val="accent6">
                    <a:lumMod val="50000"/>
                  </a:schemeClr>
                </a:solidFill>
                <a:latin typeface="Arial"/>
                <a:cs typeface="Arial"/>
              </a:rPr>
              <a:t>MRI</a:t>
            </a:r>
            <a:r>
              <a:rPr sz="1800" dirty="0">
                <a:solidFill>
                  <a:schemeClr val="accent6">
                    <a:lumMod val="50000"/>
                  </a:schemeClr>
                </a:solidFill>
                <a:latin typeface="Arial"/>
                <a:cs typeface="Arial"/>
              </a:rPr>
              <a:t>)</a:t>
            </a:r>
          </a:p>
          <a:p>
            <a:pPr marL="824865" marR="409575" lvl="1" indent="-354965">
              <a:lnSpc>
                <a:spcPts val="1939"/>
              </a:lnSpc>
              <a:spcBef>
                <a:spcPts val="459"/>
              </a:spcBef>
              <a:buClr>
                <a:srgbClr val="333399"/>
              </a:buClr>
              <a:buSzPct val="75000"/>
              <a:buFont typeface="Wingdings"/>
              <a:buChar char=""/>
              <a:tabLst>
                <a:tab pos="824865" algn="l"/>
                <a:tab pos="825500" algn="l"/>
              </a:tabLst>
            </a:pPr>
            <a:r>
              <a:rPr sz="1800" spc="-15" dirty="0">
                <a:solidFill>
                  <a:schemeClr val="accent6">
                    <a:lumMod val="50000"/>
                  </a:schemeClr>
                </a:solidFill>
                <a:latin typeface="Arial"/>
                <a:cs typeface="Arial"/>
              </a:rPr>
              <a:t>Transplant </a:t>
            </a:r>
            <a:r>
              <a:rPr sz="1800" spc="-5" dirty="0">
                <a:solidFill>
                  <a:schemeClr val="accent6">
                    <a:lumMod val="50000"/>
                  </a:schemeClr>
                </a:solidFill>
                <a:latin typeface="Arial"/>
                <a:cs typeface="Arial"/>
              </a:rPr>
              <a:t>associated </a:t>
            </a:r>
            <a:r>
              <a:rPr sz="1800" dirty="0">
                <a:solidFill>
                  <a:schemeClr val="accent6">
                    <a:lumMod val="50000"/>
                  </a:schemeClr>
                </a:solidFill>
                <a:latin typeface="Arial"/>
                <a:cs typeface="Arial"/>
              </a:rPr>
              <a:t>thrombotic </a:t>
            </a:r>
            <a:r>
              <a:rPr sz="1800" spc="-5" dirty="0">
                <a:solidFill>
                  <a:schemeClr val="accent6">
                    <a:lumMod val="50000"/>
                  </a:schemeClr>
                </a:solidFill>
                <a:latin typeface="Arial"/>
                <a:cs typeface="Arial"/>
              </a:rPr>
              <a:t>thrombocytopenic </a:t>
            </a:r>
            <a:r>
              <a:rPr sz="1800" dirty="0">
                <a:solidFill>
                  <a:schemeClr val="accent6">
                    <a:lumMod val="50000"/>
                  </a:schemeClr>
                </a:solidFill>
                <a:latin typeface="Arial"/>
                <a:cs typeface="Arial"/>
              </a:rPr>
              <a:t>purpura  (TTP) </a:t>
            </a:r>
            <a:r>
              <a:rPr sz="1800" spc="-5" dirty="0">
                <a:solidFill>
                  <a:schemeClr val="accent6">
                    <a:lumMod val="50000"/>
                  </a:schemeClr>
                </a:solidFill>
                <a:latin typeface="Arial"/>
                <a:cs typeface="Arial"/>
              </a:rPr>
              <a:t>– </a:t>
            </a:r>
            <a:r>
              <a:rPr sz="1800" dirty="0">
                <a:solidFill>
                  <a:schemeClr val="accent6">
                    <a:lumMod val="50000"/>
                  </a:schemeClr>
                </a:solidFill>
                <a:latin typeface="Arial"/>
                <a:cs typeface="Arial"/>
              </a:rPr>
              <a:t>does not </a:t>
            </a:r>
            <a:r>
              <a:rPr sz="1800" spc="-5" dirty="0">
                <a:solidFill>
                  <a:schemeClr val="accent6">
                    <a:lumMod val="50000"/>
                  </a:schemeClr>
                </a:solidFill>
                <a:latin typeface="Arial"/>
                <a:cs typeface="Arial"/>
              </a:rPr>
              <a:t>respond </a:t>
            </a:r>
            <a:r>
              <a:rPr sz="1800" dirty="0">
                <a:solidFill>
                  <a:schemeClr val="accent6">
                    <a:lumMod val="50000"/>
                  </a:schemeClr>
                </a:solidFill>
                <a:latin typeface="Arial"/>
                <a:cs typeface="Arial"/>
              </a:rPr>
              <a:t>to</a:t>
            </a:r>
            <a:r>
              <a:rPr sz="1800" spc="-45" dirty="0">
                <a:solidFill>
                  <a:schemeClr val="accent6">
                    <a:lumMod val="50000"/>
                  </a:schemeClr>
                </a:solidFill>
                <a:latin typeface="Arial"/>
                <a:cs typeface="Arial"/>
              </a:rPr>
              <a:t> </a:t>
            </a:r>
            <a:r>
              <a:rPr sz="1800" spc="-5" dirty="0">
                <a:solidFill>
                  <a:schemeClr val="accent6">
                    <a:lumMod val="50000"/>
                  </a:schemeClr>
                </a:solidFill>
                <a:latin typeface="Arial"/>
                <a:cs typeface="Arial"/>
              </a:rPr>
              <a:t>plasmapheresis</a:t>
            </a:r>
            <a:endParaRPr sz="1800" dirty="0">
              <a:solidFill>
                <a:schemeClr val="accent6">
                  <a:lumMod val="50000"/>
                </a:schemeClr>
              </a:solidFill>
              <a:latin typeface="Arial"/>
              <a:cs typeface="Arial"/>
            </a:endParaRPr>
          </a:p>
          <a:p>
            <a:pPr lvl="1">
              <a:lnSpc>
                <a:spcPct val="100000"/>
              </a:lnSpc>
              <a:spcBef>
                <a:spcPts val="35"/>
              </a:spcBef>
              <a:buClr>
                <a:srgbClr val="333399"/>
              </a:buClr>
              <a:buFont typeface="Wingdings"/>
              <a:buChar char=""/>
            </a:pPr>
            <a:endParaRPr sz="2200" dirty="0">
              <a:solidFill>
                <a:schemeClr val="accent6">
                  <a:lumMod val="50000"/>
                </a:schemeClr>
              </a:solidFill>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sz="1800" spc="-5" dirty="0">
                <a:solidFill>
                  <a:schemeClr val="accent6">
                    <a:lumMod val="50000"/>
                  </a:schemeClr>
                </a:solidFill>
                <a:latin typeface="Arial"/>
                <a:cs typeface="Arial"/>
              </a:rPr>
              <a:t>Mandatory </a:t>
            </a:r>
            <a:r>
              <a:rPr sz="1800" dirty="0">
                <a:solidFill>
                  <a:schemeClr val="accent6">
                    <a:lumMod val="50000"/>
                  </a:schemeClr>
                </a:solidFill>
                <a:latin typeface="Arial"/>
                <a:cs typeface="Arial"/>
              </a:rPr>
              <a:t>monitoring of drug</a:t>
            </a:r>
            <a:r>
              <a:rPr sz="1800" spc="-85" dirty="0">
                <a:solidFill>
                  <a:schemeClr val="accent6">
                    <a:lumMod val="50000"/>
                  </a:schemeClr>
                </a:solidFill>
                <a:latin typeface="Arial"/>
                <a:cs typeface="Arial"/>
              </a:rPr>
              <a:t> </a:t>
            </a:r>
            <a:r>
              <a:rPr sz="1800" spc="-10" dirty="0">
                <a:solidFill>
                  <a:schemeClr val="accent6">
                    <a:lumMod val="50000"/>
                  </a:schemeClr>
                </a:solidFill>
                <a:latin typeface="Arial"/>
                <a:cs typeface="Arial"/>
              </a:rPr>
              <a:t>levels</a:t>
            </a:r>
            <a:endParaRPr sz="1800" dirty="0">
              <a:solidFill>
                <a:schemeClr val="accent6">
                  <a:lumMod val="50000"/>
                </a:schemeClr>
              </a:solidFill>
              <a:latin typeface="Arial"/>
              <a:cs typeface="Arial"/>
            </a:endParaRPr>
          </a:p>
        </p:txBody>
      </p:sp>
      <p:sp>
        <p:nvSpPr>
          <p:cNvPr id="4" name="Rectangle 3"/>
          <p:cNvSpPr/>
          <p:nvPr/>
        </p:nvSpPr>
        <p:spPr>
          <a:xfrm rot="20047958">
            <a:off x="161690" y="862792"/>
            <a:ext cx="1422809" cy="369332"/>
          </a:xfrm>
          <a:prstGeom prst="rect">
            <a:avLst/>
          </a:prstGeom>
          <a:ln>
            <a:solidFill>
              <a:srgbClr val="FF0000"/>
            </a:solidFill>
          </a:ln>
        </p:spPr>
        <p:txBody>
          <a:bodyPr wrap="square">
            <a:spAutoFit/>
          </a:bodyPr>
          <a:lstStyle/>
          <a:p>
            <a:r>
              <a:rPr lang="de-DE" spc="-5" dirty="0" smtClean="0">
                <a:solidFill>
                  <a:srgbClr val="FF0000"/>
                </a:solidFill>
                <a:latin typeface="Arial"/>
                <a:cs typeface="Arial"/>
              </a:rPr>
              <a:t>SUMMARY </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381000"/>
            <a:ext cx="8229600" cy="1066800"/>
          </a:xfrm>
          <a:prstGeom prst="rect">
            <a:avLst/>
          </a:prstGeom>
        </p:spPr>
        <p:txBody>
          <a:bodyPr vert="horz" wrap="square" lIns="0" tIns="328676" rIns="0" bIns="0" rtlCol="0">
            <a:spAutoFit/>
          </a:bodyPr>
          <a:lstStyle/>
          <a:p>
            <a:pPr marL="1647825">
              <a:lnSpc>
                <a:spcPct val="100000"/>
              </a:lnSpc>
            </a:pPr>
            <a:r>
              <a:rPr dirty="0"/>
              <a:t>Acute GvHD:</a:t>
            </a:r>
            <a:r>
              <a:rPr spc="-95" dirty="0"/>
              <a:t> </a:t>
            </a:r>
            <a:r>
              <a:rPr spc="-5" dirty="0"/>
              <a:t>Treatment</a:t>
            </a:r>
          </a:p>
        </p:txBody>
      </p:sp>
      <p:sp>
        <p:nvSpPr>
          <p:cNvPr id="5" name="object 5"/>
          <p:cNvSpPr txBox="1"/>
          <p:nvPr/>
        </p:nvSpPr>
        <p:spPr>
          <a:xfrm>
            <a:off x="533400" y="1600200"/>
            <a:ext cx="8610600" cy="4806444"/>
          </a:xfrm>
          <a:prstGeom prst="rect">
            <a:avLst/>
          </a:prstGeom>
        </p:spPr>
        <p:txBody>
          <a:bodyPr vert="horz" wrap="square" lIns="0" tIns="0" rIns="0" bIns="0" rtlCol="0">
            <a:spAutoFit/>
          </a:bodyPr>
          <a:lstStyle/>
          <a:p>
            <a:pPr marL="367665" indent="-354965">
              <a:lnSpc>
                <a:spcPct val="100000"/>
              </a:lnSpc>
              <a:buClr>
                <a:srgbClr val="333399"/>
              </a:buClr>
              <a:buSzPct val="75000"/>
              <a:buFont typeface="Wingdings"/>
              <a:buChar char=""/>
              <a:tabLst>
                <a:tab pos="367665" algn="l"/>
                <a:tab pos="368300" algn="l"/>
              </a:tabLst>
            </a:pPr>
            <a:r>
              <a:rPr sz="1800" spc="-5" dirty="0">
                <a:solidFill>
                  <a:schemeClr val="accent6">
                    <a:lumMod val="50000"/>
                  </a:schemeClr>
                </a:solidFill>
                <a:latin typeface="Arial"/>
                <a:cs typeface="Arial"/>
              </a:rPr>
              <a:t>Grade </a:t>
            </a:r>
            <a:r>
              <a:rPr sz="1800" dirty="0">
                <a:solidFill>
                  <a:schemeClr val="accent6">
                    <a:lumMod val="50000"/>
                  </a:schemeClr>
                </a:solidFill>
                <a:latin typeface="Arial"/>
                <a:cs typeface="Arial"/>
              </a:rPr>
              <a:t>I </a:t>
            </a:r>
            <a:r>
              <a:rPr sz="1800" spc="-5" dirty="0">
                <a:solidFill>
                  <a:schemeClr val="accent6">
                    <a:lumMod val="50000"/>
                  </a:schemeClr>
                </a:solidFill>
                <a:latin typeface="Arial"/>
                <a:cs typeface="Arial"/>
              </a:rPr>
              <a:t>skin disease may be </a:t>
            </a:r>
            <a:r>
              <a:rPr sz="1800" dirty="0">
                <a:solidFill>
                  <a:schemeClr val="accent6">
                    <a:lumMod val="50000"/>
                  </a:schemeClr>
                </a:solidFill>
                <a:latin typeface="Arial"/>
                <a:cs typeface="Arial"/>
              </a:rPr>
              <a:t>controlled </a:t>
            </a:r>
            <a:r>
              <a:rPr sz="1800" spc="5" dirty="0">
                <a:solidFill>
                  <a:schemeClr val="accent6">
                    <a:lumMod val="50000"/>
                  </a:schemeClr>
                </a:solidFill>
                <a:latin typeface="Arial"/>
                <a:cs typeface="Arial"/>
              </a:rPr>
              <a:t>with </a:t>
            </a:r>
            <a:r>
              <a:rPr sz="1800" spc="-5" dirty="0">
                <a:solidFill>
                  <a:schemeClr val="accent6">
                    <a:lumMod val="50000"/>
                  </a:schemeClr>
                </a:solidFill>
                <a:latin typeface="Arial"/>
                <a:cs typeface="Arial"/>
              </a:rPr>
              <a:t>topical steroids</a:t>
            </a:r>
            <a:r>
              <a:rPr sz="1800" spc="20" dirty="0">
                <a:solidFill>
                  <a:schemeClr val="accent6">
                    <a:lumMod val="50000"/>
                  </a:schemeClr>
                </a:solidFill>
                <a:latin typeface="Arial"/>
                <a:cs typeface="Arial"/>
              </a:rPr>
              <a:t> </a:t>
            </a:r>
            <a:r>
              <a:rPr sz="1800" spc="-5" dirty="0">
                <a:solidFill>
                  <a:schemeClr val="accent6">
                    <a:lumMod val="50000"/>
                  </a:schemeClr>
                </a:solidFill>
                <a:latin typeface="Arial"/>
                <a:cs typeface="Arial"/>
              </a:rPr>
              <a:t>alone</a:t>
            </a:r>
            <a:endParaRPr sz="1800" dirty="0">
              <a:solidFill>
                <a:schemeClr val="accent6">
                  <a:lumMod val="50000"/>
                </a:schemeClr>
              </a:solidFill>
              <a:latin typeface="Arial"/>
              <a:cs typeface="Arial"/>
            </a:endParaRPr>
          </a:p>
          <a:p>
            <a:pPr>
              <a:lnSpc>
                <a:spcPct val="100000"/>
              </a:lnSpc>
              <a:buClr>
                <a:srgbClr val="333399"/>
              </a:buClr>
              <a:buFont typeface="Wingdings"/>
              <a:buChar char=""/>
            </a:pPr>
            <a:endParaRPr sz="2250" dirty="0">
              <a:solidFill>
                <a:schemeClr val="accent6">
                  <a:lumMod val="50000"/>
                </a:schemeClr>
              </a:solidFill>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sz="1800" dirty="0">
                <a:solidFill>
                  <a:schemeClr val="accent6">
                    <a:lumMod val="50000"/>
                  </a:schemeClr>
                </a:solidFill>
                <a:latin typeface="Arial"/>
                <a:cs typeface="Arial"/>
              </a:rPr>
              <a:t>For </a:t>
            </a:r>
            <a:r>
              <a:rPr sz="1800" spc="-15" dirty="0">
                <a:solidFill>
                  <a:schemeClr val="accent6">
                    <a:lumMod val="50000"/>
                  </a:schemeClr>
                </a:solidFill>
                <a:latin typeface="Arial"/>
                <a:cs typeface="Arial"/>
              </a:rPr>
              <a:t>GvHD </a:t>
            </a:r>
            <a:r>
              <a:rPr sz="1800" dirty="0">
                <a:solidFill>
                  <a:schemeClr val="accent6">
                    <a:lumMod val="50000"/>
                  </a:schemeClr>
                </a:solidFill>
                <a:latin typeface="Arial"/>
                <a:cs typeface="Arial"/>
              </a:rPr>
              <a:t>&gt; </a:t>
            </a:r>
            <a:r>
              <a:rPr sz="1800" spc="-5" dirty="0">
                <a:solidFill>
                  <a:schemeClr val="accent6">
                    <a:lumMod val="50000"/>
                  </a:schemeClr>
                </a:solidFill>
                <a:latin typeface="Arial"/>
                <a:cs typeface="Arial"/>
              </a:rPr>
              <a:t>grade </a:t>
            </a:r>
            <a:r>
              <a:rPr sz="1800" dirty="0">
                <a:solidFill>
                  <a:schemeClr val="accent6">
                    <a:lumMod val="50000"/>
                  </a:schemeClr>
                </a:solidFill>
                <a:latin typeface="Arial"/>
                <a:cs typeface="Arial"/>
              </a:rPr>
              <a:t>I, gold </a:t>
            </a:r>
            <a:r>
              <a:rPr sz="1800" spc="-5" dirty="0">
                <a:solidFill>
                  <a:schemeClr val="accent6">
                    <a:lumMod val="50000"/>
                  </a:schemeClr>
                </a:solidFill>
                <a:latin typeface="Arial"/>
                <a:cs typeface="Arial"/>
              </a:rPr>
              <a:t>standard is</a:t>
            </a:r>
            <a:r>
              <a:rPr sz="1800" spc="70" dirty="0">
                <a:solidFill>
                  <a:schemeClr val="accent6">
                    <a:lumMod val="50000"/>
                  </a:schemeClr>
                </a:solidFill>
                <a:latin typeface="Arial"/>
                <a:cs typeface="Arial"/>
              </a:rPr>
              <a:t> </a:t>
            </a:r>
            <a:r>
              <a:rPr sz="1800" spc="-5" dirty="0">
                <a:solidFill>
                  <a:schemeClr val="accent6">
                    <a:lumMod val="50000"/>
                  </a:schemeClr>
                </a:solidFill>
                <a:latin typeface="Arial"/>
                <a:cs typeface="Arial"/>
              </a:rPr>
              <a:t>corticosteroid</a:t>
            </a:r>
            <a:endParaRPr sz="1800" dirty="0">
              <a:solidFill>
                <a:schemeClr val="accent6">
                  <a:lumMod val="50000"/>
                </a:schemeClr>
              </a:solidFill>
              <a:latin typeface="Arial"/>
              <a:cs typeface="Arial"/>
            </a:endParaRPr>
          </a:p>
          <a:p>
            <a:pPr marL="824865" lvl="1" indent="-354965">
              <a:lnSpc>
                <a:spcPct val="100000"/>
              </a:lnSpc>
              <a:spcBef>
                <a:spcPts val="215"/>
              </a:spcBef>
              <a:buClr>
                <a:srgbClr val="333399"/>
              </a:buClr>
              <a:buSzPct val="75000"/>
              <a:buFont typeface="Arial" pitchFamily="34" charset="0"/>
              <a:buChar char="•"/>
              <a:tabLst>
                <a:tab pos="824865" algn="l"/>
                <a:tab pos="825500" algn="l"/>
              </a:tabLst>
            </a:pPr>
            <a:r>
              <a:rPr sz="1800" spc="-5" dirty="0">
                <a:solidFill>
                  <a:schemeClr val="accent6">
                    <a:lumMod val="50000"/>
                  </a:schemeClr>
                </a:solidFill>
                <a:latin typeface="Arial"/>
                <a:cs typeface="Arial"/>
              </a:rPr>
              <a:t>2mg/kg methylprednisolone</a:t>
            </a:r>
            <a:endParaRPr sz="1800" dirty="0">
              <a:solidFill>
                <a:schemeClr val="accent6">
                  <a:lumMod val="50000"/>
                </a:schemeClr>
              </a:solidFill>
              <a:latin typeface="Arial"/>
              <a:cs typeface="Arial"/>
            </a:endParaRPr>
          </a:p>
          <a:p>
            <a:pPr marL="824865" lvl="1" indent="-354965">
              <a:lnSpc>
                <a:spcPct val="100000"/>
              </a:lnSpc>
              <a:spcBef>
                <a:spcPts val="219"/>
              </a:spcBef>
              <a:buClr>
                <a:srgbClr val="333399"/>
              </a:buClr>
              <a:buSzPct val="75000"/>
              <a:buFont typeface="Arial" pitchFamily="34" charset="0"/>
              <a:buChar char="•"/>
              <a:tabLst>
                <a:tab pos="824865" algn="l"/>
                <a:tab pos="825500" algn="l"/>
              </a:tabLst>
            </a:pPr>
            <a:r>
              <a:rPr sz="1800" spc="-15" dirty="0">
                <a:solidFill>
                  <a:schemeClr val="accent6">
                    <a:lumMod val="50000"/>
                  </a:schemeClr>
                </a:solidFill>
                <a:latin typeface="Arial"/>
                <a:cs typeface="Arial"/>
              </a:rPr>
              <a:t>Several </a:t>
            </a:r>
            <a:r>
              <a:rPr sz="1800" spc="-5" dirty="0">
                <a:solidFill>
                  <a:schemeClr val="accent6">
                    <a:lumMod val="50000"/>
                  </a:schemeClr>
                </a:solidFill>
                <a:latin typeface="Arial"/>
                <a:cs typeface="Arial"/>
              </a:rPr>
              <a:t>studies show </a:t>
            </a:r>
            <a:r>
              <a:rPr sz="1800" dirty="0">
                <a:solidFill>
                  <a:schemeClr val="accent6">
                    <a:lumMod val="50000"/>
                  </a:schemeClr>
                </a:solidFill>
                <a:latin typeface="Arial"/>
                <a:cs typeface="Arial"/>
              </a:rPr>
              <a:t>no </a:t>
            </a:r>
            <a:r>
              <a:rPr sz="1800" spc="-5" dirty="0">
                <a:solidFill>
                  <a:schemeClr val="accent6">
                    <a:lumMod val="50000"/>
                  </a:schemeClr>
                </a:solidFill>
                <a:latin typeface="Arial"/>
                <a:cs typeface="Arial"/>
              </a:rPr>
              <a:t>benefit </a:t>
            </a:r>
            <a:r>
              <a:rPr sz="1800" dirty="0">
                <a:solidFill>
                  <a:schemeClr val="accent6">
                    <a:lumMod val="50000"/>
                  </a:schemeClr>
                </a:solidFill>
                <a:latin typeface="Arial"/>
                <a:cs typeface="Arial"/>
              </a:rPr>
              <a:t>in </a:t>
            </a:r>
            <a:r>
              <a:rPr sz="1800" spc="-5" dirty="0">
                <a:solidFill>
                  <a:schemeClr val="accent6">
                    <a:lumMod val="50000"/>
                  </a:schemeClr>
                </a:solidFill>
                <a:latin typeface="Arial"/>
                <a:cs typeface="Arial"/>
              </a:rPr>
              <a:t>increasing</a:t>
            </a:r>
            <a:r>
              <a:rPr sz="1800" spc="95" dirty="0">
                <a:solidFill>
                  <a:schemeClr val="accent6">
                    <a:lumMod val="50000"/>
                  </a:schemeClr>
                </a:solidFill>
                <a:latin typeface="Arial"/>
                <a:cs typeface="Arial"/>
              </a:rPr>
              <a:t> </a:t>
            </a:r>
            <a:r>
              <a:rPr sz="1800" spc="-5" dirty="0">
                <a:solidFill>
                  <a:schemeClr val="accent6">
                    <a:lumMod val="50000"/>
                  </a:schemeClr>
                </a:solidFill>
                <a:latin typeface="Arial"/>
                <a:cs typeface="Arial"/>
              </a:rPr>
              <a:t>dose</a:t>
            </a:r>
            <a:endParaRPr sz="1800" dirty="0">
              <a:solidFill>
                <a:schemeClr val="accent6">
                  <a:lumMod val="50000"/>
                </a:schemeClr>
              </a:solidFill>
              <a:latin typeface="Arial"/>
              <a:cs typeface="Arial"/>
            </a:endParaRPr>
          </a:p>
          <a:p>
            <a:pPr marL="824865" marR="193040" lvl="1" indent="-354965">
              <a:lnSpc>
                <a:spcPts val="1939"/>
              </a:lnSpc>
              <a:spcBef>
                <a:spcPts val="464"/>
              </a:spcBef>
              <a:buClr>
                <a:srgbClr val="333399"/>
              </a:buClr>
              <a:buSzPct val="75000"/>
              <a:buFont typeface="Arial" pitchFamily="34" charset="0"/>
              <a:buChar char="•"/>
              <a:tabLst>
                <a:tab pos="824865" algn="l"/>
                <a:tab pos="825500" algn="l"/>
              </a:tabLst>
            </a:pPr>
            <a:r>
              <a:rPr sz="1800" dirty="0">
                <a:solidFill>
                  <a:schemeClr val="accent6">
                    <a:lumMod val="50000"/>
                  </a:schemeClr>
                </a:solidFill>
                <a:latin typeface="Arial"/>
                <a:cs typeface="Arial"/>
              </a:rPr>
              <a:t>One </a:t>
            </a:r>
            <a:r>
              <a:rPr sz="1800" spc="-5" dirty="0">
                <a:solidFill>
                  <a:schemeClr val="accent6">
                    <a:lumMod val="50000"/>
                  </a:schemeClr>
                </a:solidFill>
                <a:latin typeface="Arial"/>
                <a:cs typeface="Arial"/>
              </a:rPr>
              <a:t>study </a:t>
            </a:r>
            <a:r>
              <a:rPr sz="1800" dirty="0">
                <a:solidFill>
                  <a:schemeClr val="accent6">
                    <a:lumMod val="50000"/>
                  </a:schemeClr>
                </a:solidFill>
                <a:latin typeface="Arial"/>
                <a:cs typeface="Arial"/>
              </a:rPr>
              <a:t>of </a:t>
            </a:r>
            <a:r>
              <a:rPr sz="1800" spc="-5" dirty="0">
                <a:solidFill>
                  <a:schemeClr val="accent6">
                    <a:lumMod val="50000"/>
                  </a:schemeClr>
                </a:solidFill>
                <a:latin typeface="Arial"/>
                <a:cs typeface="Arial"/>
              </a:rPr>
              <a:t>steroid </a:t>
            </a:r>
            <a:r>
              <a:rPr sz="1800" dirty="0">
                <a:solidFill>
                  <a:schemeClr val="accent6">
                    <a:lumMod val="50000"/>
                  </a:schemeClr>
                </a:solidFill>
                <a:latin typeface="Arial"/>
                <a:cs typeface="Arial"/>
              </a:rPr>
              <a:t>plus </a:t>
            </a:r>
            <a:r>
              <a:rPr sz="1800" spc="-5" dirty="0">
                <a:solidFill>
                  <a:schemeClr val="accent6">
                    <a:lumMod val="50000"/>
                  </a:schemeClr>
                </a:solidFill>
                <a:latin typeface="Arial"/>
                <a:cs typeface="Arial"/>
              </a:rPr>
              <a:t>etanercept </a:t>
            </a:r>
            <a:r>
              <a:rPr sz="1800" dirty="0">
                <a:solidFill>
                  <a:schemeClr val="accent6">
                    <a:lumMod val="50000"/>
                  </a:schemeClr>
                </a:solidFill>
                <a:latin typeface="Arial"/>
                <a:cs typeface="Arial"/>
              </a:rPr>
              <a:t>showed </a:t>
            </a:r>
            <a:r>
              <a:rPr sz="1800" spc="-5" dirty="0">
                <a:solidFill>
                  <a:schemeClr val="accent6">
                    <a:lumMod val="50000"/>
                  </a:schemeClr>
                </a:solidFill>
                <a:latin typeface="Arial"/>
                <a:cs typeface="Arial"/>
              </a:rPr>
              <a:t>70% resolution  </a:t>
            </a:r>
            <a:r>
              <a:rPr sz="1800" dirty="0">
                <a:solidFill>
                  <a:schemeClr val="accent6">
                    <a:lumMod val="50000"/>
                  </a:schemeClr>
                </a:solidFill>
                <a:latin typeface="Arial"/>
                <a:cs typeface="Arial"/>
              </a:rPr>
              <a:t>in one</a:t>
            </a:r>
            <a:r>
              <a:rPr sz="1800" spc="-120" dirty="0">
                <a:solidFill>
                  <a:schemeClr val="accent6">
                    <a:lumMod val="50000"/>
                  </a:schemeClr>
                </a:solidFill>
                <a:latin typeface="Arial"/>
                <a:cs typeface="Arial"/>
              </a:rPr>
              <a:t> </a:t>
            </a:r>
            <a:r>
              <a:rPr sz="1800" dirty="0">
                <a:solidFill>
                  <a:schemeClr val="accent6">
                    <a:lumMod val="50000"/>
                  </a:schemeClr>
                </a:solidFill>
                <a:latin typeface="Arial"/>
                <a:cs typeface="Arial"/>
              </a:rPr>
              <a:t>month</a:t>
            </a:r>
          </a:p>
          <a:p>
            <a:pPr lvl="1">
              <a:lnSpc>
                <a:spcPct val="100000"/>
              </a:lnSpc>
              <a:spcBef>
                <a:spcPts val="30"/>
              </a:spcBef>
              <a:buClr>
                <a:srgbClr val="333399"/>
              </a:buClr>
              <a:buFont typeface="Wingdings"/>
              <a:buChar char=""/>
            </a:pPr>
            <a:endParaRPr sz="2200" dirty="0">
              <a:solidFill>
                <a:schemeClr val="accent6">
                  <a:lumMod val="50000"/>
                </a:schemeClr>
              </a:solidFill>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sz="1800" spc="-5" dirty="0">
                <a:solidFill>
                  <a:schemeClr val="accent6">
                    <a:lumMod val="50000"/>
                  </a:schemeClr>
                </a:solidFill>
                <a:latin typeface="Arial"/>
                <a:cs typeface="Arial"/>
              </a:rPr>
              <a:t>Steroid refractory</a:t>
            </a:r>
            <a:r>
              <a:rPr sz="1800" spc="-25" dirty="0">
                <a:solidFill>
                  <a:schemeClr val="accent6">
                    <a:lumMod val="50000"/>
                  </a:schemeClr>
                </a:solidFill>
                <a:latin typeface="Arial"/>
                <a:cs typeface="Arial"/>
              </a:rPr>
              <a:t> </a:t>
            </a:r>
            <a:r>
              <a:rPr sz="1800" spc="-10" dirty="0">
                <a:solidFill>
                  <a:schemeClr val="accent6">
                    <a:lumMod val="50000"/>
                  </a:schemeClr>
                </a:solidFill>
                <a:latin typeface="Arial"/>
                <a:cs typeface="Arial"/>
              </a:rPr>
              <a:t>aGvHD</a:t>
            </a:r>
            <a:endParaRPr sz="1800" dirty="0">
              <a:solidFill>
                <a:schemeClr val="accent6">
                  <a:lumMod val="50000"/>
                </a:schemeClr>
              </a:solidFill>
              <a:latin typeface="Arial"/>
              <a:cs typeface="Arial"/>
            </a:endParaRPr>
          </a:p>
          <a:p>
            <a:pPr marL="824865" lvl="1" indent="-354965">
              <a:lnSpc>
                <a:spcPct val="100000"/>
              </a:lnSpc>
              <a:spcBef>
                <a:spcPts val="215"/>
              </a:spcBef>
              <a:buClr>
                <a:srgbClr val="333399"/>
              </a:buClr>
              <a:buSzPct val="75000"/>
              <a:buFont typeface="Arial" pitchFamily="34" charset="0"/>
              <a:buChar char="•"/>
              <a:tabLst>
                <a:tab pos="824865" algn="l"/>
                <a:tab pos="825500" algn="l"/>
              </a:tabLst>
            </a:pPr>
            <a:r>
              <a:rPr sz="1800" spc="-65" dirty="0">
                <a:solidFill>
                  <a:schemeClr val="accent6">
                    <a:lumMod val="50000"/>
                  </a:schemeClr>
                </a:solidFill>
                <a:latin typeface="Arial"/>
                <a:cs typeface="Arial"/>
              </a:rPr>
              <a:t>ATG</a:t>
            </a:r>
            <a:endParaRPr sz="1800" dirty="0">
              <a:solidFill>
                <a:schemeClr val="accent6">
                  <a:lumMod val="50000"/>
                </a:schemeClr>
              </a:solidFill>
              <a:latin typeface="Arial"/>
              <a:cs typeface="Arial"/>
            </a:endParaRPr>
          </a:p>
          <a:p>
            <a:pPr marL="824865" lvl="1" indent="-354965">
              <a:lnSpc>
                <a:spcPct val="100000"/>
              </a:lnSpc>
              <a:spcBef>
                <a:spcPts val="215"/>
              </a:spcBef>
              <a:buClr>
                <a:srgbClr val="333399"/>
              </a:buClr>
              <a:buSzPct val="75000"/>
              <a:buFont typeface="Arial" pitchFamily="34" charset="0"/>
              <a:buChar char="•"/>
              <a:tabLst>
                <a:tab pos="824865" algn="l"/>
                <a:tab pos="825500" algn="l"/>
              </a:tabLst>
            </a:pPr>
            <a:r>
              <a:rPr sz="1800" spc="-10" dirty="0">
                <a:solidFill>
                  <a:schemeClr val="accent6">
                    <a:lumMod val="50000"/>
                  </a:schemeClr>
                </a:solidFill>
                <a:latin typeface="Arial"/>
                <a:cs typeface="Arial"/>
              </a:rPr>
              <a:t>MoAbs</a:t>
            </a:r>
            <a:endParaRPr sz="1800" dirty="0">
              <a:solidFill>
                <a:schemeClr val="accent6">
                  <a:lumMod val="50000"/>
                </a:schemeClr>
              </a:solidFill>
              <a:latin typeface="Arial"/>
              <a:cs typeface="Arial"/>
            </a:endParaRPr>
          </a:p>
          <a:p>
            <a:pPr marL="824865" lvl="1" indent="-354965">
              <a:lnSpc>
                <a:spcPct val="100000"/>
              </a:lnSpc>
              <a:spcBef>
                <a:spcPts val="215"/>
              </a:spcBef>
              <a:buClr>
                <a:srgbClr val="333399"/>
              </a:buClr>
              <a:buSzPct val="75000"/>
              <a:buFont typeface="Arial" pitchFamily="34" charset="0"/>
              <a:buChar char="•"/>
              <a:tabLst>
                <a:tab pos="824865" algn="l"/>
                <a:tab pos="825500" algn="l"/>
              </a:tabLst>
            </a:pPr>
            <a:r>
              <a:rPr sz="1800" dirty="0">
                <a:solidFill>
                  <a:schemeClr val="accent6">
                    <a:lumMod val="50000"/>
                  </a:schemeClr>
                </a:solidFill>
                <a:latin typeface="Arial"/>
                <a:cs typeface="Arial"/>
              </a:rPr>
              <a:t>MSC</a:t>
            </a:r>
          </a:p>
          <a:p>
            <a:pPr marL="824865" lvl="1" indent="-354965">
              <a:lnSpc>
                <a:spcPct val="100000"/>
              </a:lnSpc>
              <a:spcBef>
                <a:spcPts val="215"/>
              </a:spcBef>
              <a:buClr>
                <a:srgbClr val="333399"/>
              </a:buClr>
              <a:buSzPct val="75000"/>
              <a:buFont typeface="Arial" pitchFamily="34" charset="0"/>
              <a:buChar char="•"/>
              <a:tabLst>
                <a:tab pos="824865" algn="l"/>
                <a:tab pos="825500" algn="l"/>
              </a:tabLst>
            </a:pPr>
            <a:r>
              <a:rPr sz="1800" dirty="0">
                <a:solidFill>
                  <a:schemeClr val="accent6">
                    <a:lumMod val="50000"/>
                  </a:schemeClr>
                </a:solidFill>
                <a:latin typeface="Arial"/>
                <a:cs typeface="Arial"/>
              </a:rPr>
              <a:t>ECP</a:t>
            </a:r>
          </a:p>
          <a:p>
            <a:pPr marL="824865" lvl="1" indent="-354965">
              <a:lnSpc>
                <a:spcPct val="100000"/>
              </a:lnSpc>
              <a:spcBef>
                <a:spcPts val="219"/>
              </a:spcBef>
              <a:buClr>
                <a:srgbClr val="333399"/>
              </a:buClr>
              <a:buSzPct val="75000"/>
              <a:buFont typeface="Arial" pitchFamily="34" charset="0"/>
              <a:buChar char="•"/>
              <a:tabLst>
                <a:tab pos="824865" algn="l"/>
                <a:tab pos="825500" algn="l"/>
              </a:tabLst>
            </a:pPr>
            <a:r>
              <a:rPr sz="1800" dirty="0" err="1" smtClean="0">
                <a:solidFill>
                  <a:schemeClr val="accent6">
                    <a:lumMod val="50000"/>
                  </a:schemeClr>
                </a:solidFill>
                <a:latin typeface="Arial"/>
                <a:cs typeface="Arial"/>
              </a:rPr>
              <a:t>Ruxolitinib</a:t>
            </a:r>
            <a:endParaRPr sz="1800" dirty="0" smtClean="0">
              <a:solidFill>
                <a:schemeClr val="accent6">
                  <a:lumMod val="50000"/>
                </a:schemeClr>
              </a:solidFill>
              <a:latin typeface="Arial"/>
              <a:cs typeface="Arial"/>
            </a:endParaRPr>
          </a:p>
          <a:p>
            <a:pPr lvl="1">
              <a:lnSpc>
                <a:spcPct val="100000"/>
              </a:lnSpc>
              <a:spcBef>
                <a:spcPts val="20"/>
              </a:spcBef>
              <a:buClr>
                <a:srgbClr val="333399"/>
              </a:buClr>
            </a:pPr>
            <a:endParaRPr sz="2450" dirty="0" smtClean="0">
              <a:solidFill>
                <a:schemeClr val="accent6">
                  <a:lumMod val="50000"/>
                </a:schemeClr>
              </a:solidFill>
              <a:latin typeface="Times New Roman"/>
              <a:cs typeface="Times New Roman"/>
            </a:endParaRPr>
          </a:p>
          <a:p>
            <a:pPr marL="367665" marR="5080" indent="-354965">
              <a:lnSpc>
                <a:spcPts val="1939"/>
              </a:lnSpc>
              <a:buClr>
                <a:srgbClr val="333399"/>
              </a:buClr>
              <a:buSzPct val="75000"/>
              <a:buFont typeface="Wingdings"/>
              <a:buChar char=""/>
              <a:tabLst>
                <a:tab pos="367665" algn="l"/>
                <a:tab pos="368300" algn="l"/>
              </a:tabLst>
            </a:pPr>
            <a:r>
              <a:rPr sz="1800" spc="-5" dirty="0" smtClean="0">
                <a:solidFill>
                  <a:schemeClr val="accent6">
                    <a:lumMod val="50000"/>
                  </a:schemeClr>
                </a:solidFill>
                <a:latin typeface="Arial"/>
                <a:cs typeface="Arial"/>
              </a:rPr>
              <a:t>Supportive </a:t>
            </a:r>
            <a:r>
              <a:rPr sz="1800" spc="-5" dirty="0">
                <a:solidFill>
                  <a:schemeClr val="accent6">
                    <a:lumMod val="50000"/>
                  </a:schemeClr>
                </a:solidFill>
                <a:latin typeface="Arial"/>
                <a:cs typeface="Arial"/>
              </a:rPr>
              <a:t>care is critical: antimicrobial prophylaxis, management  </a:t>
            </a:r>
            <a:r>
              <a:rPr sz="1800" dirty="0">
                <a:solidFill>
                  <a:schemeClr val="accent6">
                    <a:lumMod val="50000"/>
                  </a:schemeClr>
                </a:solidFill>
                <a:latin typeface="Arial"/>
                <a:cs typeface="Arial"/>
              </a:rPr>
              <a:t>of </a:t>
            </a:r>
            <a:r>
              <a:rPr sz="1800" spc="-5" dirty="0">
                <a:solidFill>
                  <a:schemeClr val="accent6">
                    <a:lumMod val="50000"/>
                  </a:schemeClr>
                </a:solidFill>
                <a:latin typeface="Arial"/>
                <a:cs typeface="Arial"/>
              </a:rPr>
              <a:t>hyperglycaemia, </a:t>
            </a:r>
            <a:r>
              <a:rPr sz="1800" dirty="0">
                <a:solidFill>
                  <a:schemeClr val="accent6">
                    <a:lumMod val="50000"/>
                  </a:schemeClr>
                </a:solidFill>
                <a:latin typeface="Arial"/>
                <a:cs typeface="Arial"/>
              </a:rPr>
              <a:t>antibody </a:t>
            </a:r>
            <a:r>
              <a:rPr sz="1800" spc="-5" dirty="0">
                <a:solidFill>
                  <a:schemeClr val="accent6">
                    <a:lumMod val="50000"/>
                  </a:schemeClr>
                </a:solidFill>
                <a:latin typeface="Arial"/>
                <a:cs typeface="Arial"/>
              </a:rPr>
              <a:t>replacement, manage</a:t>
            </a:r>
            <a:r>
              <a:rPr sz="1800" spc="50" dirty="0">
                <a:solidFill>
                  <a:schemeClr val="accent6">
                    <a:lumMod val="50000"/>
                  </a:schemeClr>
                </a:solidFill>
                <a:latin typeface="Arial"/>
                <a:cs typeface="Arial"/>
              </a:rPr>
              <a:t> </a:t>
            </a:r>
            <a:r>
              <a:rPr sz="1800" spc="-5" dirty="0">
                <a:solidFill>
                  <a:schemeClr val="accent6">
                    <a:lumMod val="50000"/>
                  </a:schemeClr>
                </a:solidFill>
                <a:latin typeface="Arial"/>
                <a:cs typeface="Arial"/>
              </a:rPr>
              <a:t>cytopenias</a:t>
            </a:r>
            <a:endParaRPr sz="1800" dirty="0">
              <a:solidFill>
                <a:schemeClr val="accent6">
                  <a:lumMod val="50000"/>
                </a:schemeClr>
              </a:solidFill>
              <a:latin typeface="Arial"/>
              <a:cs typeface="Arial"/>
            </a:endParaRPr>
          </a:p>
        </p:txBody>
      </p:sp>
      <p:sp>
        <p:nvSpPr>
          <p:cNvPr id="4" name="Rectangle 3"/>
          <p:cNvSpPr/>
          <p:nvPr/>
        </p:nvSpPr>
        <p:spPr>
          <a:xfrm rot="20047958">
            <a:off x="161690" y="862792"/>
            <a:ext cx="1422809" cy="369332"/>
          </a:xfrm>
          <a:prstGeom prst="rect">
            <a:avLst/>
          </a:prstGeom>
          <a:ln>
            <a:solidFill>
              <a:srgbClr val="FF0000"/>
            </a:solidFill>
          </a:ln>
        </p:spPr>
        <p:txBody>
          <a:bodyPr wrap="square">
            <a:spAutoFit/>
          </a:bodyPr>
          <a:lstStyle/>
          <a:p>
            <a:r>
              <a:rPr lang="de-DE" spc="-5" dirty="0" smtClean="0">
                <a:solidFill>
                  <a:srgbClr val="FF0000"/>
                </a:solidFill>
                <a:latin typeface="Arial"/>
                <a:cs typeface="Arial"/>
              </a:rPr>
              <a:t>SUMMARY </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1000" y="762000"/>
            <a:ext cx="8763000" cy="947439"/>
          </a:xfrm>
          <a:prstGeom prst="rect">
            <a:avLst/>
          </a:prstGeom>
        </p:spPr>
        <p:txBody>
          <a:bodyPr vert="horz" wrap="square" lIns="0" tIns="328676" rIns="0" bIns="0" rtlCol="0">
            <a:spAutoFit/>
          </a:bodyPr>
          <a:lstStyle/>
          <a:p>
            <a:pPr marL="948055">
              <a:lnSpc>
                <a:spcPct val="100000"/>
              </a:lnSpc>
            </a:pPr>
            <a:r>
              <a:rPr dirty="0"/>
              <a:t>Acute GvHD: </a:t>
            </a:r>
            <a:r>
              <a:rPr spc="-5" dirty="0"/>
              <a:t>2nd line</a:t>
            </a:r>
            <a:r>
              <a:rPr spc="-80" dirty="0"/>
              <a:t> </a:t>
            </a:r>
            <a:r>
              <a:rPr spc="-5" dirty="0"/>
              <a:t>treatment</a:t>
            </a:r>
          </a:p>
        </p:txBody>
      </p:sp>
      <p:graphicFrame>
        <p:nvGraphicFramePr>
          <p:cNvPr id="5" name="object 5"/>
          <p:cNvGraphicFramePr>
            <a:graphicFrameLocks noGrp="1"/>
          </p:cNvGraphicFramePr>
          <p:nvPr/>
        </p:nvGraphicFramePr>
        <p:xfrm>
          <a:off x="457200" y="1905000"/>
          <a:ext cx="8229600" cy="4664073"/>
        </p:xfrm>
        <a:graphic>
          <a:graphicData uri="http://schemas.openxmlformats.org/drawingml/2006/table">
            <a:tbl>
              <a:tblPr firstRow="1" bandRow="1">
                <a:tableStyleId>{2D5ABB26-0587-4C30-8999-92F81FD0307C}</a:tableStyleId>
              </a:tblPr>
              <a:tblGrid>
                <a:gridCol w="2743200"/>
                <a:gridCol w="2743200"/>
                <a:gridCol w="2743200"/>
              </a:tblGrid>
              <a:tr h="518287">
                <a:tc>
                  <a:txBody>
                    <a:bodyPr/>
                    <a:lstStyle/>
                    <a:p>
                      <a:pPr marL="76835">
                        <a:lnSpc>
                          <a:spcPct val="100000"/>
                        </a:lnSpc>
                        <a:spcBef>
                          <a:spcPts val="175"/>
                        </a:spcBef>
                      </a:pPr>
                      <a:r>
                        <a:rPr sz="2000" b="1" spc="-20" dirty="0">
                          <a:latin typeface="Arial"/>
                          <a:cs typeface="Arial"/>
                        </a:rPr>
                        <a:t>Treatment</a:t>
                      </a:r>
                      <a:endParaRPr sz="2000" dirty="0">
                        <a:latin typeface="Arial"/>
                        <a:cs typeface="Arial"/>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algn="ctr">
                        <a:lnSpc>
                          <a:spcPct val="100000"/>
                        </a:lnSpc>
                        <a:spcBef>
                          <a:spcPts val="175"/>
                        </a:spcBef>
                      </a:pPr>
                      <a:r>
                        <a:rPr sz="2000" b="1" spc="-5" dirty="0">
                          <a:latin typeface="Arial"/>
                          <a:cs typeface="Arial"/>
                        </a:rPr>
                        <a:t>Response</a:t>
                      </a:r>
                      <a:endParaRPr sz="2000">
                        <a:latin typeface="Arial"/>
                        <a:cs typeface="Arial"/>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6350" algn="ctr">
                        <a:lnSpc>
                          <a:spcPct val="100000"/>
                        </a:lnSpc>
                        <a:spcBef>
                          <a:spcPts val="175"/>
                        </a:spcBef>
                      </a:pPr>
                      <a:r>
                        <a:rPr sz="2000" b="1" spc="-5" dirty="0">
                          <a:latin typeface="Arial"/>
                          <a:cs typeface="Arial"/>
                        </a:rPr>
                        <a:t>Survival</a:t>
                      </a:r>
                      <a:endParaRPr sz="2000">
                        <a:latin typeface="Arial"/>
                        <a:cs typeface="Arial"/>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tr>
              <a:tr h="518160">
                <a:tc>
                  <a:txBody>
                    <a:bodyPr/>
                    <a:lstStyle/>
                    <a:p>
                      <a:pPr marL="76835">
                        <a:lnSpc>
                          <a:spcPct val="100000"/>
                        </a:lnSpc>
                        <a:spcBef>
                          <a:spcPts val="235"/>
                        </a:spcBef>
                      </a:pPr>
                      <a:r>
                        <a:rPr sz="2000" b="1" spc="-75" dirty="0">
                          <a:latin typeface="Arial"/>
                          <a:cs typeface="Arial"/>
                        </a:rPr>
                        <a:t>ATG</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35"/>
                        </a:spcBef>
                      </a:pPr>
                      <a:r>
                        <a:rPr sz="2000" b="0" dirty="0">
                          <a:latin typeface="Arial"/>
                          <a:cs typeface="Arial"/>
                        </a:rPr>
                        <a:t>51%</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ctr">
                        <a:lnSpc>
                          <a:spcPct val="100000"/>
                        </a:lnSpc>
                        <a:spcBef>
                          <a:spcPts val="235"/>
                        </a:spcBef>
                      </a:pPr>
                      <a:r>
                        <a:rPr sz="2000" b="0" spc="5" dirty="0">
                          <a:latin typeface="Arial"/>
                          <a:cs typeface="Arial"/>
                        </a:rPr>
                        <a:t>35%</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287">
                <a:tc>
                  <a:txBody>
                    <a:bodyPr/>
                    <a:lstStyle/>
                    <a:p>
                      <a:pPr marL="76835">
                        <a:lnSpc>
                          <a:spcPct val="100000"/>
                        </a:lnSpc>
                        <a:spcBef>
                          <a:spcPts val="235"/>
                        </a:spcBef>
                      </a:pPr>
                      <a:r>
                        <a:rPr sz="2000" b="1" spc="-5" dirty="0">
                          <a:latin typeface="Arial"/>
                          <a:cs typeface="Arial"/>
                        </a:rPr>
                        <a:t>Anti-IL2R</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35"/>
                        </a:spcBef>
                      </a:pPr>
                      <a:r>
                        <a:rPr sz="2000" b="0" dirty="0">
                          <a:latin typeface="Arial"/>
                          <a:cs typeface="Arial"/>
                        </a:rPr>
                        <a:t>40-70%</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145" algn="ctr">
                        <a:lnSpc>
                          <a:spcPct val="100000"/>
                        </a:lnSpc>
                        <a:spcBef>
                          <a:spcPts val="235"/>
                        </a:spcBef>
                      </a:pPr>
                      <a:r>
                        <a:rPr sz="2000" b="0" u="heavy" spc="-5" dirty="0">
                          <a:latin typeface="Arial"/>
                          <a:cs typeface="Arial"/>
                        </a:rPr>
                        <a:t>&lt;</a:t>
                      </a:r>
                      <a:r>
                        <a:rPr sz="2000" b="0" spc="-5" dirty="0">
                          <a:latin typeface="Arial"/>
                          <a:cs typeface="Arial"/>
                        </a:rPr>
                        <a:t>30%</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160">
                <a:tc>
                  <a:txBody>
                    <a:bodyPr/>
                    <a:lstStyle/>
                    <a:p>
                      <a:pPr marL="76835">
                        <a:lnSpc>
                          <a:spcPct val="100000"/>
                        </a:lnSpc>
                        <a:spcBef>
                          <a:spcPts val="240"/>
                        </a:spcBef>
                      </a:pPr>
                      <a:r>
                        <a:rPr sz="2000" b="1" spc="-5" dirty="0">
                          <a:latin typeface="Arial"/>
                          <a:cs typeface="Arial"/>
                        </a:rPr>
                        <a:t>Anti-TNF</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0"/>
                        </a:spcBef>
                      </a:pPr>
                      <a:r>
                        <a:rPr sz="2000" b="0" dirty="0">
                          <a:latin typeface="Arial"/>
                          <a:cs typeface="Arial"/>
                        </a:rPr>
                        <a:t>67%</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ctr">
                        <a:lnSpc>
                          <a:spcPct val="100000"/>
                        </a:lnSpc>
                        <a:spcBef>
                          <a:spcPts val="240"/>
                        </a:spcBef>
                      </a:pPr>
                      <a:r>
                        <a:rPr sz="2000" b="0" spc="5" dirty="0">
                          <a:latin typeface="Arial"/>
                          <a:cs typeface="Arial"/>
                        </a:rPr>
                        <a:t>38%</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286">
                <a:tc>
                  <a:txBody>
                    <a:bodyPr/>
                    <a:lstStyle/>
                    <a:p>
                      <a:pPr marL="76835">
                        <a:lnSpc>
                          <a:spcPct val="100000"/>
                        </a:lnSpc>
                        <a:spcBef>
                          <a:spcPts val="240"/>
                        </a:spcBef>
                      </a:pPr>
                      <a:r>
                        <a:rPr sz="2000" b="1" spc="-5" dirty="0">
                          <a:latin typeface="Arial"/>
                          <a:cs typeface="Arial"/>
                        </a:rPr>
                        <a:t>CsA to</a:t>
                      </a:r>
                      <a:r>
                        <a:rPr sz="2000" b="1" spc="-170" dirty="0">
                          <a:latin typeface="Arial"/>
                          <a:cs typeface="Arial"/>
                        </a:rPr>
                        <a:t> </a:t>
                      </a:r>
                      <a:r>
                        <a:rPr sz="2000" b="1" dirty="0">
                          <a:latin typeface="Arial"/>
                          <a:cs typeface="Arial"/>
                        </a:rPr>
                        <a:t>tacro</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0"/>
                        </a:spcBef>
                      </a:pPr>
                      <a:r>
                        <a:rPr sz="2000" b="0" dirty="0">
                          <a:latin typeface="Arial"/>
                          <a:cs typeface="Arial"/>
                        </a:rPr>
                        <a:t>10%</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160">
                <a:tc>
                  <a:txBody>
                    <a:bodyPr/>
                    <a:lstStyle/>
                    <a:p>
                      <a:pPr marL="76835">
                        <a:lnSpc>
                          <a:spcPct val="100000"/>
                        </a:lnSpc>
                        <a:spcBef>
                          <a:spcPts val="240"/>
                        </a:spcBef>
                      </a:pPr>
                      <a:r>
                        <a:rPr sz="2000" b="1" spc="-45" dirty="0">
                          <a:latin typeface="Arial"/>
                          <a:cs typeface="Arial"/>
                        </a:rPr>
                        <a:t>Tacro </a:t>
                      </a:r>
                      <a:r>
                        <a:rPr sz="2000" b="1" spc="-5" dirty="0">
                          <a:latin typeface="Arial"/>
                          <a:cs typeface="Arial"/>
                        </a:rPr>
                        <a:t>+</a:t>
                      </a:r>
                      <a:r>
                        <a:rPr sz="2000" b="1" spc="-140" dirty="0">
                          <a:latin typeface="Arial"/>
                          <a:cs typeface="Arial"/>
                        </a:rPr>
                        <a:t> </a:t>
                      </a:r>
                      <a:r>
                        <a:rPr sz="2000" b="1" spc="-75" dirty="0">
                          <a:latin typeface="Arial"/>
                          <a:cs typeface="Arial"/>
                        </a:rPr>
                        <a:t>ATG</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ctr">
                        <a:lnSpc>
                          <a:spcPct val="100000"/>
                        </a:lnSpc>
                        <a:spcBef>
                          <a:spcPts val="240"/>
                        </a:spcBef>
                      </a:pPr>
                      <a:r>
                        <a:rPr sz="2000" b="0" spc="5" dirty="0">
                          <a:latin typeface="Arial"/>
                          <a:cs typeface="Arial"/>
                        </a:rPr>
                        <a:t>35%</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286">
                <a:tc>
                  <a:txBody>
                    <a:bodyPr/>
                    <a:lstStyle/>
                    <a:p>
                      <a:pPr marL="76835">
                        <a:lnSpc>
                          <a:spcPct val="100000"/>
                        </a:lnSpc>
                        <a:spcBef>
                          <a:spcPts val="240"/>
                        </a:spcBef>
                      </a:pPr>
                      <a:r>
                        <a:rPr sz="2000" b="1" spc="-10" dirty="0">
                          <a:latin typeface="Arial"/>
                          <a:cs typeface="Arial"/>
                        </a:rPr>
                        <a:t>MMF</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0"/>
                        </a:spcBef>
                      </a:pPr>
                      <a:r>
                        <a:rPr sz="2000" b="0" dirty="0">
                          <a:latin typeface="Arial"/>
                          <a:cs typeface="Arial"/>
                        </a:rPr>
                        <a:t>40%</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6510" algn="ctr">
                        <a:lnSpc>
                          <a:spcPct val="100000"/>
                        </a:lnSpc>
                        <a:spcBef>
                          <a:spcPts val="240"/>
                        </a:spcBef>
                      </a:pPr>
                      <a:r>
                        <a:rPr sz="2000" b="0" spc="5" dirty="0">
                          <a:latin typeface="Arial"/>
                          <a:cs typeface="Arial"/>
                        </a:rPr>
                        <a:t>16% </a:t>
                      </a:r>
                      <a:r>
                        <a:rPr sz="2000" b="0" spc="-5" dirty="0">
                          <a:latin typeface="Arial"/>
                          <a:cs typeface="Arial"/>
                        </a:rPr>
                        <a:t>-</a:t>
                      </a:r>
                      <a:r>
                        <a:rPr sz="2000" b="0" spc="-110" dirty="0">
                          <a:latin typeface="Arial"/>
                          <a:cs typeface="Arial"/>
                        </a:rPr>
                        <a:t> </a:t>
                      </a:r>
                      <a:r>
                        <a:rPr sz="2000" b="0" spc="5" dirty="0">
                          <a:latin typeface="Arial"/>
                          <a:cs typeface="Arial"/>
                        </a:rPr>
                        <a:t>37%</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160">
                <a:tc>
                  <a:txBody>
                    <a:bodyPr/>
                    <a:lstStyle/>
                    <a:p>
                      <a:pPr marL="76835">
                        <a:lnSpc>
                          <a:spcPct val="100000"/>
                        </a:lnSpc>
                        <a:spcBef>
                          <a:spcPts val="244"/>
                        </a:spcBef>
                      </a:pPr>
                      <a:r>
                        <a:rPr sz="2000" b="1" spc="-5" dirty="0">
                          <a:latin typeface="Arial"/>
                          <a:cs typeface="Arial"/>
                        </a:rPr>
                        <a:t>Pentostatin</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4"/>
                        </a:spcBef>
                      </a:pPr>
                      <a:r>
                        <a:rPr sz="2000" b="0" dirty="0">
                          <a:latin typeface="Arial"/>
                          <a:cs typeface="Arial"/>
                        </a:rPr>
                        <a:t>50%</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ctr">
                        <a:lnSpc>
                          <a:spcPct val="100000"/>
                        </a:lnSpc>
                        <a:spcBef>
                          <a:spcPts val="244"/>
                        </a:spcBef>
                      </a:pPr>
                      <a:r>
                        <a:rPr sz="2000" b="0" spc="5" dirty="0">
                          <a:latin typeface="Arial"/>
                          <a:cs typeface="Arial"/>
                        </a:rPr>
                        <a:t>26%</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287">
                <a:tc>
                  <a:txBody>
                    <a:bodyPr/>
                    <a:lstStyle/>
                    <a:p>
                      <a:pPr marL="76835">
                        <a:lnSpc>
                          <a:spcPct val="100000"/>
                        </a:lnSpc>
                        <a:spcBef>
                          <a:spcPts val="245"/>
                        </a:spcBef>
                      </a:pPr>
                      <a:r>
                        <a:rPr sz="2000" b="1" spc="-10" dirty="0">
                          <a:latin typeface="Arial"/>
                          <a:cs typeface="Arial"/>
                        </a:rPr>
                        <a:t>OKT3</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8255" algn="ctr">
                        <a:lnSpc>
                          <a:spcPct val="100000"/>
                        </a:lnSpc>
                        <a:spcBef>
                          <a:spcPts val="245"/>
                        </a:spcBef>
                      </a:pPr>
                      <a:r>
                        <a:rPr sz="2000" b="0" dirty="0">
                          <a:latin typeface="Arial"/>
                          <a:cs typeface="Arial"/>
                        </a:rPr>
                        <a:t>50%</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17780" algn="ctr">
                        <a:lnSpc>
                          <a:spcPct val="100000"/>
                        </a:lnSpc>
                        <a:spcBef>
                          <a:spcPts val="245"/>
                        </a:spcBef>
                      </a:pPr>
                      <a:r>
                        <a:rPr sz="2000" b="0" spc="5" dirty="0">
                          <a:latin typeface="Arial"/>
                          <a:cs typeface="Arial"/>
                        </a:rPr>
                        <a:t>45%</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00" y="533400"/>
            <a:ext cx="8229600" cy="1066800"/>
          </a:xfrm>
          <a:prstGeom prst="rect">
            <a:avLst/>
          </a:prstGeom>
        </p:spPr>
        <p:txBody>
          <a:bodyPr vert="horz" wrap="square" lIns="0" tIns="328676" rIns="0" bIns="0" rtlCol="0">
            <a:spAutoFit/>
          </a:bodyPr>
          <a:lstStyle/>
          <a:p>
            <a:pPr marL="317500">
              <a:lnSpc>
                <a:spcPct val="100000"/>
              </a:lnSpc>
            </a:pPr>
            <a:r>
              <a:rPr dirty="0"/>
              <a:t>Acute GvHD: </a:t>
            </a:r>
            <a:r>
              <a:rPr spc="-5" dirty="0"/>
              <a:t>3nd line treatment </a:t>
            </a:r>
            <a:r>
              <a:rPr dirty="0"/>
              <a:t>-</a:t>
            </a:r>
            <a:r>
              <a:rPr spc="-80" dirty="0"/>
              <a:t> </a:t>
            </a:r>
            <a:r>
              <a:rPr dirty="0"/>
              <a:t>MSC</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p:nvPr/>
        </p:nvSpPr>
        <p:spPr>
          <a:xfrm>
            <a:off x="1890648" y="1450975"/>
            <a:ext cx="2292477" cy="1752727"/>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885823" y="1446275"/>
            <a:ext cx="2302510" cy="1762760"/>
          </a:xfrm>
          <a:custGeom>
            <a:avLst/>
            <a:gdLst/>
            <a:ahLst/>
            <a:cxnLst/>
            <a:rect l="l" t="t" r="r" b="b"/>
            <a:pathLst>
              <a:path w="2302510" h="1762760">
                <a:moveTo>
                  <a:pt x="0" y="1762252"/>
                </a:moveTo>
                <a:lnTo>
                  <a:pt x="2302002" y="1762252"/>
                </a:lnTo>
                <a:lnTo>
                  <a:pt x="2302002" y="0"/>
                </a:lnTo>
                <a:lnTo>
                  <a:pt x="0" y="0"/>
                </a:lnTo>
                <a:lnTo>
                  <a:pt x="0" y="1762252"/>
                </a:lnTo>
                <a:close/>
              </a:path>
            </a:pathLst>
          </a:custGeom>
          <a:ln w="9525">
            <a:solidFill>
              <a:srgbClr val="000000"/>
            </a:solidFill>
          </a:ln>
        </p:spPr>
        <p:txBody>
          <a:bodyPr wrap="square" lIns="0" tIns="0" rIns="0" bIns="0" rtlCol="0"/>
          <a:lstStyle/>
          <a:p>
            <a:endParaRPr/>
          </a:p>
        </p:txBody>
      </p:sp>
      <p:sp>
        <p:nvSpPr>
          <p:cNvPr id="7" name="object 7"/>
          <p:cNvSpPr/>
          <p:nvPr/>
        </p:nvSpPr>
        <p:spPr>
          <a:xfrm>
            <a:off x="533145" y="4086352"/>
            <a:ext cx="4373880" cy="0"/>
          </a:xfrm>
          <a:custGeom>
            <a:avLst/>
            <a:gdLst/>
            <a:ahLst/>
            <a:cxnLst/>
            <a:rect l="l" t="t" r="r" b="b"/>
            <a:pathLst>
              <a:path w="4373880">
                <a:moveTo>
                  <a:pt x="0" y="0"/>
                </a:moveTo>
                <a:lnTo>
                  <a:pt x="4373626" y="0"/>
                </a:lnTo>
              </a:path>
            </a:pathLst>
          </a:custGeom>
          <a:ln w="25400">
            <a:solidFill>
              <a:srgbClr val="000000"/>
            </a:solidFill>
          </a:ln>
        </p:spPr>
        <p:txBody>
          <a:bodyPr wrap="square" lIns="0" tIns="0" rIns="0" bIns="0" rtlCol="0"/>
          <a:lstStyle/>
          <a:p>
            <a:endParaRPr/>
          </a:p>
        </p:txBody>
      </p:sp>
      <p:sp>
        <p:nvSpPr>
          <p:cNvPr id="8" name="object 8"/>
          <p:cNvSpPr/>
          <p:nvPr/>
        </p:nvSpPr>
        <p:spPr>
          <a:xfrm>
            <a:off x="495045" y="4086352"/>
            <a:ext cx="76200" cy="349250"/>
          </a:xfrm>
          <a:custGeom>
            <a:avLst/>
            <a:gdLst/>
            <a:ahLst/>
            <a:cxnLst/>
            <a:rect l="l" t="t" r="r" b="b"/>
            <a:pathLst>
              <a:path w="76200" h="349250">
                <a:moveTo>
                  <a:pt x="25400" y="272796"/>
                </a:moveTo>
                <a:lnTo>
                  <a:pt x="0" y="272796"/>
                </a:lnTo>
                <a:lnTo>
                  <a:pt x="38100" y="348996"/>
                </a:lnTo>
                <a:lnTo>
                  <a:pt x="69850" y="285496"/>
                </a:lnTo>
                <a:lnTo>
                  <a:pt x="25400" y="285496"/>
                </a:lnTo>
                <a:lnTo>
                  <a:pt x="25400" y="272796"/>
                </a:lnTo>
                <a:close/>
              </a:path>
              <a:path w="76200" h="349250">
                <a:moveTo>
                  <a:pt x="50800" y="0"/>
                </a:moveTo>
                <a:lnTo>
                  <a:pt x="25400" y="0"/>
                </a:lnTo>
                <a:lnTo>
                  <a:pt x="25400" y="285496"/>
                </a:lnTo>
                <a:lnTo>
                  <a:pt x="50800" y="285496"/>
                </a:lnTo>
                <a:lnTo>
                  <a:pt x="50800" y="0"/>
                </a:lnTo>
                <a:close/>
              </a:path>
              <a:path w="76200" h="349250">
                <a:moveTo>
                  <a:pt x="76200" y="272796"/>
                </a:moveTo>
                <a:lnTo>
                  <a:pt x="50800" y="272796"/>
                </a:lnTo>
                <a:lnTo>
                  <a:pt x="50800" y="285496"/>
                </a:lnTo>
                <a:lnTo>
                  <a:pt x="69850" y="285496"/>
                </a:lnTo>
                <a:lnTo>
                  <a:pt x="76200" y="272796"/>
                </a:lnTo>
                <a:close/>
              </a:path>
            </a:pathLst>
          </a:custGeom>
          <a:solidFill>
            <a:srgbClr val="000000"/>
          </a:solidFill>
        </p:spPr>
        <p:txBody>
          <a:bodyPr wrap="square" lIns="0" tIns="0" rIns="0" bIns="0" rtlCol="0"/>
          <a:lstStyle/>
          <a:p>
            <a:endParaRPr/>
          </a:p>
        </p:txBody>
      </p:sp>
      <p:sp>
        <p:nvSpPr>
          <p:cNvPr id="9" name="object 9"/>
          <p:cNvSpPr/>
          <p:nvPr/>
        </p:nvSpPr>
        <p:spPr>
          <a:xfrm>
            <a:off x="3497834" y="4086352"/>
            <a:ext cx="76200" cy="349250"/>
          </a:xfrm>
          <a:custGeom>
            <a:avLst/>
            <a:gdLst/>
            <a:ahLst/>
            <a:cxnLst/>
            <a:rect l="l" t="t" r="r" b="b"/>
            <a:pathLst>
              <a:path w="76200" h="349250">
                <a:moveTo>
                  <a:pt x="25400" y="272796"/>
                </a:moveTo>
                <a:lnTo>
                  <a:pt x="0" y="272796"/>
                </a:lnTo>
                <a:lnTo>
                  <a:pt x="38100" y="348996"/>
                </a:lnTo>
                <a:lnTo>
                  <a:pt x="69850" y="285496"/>
                </a:lnTo>
                <a:lnTo>
                  <a:pt x="25400" y="285496"/>
                </a:lnTo>
                <a:lnTo>
                  <a:pt x="25400" y="272796"/>
                </a:lnTo>
                <a:close/>
              </a:path>
              <a:path w="76200" h="349250">
                <a:moveTo>
                  <a:pt x="50800" y="0"/>
                </a:moveTo>
                <a:lnTo>
                  <a:pt x="25400" y="0"/>
                </a:lnTo>
                <a:lnTo>
                  <a:pt x="25400" y="285496"/>
                </a:lnTo>
                <a:lnTo>
                  <a:pt x="50800" y="285496"/>
                </a:lnTo>
                <a:lnTo>
                  <a:pt x="50800" y="0"/>
                </a:lnTo>
                <a:close/>
              </a:path>
              <a:path w="76200" h="349250">
                <a:moveTo>
                  <a:pt x="76200" y="272796"/>
                </a:moveTo>
                <a:lnTo>
                  <a:pt x="50800" y="272796"/>
                </a:lnTo>
                <a:lnTo>
                  <a:pt x="50800" y="285496"/>
                </a:lnTo>
                <a:lnTo>
                  <a:pt x="69850" y="285496"/>
                </a:lnTo>
                <a:lnTo>
                  <a:pt x="76200" y="272796"/>
                </a:lnTo>
                <a:close/>
              </a:path>
            </a:pathLst>
          </a:custGeom>
          <a:solidFill>
            <a:srgbClr val="000000"/>
          </a:solidFill>
        </p:spPr>
        <p:txBody>
          <a:bodyPr wrap="square" lIns="0" tIns="0" rIns="0" bIns="0" rtlCol="0"/>
          <a:lstStyle/>
          <a:p>
            <a:endParaRPr/>
          </a:p>
        </p:txBody>
      </p:sp>
      <p:sp>
        <p:nvSpPr>
          <p:cNvPr id="10" name="object 10"/>
          <p:cNvSpPr/>
          <p:nvPr/>
        </p:nvSpPr>
        <p:spPr>
          <a:xfrm>
            <a:off x="4868671" y="4086352"/>
            <a:ext cx="76200" cy="349250"/>
          </a:xfrm>
          <a:custGeom>
            <a:avLst/>
            <a:gdLst/>
            <a:ahLst/>
            <a:cxnLst/>
            <a:rect l="l" t="t" r="r" b="b"/>
            <a:pathLst>
              <a:path w="76200" h="349250">
                <a:moveTo>
                  <a:pt x="25400" y="272796"/>
                </a:moveTo>
                <a:lnTo>
                  <a:pt x="0" y="272796"/>
                </a:lnTo>
                <a:lnTo>
                  <a:pt x="38100" y="348996"/>
                </a:lnTo>
                <a:lnTo>
                  <a:pt x="69850" y="285496"/>
                </a:lnTo>
                <a:lnTo>
                  <a:pt x="25400" y="285496"/>
                </a:lnTo>
                <a:lnTo>
                  <a:pt x="25400" y="272796"/>
                </a:lnTo>
                <a:close/>
              </a:path>
              <a:path w="76200" h="349250">
                <a:moveTo>
                  <a:pt x="50800" y="0"/>
                </a:moveTo>
                <a:lnTo>
                  <a:pt x="25400" y="0"/>
                </a:lnTo>
                <a:lnTo>
                  <a:pt x="25400" y="285496"/>
                </a:lnTo>
                <a:lnTo>
                  <a:pt x="50800" y="285496"/>
                </a:lnTo>
                <a:lnTo>
                  <a:pt x="50800" y="0"/>
                </a:lnTo>
                <a:close/>
              </a:path>
              <a:path w="76200" h="349250">
                <a:moveTo>
                  <a:pt x="76200" y="272796"/>
                </a:moveTo>
                <a:lnTo>
                  <a:pt x="50800" y="272796"/>
                </a:lnTo>
                <a:lnTo>
                  <a:pt x="50800" y="285496"/>
                </a:lnTo>
                <a:lnTo>
                  <a:pt x="69850" y="285496"/>
                </a:lnTo>
                <a:lnTo>
                  <a:pt x="76200" y="272796"/>
                </a:lnTo>
                <a:close/>
              </a:path>
            </a:pathLst>
          </a:custGeom>
          <a:solidFill>
            <a:srgbClr val="000000"/>
          </a:solidFill>
        </p:spPr>
        <p:txBody>
          <a:bodyPr wrap="square" lIns="0" tIns="0" rIns="0" bIns="0" rtlCol="0"/>
          <a:lstStyle/>
          <a:p>
            <a:endParaRPr/>
          </a:p>
        </p:txBody>
      </p:sp>
      <p:sp>
        <p:nvSpPr>
          <p:cNvPr id="11" name="object 11"/>
          <p:cNvSpPr/>
          <p:nvPr/>
        </p:nvSpPr>
        <p:spPr>
          <a:xfrm>
            <a:off x="2005964" y="4086352"/>
            <a:ext cx="76200" cy="349250"/>
          </a:xfrm>
          <a:custGeom>
            <a:avLst/>
            <a:gdLst/>
            <a:ahLst/>
            <a:cxnLst/>
            <a:rect l="l" t="t" r="r" b="b"/>
            <a:pathLst>
              <a:path w="76200" h="349250">
                <a:moveTo>
                  <a:pt x="25400" y="272796"/>
                </a:moveTo>
                <a:lnTo>
                  <a:pt x="0" y="272796"/>
                </a:lnTo>
                <a:lnTo>
                  <a:pt x="38100" y="348996"/>
                </a:lnTo>
                <a:lnTo>
                  <a:pt x="69850" y="285496"/>
                </a:lnTo>
                <a:lnTo>
                  <a:pt x="25400" y="285496"/>
                </a:lnTo>
                <a:lnTo>
                  <a:pt x="25400" y="272796"/>
                </a:lnTo>
                <a:close/>
              </a:path>
              <a:path w="76200" h="349250">
                <a:moveTo>
                  <a:pt x="50800" y="0"/>
                </a:moveTo>
                <a:lnTo>
                  <a:pt x="25400" y="0"/>
                </a:lnTo>
                <a:lnTo>
                  <a:pt x="25400" y="285496"/>
                </a:lnTo>
                <a:lnTo>
                  <a:pt x="50800" y="285496"/>
                </a:lnTo>
                <a:lnTo>
                  <a:pt x="50800" y="0"/>
                </a:lnTo>
                <a:close/>
              </a:path>
              <a:path w="76200" h="349250">
                <a:moveTo>
                  <a:pt x="76200" y="272796"/>
                </a:moveTo>
                <a:lnTo>
                  <a:pt x="50800" y="272796"/>
                </a:lnTo>
                <a:lnTo>
                  <a:pt x="50800" y="285496"/>
                </a:lnTo>
                <a:lnTo>
                  <a:pt x="69850" y="285496"/>
                </a:lnTo>
                <a:lnTo>
                  <a:pt x="76200" y="272796"/>
                </a:lnTo>
                <a:close/>
              </a:path>
            </a:pathLst>
          </a:custGeom>
          <a:solidFill>
            <a:srgbClr val="000000"/>
          </a:solidFill>
        </p:spPr>
        <p:txBody>
          <a:bodyPr wrap="square" lIns="0" tIns="0" rIns="0" bIns="0" rtlCol="0"/>
          <a:lstStyle/>
          <a:p>
            <a:endParaRPr/>
          </a:p>
        </p:txBody>
      </p:sp>
      <p:sp>
        <p:nvSpPr>
          <p:cNvPr id="12" name="object 12"/>
          <p:cNvSpPr txBox="1"/>
          <p:nvPr/>
        </p:nvSpPr>
        <p:spPr>
          <a:xfrm>
            <a:off x="300634" y="4590033"/>
            <a:ext cx="558800" cy="285115"/>
          </a:xfrm>
          <a:prstGeom prst="rect">
            <a:avLst/>
          </a:prstGeom>
        </p:spPr>
        <p:txBody>
          <a:bodyPr vert="horz" wrap="square" lIns="0" tIns="0" rIns="0" bIns="0" rtlCol="0">
            <a:spAutoFit/>
          </a:bodyPr>
          <a:lstStyle/>
          <a:p>
            <a:pPr marL="12700">
              <a:lnSpc>
                <a:spcPct val="100000"/>
              </a:lnSpc>
            </a:pPr>
            <a:r>
              <a:rPr sz="1800" spc="-5" dirty="0">
                <a:solidFill>
                  <a:srgbClr val="178300"/>
                </a:solidFill>
                <a:latin typeface="Arial"/>
                <a:cs typeface="Arial"/>
              </a:rPr>
              <a:t>B</a:t>
            </a:r>
            <a:r>
              <a:rPr sz="1800" spc="-15" dirty="0">
                <a:solidFill>
                  <a:srgbClr val="178300"/>
                </a:solidFill>
                <a:latin typeface="Arial"/>
                <a:cs typeface="Arial"/>
              </a:rPr>
              <a:t>o</a:t>
            </a:r>
            <a:r>
              <a:rPr sz="1800" spc="-5" dirty="0">
                <a:solidFill>
                  <a:srgbClr val="178300"/>
                </a:solidFill>
                <a:latin typeface="Arial"/>
                <a:cs typeface="Arial"/>
              </a:rPr>
              <a:t>ne</a:t>
            </a:r>
            <a:endParaRPr sz="1800">
              <a:latin typeface="Arial"/>
              <a:cs typeface="Arial"/>
            </a:endParaRPr>
          </a:p>
        </p:txBody>
      </p:sp>
      <p:sp>
        <p:nvSpPr>
          <p:cNvPr id="13" name="object 13"/>
          <p:cNvSpPr txBox="1"/>
          <p:nvPr/>
        </p:nvSpPr>
        <p:spPr>
          <a:xfrm>
            <a:off x="1340764" y="4590033"/>
            <a:ext cx="1429385" cy="285115"/>
          </a:xfrm>
          <a:prstGeom prst="rect">
            <a:avLst/>
          </a:prstGeom>
        </p:spPr>
        <p:txBody>
          <a:bodyPr vert="horz" wrap="square" lIns="0" tIns="0" rIns="0" bIns="0" rtlCol="0">
            <a:spAutoFit/>
          </a:bodyPr>
          <a:lstStyle/>
          <a:p>
            <a:pPr marL="12700">
              <a:lnSpc>
                <a:spcPct val="100000"/>
              </a:lnSpc>
            </a:pPr>
            <a:r>
              <a:rPr sz="1800" spc="-5" dirty="0">
                <a:solidFill>
                  <a:srgbClr val="178300"/>
                </a:solidFill>
                <a:latin typeface="Arial"/>
                <a:cs typeface="Arial"/>
              </a:rPr>
              <a:t>C</a:t>
            </a:r>
            <a:r>
              <a:rPr sz="1800" spc="-15" dirty="0">
                <a:solidFill>
                  <a:srgbClr val="178300"/>
                </a:solidFill>
                <a:latin typeface="Arial"/>
                <a:cs typeface="Arial"/>
              </a:rPr>
              <a:t>h</a:t>
            </a:r>
            <a:r>
              <a:rPr sz="1800" spc="-5" dirty="0">
                <a:solidFill>
                  <a:srgbClr val="178300"/>
                </a:solidFill>
                <a:latin typeface="Arial"/>
                <a:cs typeface="Arial"/>
              </a:rPr>
              <a:t>o</a:t>
            </a:r>
            <a:r>
              <a:rPr sz="1800" spc="-15" dirty="0">
                <a:solidFill>
                  <a:srgbClr val="178300"/>
                </a:solidFill>
                <a:latin typeface="Arial"/>
                <a:cs typeface="Arial"/>
              </a:rPr>
              <a:t>n</a:t>
            </a:r>
            <a:r>
              <a:rPr sz="1800" spc="-5" dirty="0">
                <a:solidFill>
                  <a:srgbClr val="178300"/>
                </a:solidFill>
                <a:latin typeface="Arial"/>
                <a:cs typeface="Arial"/>
              </a:rPr>
              <a:t>dr</a:t>
            </a:r>
            <a:r>
              <a:rPr sz="1800" spc="-15" dirty="0">
                <a:solidFill>
                  <a:srgbClr val="178300"/>
                </a:solidFill>
                <a:latin typeface="Arial"/>
                <a:cs typeface="Arial"/>
              </a:rPr>
              <a:t>o</a:t>
            </a:r>
            <a:r>
              <a:rPr sz="1800" dirty="0">
                <a:solidFill>
                  <a:srgbClr val="178300"/>
                </a:solidFill>
                <a:latin typeface="Arial"/>
                <a:cs typeface="Arial"/>
              </a:rPr>
              <a:t>c</a:t>
            </a:r>
            <a:r>
              <a:rPr sz="1800" spc="-25" dirty="0">
                <a:solidFill>
                  <a:srgbClr val="178300"/>
                </a:solidFill>
                <a:latin typeface="Arial"/>
                <a:cs typeface="Arial"/>
              </a:rPr>
              <a:t>y</a:t>
            </a:r>
            <a:r>
              <a:rPr sz="1800" dirty="0">
                <a:solidFill>
                  <a:srgbClr val="178300"/>
                </a:solidFill>
                <a:latin typeface="Arial"/>
                <a:cs typeface="Arial"/>
              </a:rPr>
              <a:t>tes</a:t>
            </a:r>
            <a:endParaRPr sz="1800">
              <a:latin typeface="Arial"/>
              <a:cs typeface="Arial"/>
            </a:endParaRPr>
          </a:p>
        </p:txBody>
      </p:sp>
      <p:sp>
        <p:nvSpPr>
          <p:cNvPr id="14" name="object 14"/>
          <p:cNvSpPr txBox="1"/>
          <p:nvPr/>
        </p:nvSpPr>
        <p:spPr>
          <a:xfrm>
            <a:off x="3055036" y="4590033"/>
            <a:ext cx="1024255" cy="285115"/>
          </a:xfrm>
          <a:prstGeom prst="rect">
            <a:avLst/>
          </a:prstGeom>
        </p:spPr>
        <p:txBody>
          <a:bodyPr vert="horz" wrap="square" lIns="0" tIns="0" rIns="0" bIns="0" rtlCol="0">
            <a:spAutoFit/>
          </a:bodyPr>
          <a:lstStyle/>
          <a:p>
            <a:pPr marL="12700">
              <a:lnSpc>
                <a:spcPct val="100000"/>
              </a:lnSpc>
            </a:pPr>
            <a:r>
              <a:rPr sz="1800" spc="-10" dirty="0">
                <a:solidFill>
                  <a:srgbClr val="178300"/>
                </a:solidFill>
                <a:latin typeface="Arial"/>
                <a:cs typeface="Arial"/>
              </a:rPr>
              <a:t>Adipocyte</a:t>
            </a:r>
            <a:endParaRPr sz="1800">
              <a:latin typeface="Arial"/>
              <a:cs typeface="Arial"/>
            </a:endParaRPr>
          </a:p>
        </p:txBody>
      </p:sp>
      <p:sp>
        <p:nvSpPr>
          <p:cNvPr id="15" name="object 15"/>
          <p:cNvSpPr txBox="1"/>
          <p:nvPr/>
        </p:nvSpPr>
        <p:spPr>
          <a:xfrm>
            <a:off x="4501845" y="4590033"/>
            <a:ext cx="748665" cy="285115"/>
          </a:xfrm>
          <a:prstGeom prst="rect">
            <a:avLst/>
          </a:prstGeom>
        </p:spPr>
        <p:txBody>
          <a:bodyPr vert="horz" wrap="square" lIns="0" tIns="0" rIns="0" bIns="0" rtlCol="0">
            <a:spAutoFit/>
          </a:bodyPr>
          <a:lstStyle/>
          <a:p>
            <a:pPr marL="12700">
              <a:lnSpc>
                <a:spcPct val="100000"/>
              </a:lnSpc>
            </a:pPr>
            <a:r>
              <a:rPr sz="1800" spc="-5" dirty="0">
                <a:solidFill>
                  <a:srgbClr val="178300"/>
                </a:solidFill>
                <a:latin typeface="Arial"/>
                <a:cs typeface="Arial"/>
              </a:rPr>
              <a:t>Musc</a:t>
            </a:r>
            <a:r>
              <a:rPr sz="1800" spc="-10" dirty="0">
                <a:solidFill>
                  <a:srgbClr val="178300"/>
                </a:solidFill>
                <a:latin typeface="Arial"/>
                <a:cs typeface="Arial"/>
              </a:rPr>
              <a:t>l</a:t>
            </a:r>
            <a:r>
              <a:rPr sz="1800" spc="-5" dirty="0">
                <a:solidFill>
                  <a:srgbClr val="178300"/>
                </a:solidFill>
                <a:latin typeface="Arial"/>
                <a:cs typeface="Arial"/>
              </a:rPr>
              <a:t>e</a:t>
            </a:r>
            <a:endParaRPr sz="1800">
              <a:latin typeface="Arial"/>
              <a:cs typeface="Arial"/>
            </a:endParaRPr>
          </a:p>
        </p:txBody>
      </p:sp>
      <p:sp>
        <p:nvSpPr>
          <p:cNvPr id="16" name="object 16"/>
          <p:cNvSpPr/>
          <p:nvPr/>
        </p:nvSpPr>
        <p:spPr>
          <a:xfrm>
            <a:off x="4515103" y="5017008"/>
            <a:ext cx="848613" cy="697992"/>
          </a:xfrm>
          <a:prstGeom prst="rect">
            <a:avLst/>
          </a:prstGeom>
          <a:blipFill>
            <a:blip r:embed="rId3" cstate="print"/>
            <a:stretch>
              <a:fillRect/>
            </a:stretch>
          </a:blipFill>
        </p:spPr>
        <p:txBody>
          <a:bodyPr wrap="square" lIns="0" tIns="0" rIns="0" bIns="0" rtlCol="0"/>
          <a:lstStyle/>
          <a:p>
            <a:endParaRPr/>
          </a:p>
        </p:txBody>
      </p:sp>
      <p:sp>
        <p:nvSpPr>
          <p:cNvPr id="17" name="object 17"/>
          <p:cNvSpPr/>
          <p:nvPr/>
        </p:nvSpPr>
        <p:spPr>
          <a:xfrm>
            <a:off x="4510278" y="5012245"/>
            <a:ext cx="858519" cy="708025"/>
          </a:xfrm>
          <a:custGeom>
            <a:avLst/>
            <a:gdLst/>
            <a:ahLst/>
            <a:cxnLst/>
            <a:rect l="l" t="t" r="r" b="b"/>
            <a:pathLst>
              <a:path w="858520" h="708025">
                <a:moveTo>
                  <a:pt x="0" y="707517"/>
                </a:moveTo>
                <a:lnTo>
                  <a:pt x="858138" y="707517"/>
                </a:lnTo>
                <a:lnTo>
                  <a:pt x="858138" y="0"/>
                </a:lnTo>
                <a:lnTo>
                  <a:pt x="0" y="0"/>
                </a:lnTo>
                <a:lnTo>
                  <a:pt x="0" y="707517"/>
                </a:lnTo>
                <a:close/>
              </a:path>
            </a:pathLst>
          </a:custGeom>
          <a:ln w="9525">
            <a:solidFill>
              <a:srgbClr val="FF0000"/>
            </a:solidFill>
          </a:ln>
        </p:spPr>
        <p:txBody>
          <a:bodyPr wrap="square" lIns="0" tIns="0" rIns="0" bIns="0" rtlCol="0"/>
          <a:lstStyle/>
          <a:p>
            <a:endParaRPr/>
          </a:p>
        </p:txBody>
      </p:sp>
      <p:sp>
        <p:nvSpPr>
          <p:cNvPr id="18" name="object 18"/>
          <p:cNvSpPr/>
          <p:nvPr/>
        </p:nvSpPr>
        <p:spPr>
          <a:xfrm>
            <a:off x="3144266" y="5017008"/>
            <a:ext cx="848613" cy="697992"/>
          </a:xfrm>
          <a:prstGeom prst="rect">
            <a:avLst/>
          </a:prstGeom>
          <a:blipFill>
            <a:blip r:embed="rId4" cstate="print"/>
            <a:stretch>
              <a:fillRect/>
            </a:stretch>
          </a:blipFill>
        </p:spPr>
        <p:txBody>
          <a:bodyPr wrap="square" lIns="0" tIns="0" rIns="0" bIns="0" rtlCol="0"/>
          <a:lstStyle/>
          <a:p>
            <a:endParaRPr/>
          </a:p>
        </p:txBody>
      </p:sp>
      <p:sp>
        <p:nvSpPr>
          <p:cNvPr id="19" name="object 19"/>
          <p:cNvSpPr/>
          <p:nvPr/>
        </p:nvSpPr>
        <p:spPr>
          <a:xfrm>
            <a:off x="3139439" y="5012245"/>
            <a:ext cx="858519" cy="708025"/>
          </a:xfrm>
          <a:custGeom>
            <a:avLst/>
            <a:gdLst/>
            <a:ahLst/>
            <a:cxnLst/>
            <a:rect l="l" t="t" r="r" b="b"/>
            <a:pathLst>
              <a:path w="858520" h="708025">
                <a:moveTo>
                  <a:pt x="0" y="707517"/>
                </a:moveTo>
                <a:lnTo>
                  <a:pt x="858138" y="707517"/>
                </a:lnTo>
                <a:lnTo>
                  <a:pt x="858138" y="0"/>
                </a:lnTo>
                <a:lnTo>
                  <a:pt x="0" y="0"/>
                </a:lnTo>
                <a:lnTo>
                  <a:pt x="0" y="707517"/>
                </a:lnTo>
                <a:close/>
              </a:path>
            </a:pathLst>
          </a:custGeom>
          <a:ln w="9525">
            <a:solidFill>
              <a:srgbClr val="000000"/>
            </a:solidFill>
          </a:ln>
        </p:spPr>
        <p:txBody>
          <a:bodyPr wrap="square" lIns="0" tIns="0" rIns="0" bIns="0" rtlCol="0"/>
          <a:lstStyle/>
          <a:p>
            <a:endParaRPr/>
          </a:p>
        </p:txBody>
      </p:sp>
      <p:sp>
        <p:nvSpPr>
          <p:cNvPr id="20" name="object 20"/>
          <p:cNvSpPr/>
          <p:nvPr/>
        </p:nvSpPr>
        <p:spPr>
          <a:xfrm>
            <a:off x="1577594" y="5017008"/>
            <a:ext cx="913879" cy="697992"/>
          </a:xfrm>
          <a:prstGeom prst="rect">
            <a:avLst/>
          </a:prstGeom>
          <a:blipFill>
            <a:blip r:embed="rId5" cstate="print"/>
            <a:stretch>
              <a:fillRect/>
            </a:stretch>
          </a:blipFill>
        </p:spPr>
        <p:txBody>
          <a:bodyPr wrap="square" lIns="0" tIns="0" rIns="0" bIns="0" rtlCol="0"/>
          <a:lstStyle/>
          <a:p>
            <a:endParaRPr/>
          </a:p>
        </p:txBody>
      </p:sp>
      <p:sp>
        <p:nvSpPr>
          <p:cNvPr id="21" name="object 21"/>
          <p:cNvSpPr/>
          <p:nvPr/>
        </p:nvSpPr>
        <p:spPr>
          <a:xfrm>
            <a:off x="1572767" y="5012245"/>
            <a:ext cx="923925" cy="708025"/>
          </a:xfrm>
          <a:custGeom>
            <a:avLst/>
            <a:gdLst/>
            <a:ahLst/>
            <a:cxnLst/>
            <a:rect l="l" t="t" r="r" b="b"/>
            <a:pathLst>
              <a:path w="923925" h="708025">
                <a:moveTo>
                  <a:pt x="0" y="707517"/>
                </a:moveTo>
                <a:lnTo>
                  <a:pt x="923404" y="707517"/>
                </a:lnTo>
                <a:lnTo>
                  <a:pt x="923404" y="0"/>
                </a:lnTo>
                <a:lnTo>
                  <a:pt x="0" y="0"/>
                </a:lnTo>
                <a:lnTo>
                  <a:pt x="0" y="707517"/>
                </a:lnTo>
                <a:close/>
              </a:path>
            </a:pathLst>
          </a:custGeom>
          <a:ln w="9525">
            <a:solidFill>
              <a:srgbClr val="FF0000"/>
            </a:solidFill>
          </a:ln>
        </p:spPr>
        <p:txBody>
          <a:bodyPr wrap="square" lIns="0" tIns="0" rIns="0" bIns="0" rtlCol="0"/>
          <a:lstStyle/>
          <a:p>
            <a:endParaRPr/>
          </a:p>
        </p:txBody>
      </p:sp>
      <p:sp>
        <p:nvSpPr>
          <p:cNvPr id="22" name="object 22"/>
          <p:cNvSpPr/>
          <p:nvPr/>
        </p:nvSpPr>
        <p:spPr>
          <a:xfrm>
            <a:off x="76200" y="4958841"/>
            <a:ext cx="979157" cy="756157"/>
          </a:xfrm>
          <a:prstGeom prst="rect">
            <a:avLst/>
          </a:prstGeom>
          <a:blipFill>
            <a:blip r:embed="rId6" cstate="print"/>
            <a:stretch>
              <a:fillRect/>
            </a:stretch>
          </a:blipFill>
        </p:spPr>
        <p:txBody>
          <a:bodyPr wrap="square" lIns="0" tIns="0" rIns="0" bIns="0" rtlCol="0"/>
          <a:lstStyle/>
          <a:p>
            <a:endParaRPr/>
          </a:p>
        </p:txBody>
      </p:sp>
      <p:sp>
        <p:nvSpPr>
          <p:cNvPr id="23" name="object 23"/>
          <p:cNvSpPr txBox="1"/>
          <p:nvPr/>
        </p:nvSpPr>
        <p:spPr>
          <a:xfrm>
            <a:off x="2244344" y="3696334"/>
            <a:ext cx="1583055" cy="375920"/>
          </a:xfrm>
          <a:prstGeom prst="rect">
            <a:avLst/>
          </a:prstGeom>
        </p:spPr>
        <p:txBody>
          <a:bodyPr vert="horz" wrap="square" lIns="0" tIns="0" rIns="0" bIns="0" rtlCol="0">
            <a:spAutoFit/>
          </a:bodyPr>
          <a:lstStyle/>
          <a:p>
            <a:pPr marL="12700">
              <a:lnSpc>
                <a:spcPct val="100000"/>
              </a:lnSpc>
            </a:pPr>
            <a:r>
              <a:rPr sz="2400" spc="-5" dirty="0">
                <a:solidFill>
                  <a:srgbClr val="FF0000"/>
                </a:solidFill>
                <a:latin typeface="Arial"/>
                <a:cs typeface="Arial"/>
              </a:rPr>
              <a:t>Progenitors</a:t>
            </a:r>
            <a:endParaRPr sz="2400">
              <a:latin typeface="Arial"/>
              <a:cs typeface="Arial"/>
            </a:endParaRPr>
          </a:p>
        </p:txBody>
      </p:sp>
      <p:sp>
        <p:nvSpPr>
          <p:cNvPr id="25" name="object 25"/>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
        <p:nvSpPr>
          <p:cNvPr id="24" name="object 24"/>
          <p:cNvSpPr txBox="1"/>
          <p:nvPr/>
        </p:nvSpPr>
        <p:spPr>
          <a:xfrm>
            <a:off x="5493765" y="1626996"/>
            <a:ext cx="3098800" cy="2168525"/>
          </a:xfrm>
          <a:prstGeom prst="rect">
            <a:avLst/>
          </a:prstGeom>
        </p:spPr>
        <p:txBody>
          <a:bodyPr vert="horz" wrap="square" lIns="0" tIns="0" rIns="0" bIns="0" rtlCol="0">
            <a:spAutoFit/>
          </a:bodyPr>
          <a:lstStyle/>
          <a:p>
            <a:pPr marL="376555" indent="-363855">
              <a:lnSpc>
                <a:spcPts val="2740"/>
              </a:lnSpc>
              <a:buClr>
                <a:srgbClr val="333399"/>
              </a:buClr>
              <a:buSzPct val="75000"/>
              <a:buFont typeface="Wingdings"/>
              <a:buChar char=""/>
              <a:tabLst>
                <a:tab pos="376555" algn="l"/>
                <a:tab pos="377190" algn="l"/>
              </a:tabLst>
            </a:pPr>
            <a:r>
              <a:rPr sz="2400" spc="-5" dirty="0">
                <a:solidFill>
                  <a:srgbClr val="808080"/>
                </a:solidFill>
                <a:latin typeface="Arial"/>
                <a:cs typeface="Arial"/>
              </a:rPr>
              <a:t>Derived </a:t>
            </a:r>
            <a:r>
              <a:rPr sz="2400" dirty="0">
                <a:solidFill>
                  <a:srgbClr val="808080"/>
                </a:solidFill>
                <a:latin typeface="Arial"/>
                <a:cs typeface="Arial"/>
              </a:rPr>
              <a:t>from</a:t>
            </a:r>
            <a:r>
              <a:rPr sz="2400" spc="-60" dirty="0">
                <a:solidFill>
                  <a:srgbClr val="808080"/>
                </a:solidFill>
                <a:latin typeface="Arial"/>
                <a:cs typeface="Arial"/>
              </a:rPr>
              <a:t> </a:t>
            </a:r>
            <a:r>
              <a:rPr sz="2400" spc="-5" dirty="0">
                <a:solidFill>
                  <a:srgbClr val="808080"/>
                </a:solidFill>
                <a:latin typeface="Arial"/>
                <a:cs typeface="Arial"/>
              </a:rPr>
              <a:t>bone</a:t>
            </a:r>
            <a:endParaRPr sz="2400" dirty="0">
              <a:latin typeface="Arial"/>
              <a:cs typeface="Arial"/>
            </a:endParaRPr>
          </a:p>
          <a:p>
            <a:pPr marR="301625" algn="ctr">
              <a:lnSpc>
                <a:spcPts val="2740"/>
              </a:lnSpc>
            </a:pPr>
            <a:r>
              <a:rPr sz="2400" dirty="0">
                <a:solidFill>
                  <a:srgbClr val="808080"/>
                </a:solidFill>
                <a:latin typeface="Arial"/>
                <a:cs typeface="Arial"/>
              </a:rPr>
              <a:t>marrow</a:t>
            </a:r>
            <a:r>
              <a:rPr sz="2400" spc="-90" dirty="0">
                <a:solidFill>
                  <a:srgbClr val="808080"/>
                </a:solidFill>
                <a:latin typeface="Arial"/>
                <a:cs typeface="Arial"/>
              </a:rPr>
              <a:t> </a:t>
            </a:r>
            <a:r>
              <a:rPr sz="2400" dirty="0">
                <a:solidFill>
                  <a:srgbClr val="808080"/>
                </a:solidFill>
                <a:latin typeface="Arial"/>
                <a:cs typeface="Arial"/>
              </a:rPr>
              <a:t>stroma</a:t>
            </a:r>
            <a:endParaRPr sz="2400" dirty="0">
              <a:latin typeface="Arial"/>
              <a:cs typeface="Arial"/>
            </a:endParaRPr>
          </a:p>
          <a:p>
            <a:pPr marL="376555" marR="5080" indent="-363855">
              <a:lnSpc>
                <a:spcPts val="2590"/>
              </a:lnSpc>
              <a:spcBef>
                <a:spcPts val="615"/>
              </a:spcBef>
              <a:buClr>
                <a:srgbClr val="333399"/>
              </a:buClr>
              <a:buSzPct val="75000"/>
              <a:buFont typeface="Wingdings"/>
              <a:buChar char=""/>
              <a:tabLst>
                <a:tab pos="376555" algn="l"/>
                <a:tab pos="377190" algn="l"/>
              </a:tabLst>
            </a:pPr>
            <a:r>
              <a:rPr sz="2400" spc="-5" dirty="0">
                <a:solidFill>
                  <a:srgbClr val="808080"/>
                </a:solidFill>
                <a:latin typeface="Arial"/>
                <a:cs typeface="Arial"/>
              </a:rPr>
              <a:t>Exhibit  immunosup</a:t>
            </a:r>
            <a:r>
              <a:rPr sz="2400" spc="-15" dirty="0">
                <a:solidFill>
                  <a:srgbClr val="808080"/>
                </a:solidFill>
                <a:latin typeface="Arial"/>
                <a:cs typeface="Arial"/>
              </a:rPr>
              <a:t>p</a:t>
            </a:r>
            <a:r>
              <a:rPr sz="2400" spc="-5" dirty="0">
                <a:solidFill>
                  <a:srgbClr val="808080"/>
                </a:solidFill>
                <a:latin typeface="Arial"/>
                <a:cs typeface="Arial"/>
              </a:rPr>
              <a:t>ressive  properties</a:t>
            </a:r>
            <a:endParaRPr sz="2400" dirty="0">
              <a:latin typeface="Arial"/>
              <a:cs typeface="Arial"/>
            </a:endParaRPr>
          </a:p>
          <a:p>
            <a:pPr marL="376555" indent="-363855">
              <a:lnSpc>
                <a:spcPct val="100000"/>
              </a:lnSpc>
              <a:spcBef>
                <a:spcPts val="250"/>
              </a:spcBef>
              <a:buClr>
                <a:srgbClr val="333399"/>
              </a:buClr>
              <a:buSzPct val="75000"/>
              <a:buFont typeface="Wingdings"/>
              <a:buChar char=""/>
              <a:tabLst>
                <a:tab pos="376555" algn="l"/>
                <a:tab pos="377190" algn="l"/>
              </a:tabLst>
            </a:pPr>
            <a:r>
              <a:rPr sz="2400" spc="-5" dirty="0">
                <a:solidFill>
                  <a:srgbClr val="808080"/>
                </a:solidFill>
                <a:latin typeface="Arial"/>
                <a:cs typeface="Arial"/>
              </a:rPr>
              <a:t>Non-HLA</a:t>
            </a:r>
            <a:r>
              <a:rPr sz="2400" spc="-200" dirty="0">
                <a:solidFill>
                  <a:srgbClr val="808080"/>
                </a:solidFill>
                <a:latin typeface="Arial"/>
                <a:cs typeface="Arial"/>
              </a:rPr>
              <a:t> </a:t>
            </a:r>
            <a:r>
              <a:rPr sz="2400" dirty="0">
                <a:solidFill>
                  <a:srgbClr val="808080"/>
                </a:solidFill>
                <a:latin typeface="Arial"/>
                <a:cs typeface="Arial"/>
              </a:rPr>
              <a:t>restricted</a:t>
            </a:r>
            <a:endParaRPr sz="2400" dirty="0">
              <a:latin typeface="Arial"/>
              <a:cs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457200"/>
            <a:ext cx="8534400" cy="606705"/>
          </a:xfrm>
          <a:prstGeom prst="rect">
            <a:avLst/>
          </a:prstGeom>
        </p:spPr>
        <p:txBody>
          <a:bodyPr vert="horz" wrap="square" lIns="0" tIns="52197" rIns="0" bIns="0" rtlCol="0">
            <a:spAutoFit/>
          </a:bodyPr>
          <a:lstStyle/>
          <a:p>
            <a:pPr marL="258445">
              <a:lnSpc>
                <a:spcPct val="100000"/>
              </a:lnSpc>
            </a:pPr>
            <a:r>
              <a:rPr sz="3600" dirty="0"/>
              <a:t>Acute GvHD: </a:t>
            </a:r>
            <a:r>
              <a:rPr sz="3600" spc="-5" dirty="0"/>
              <a:t>3nd line treatment </a:t>
            </a:r>
            <a:r>
              <a:rPr sz="3600" dirty="0"/>
              <a:t>-</a:t>
            </a:r>
            <a:r>
              <a:rPr sz="3600" spc="-85" dirty="0"/>
              <a:t> </a:t>
            </a:r>
            <a:r>
              <a:rPr sz="3600" dirty="0"/>
              <a:t>MSC</a:t>
            </a:r>
          </a:p>
        </p:txBody>
      </p:sp>
      <p:sp>
        <p:nvSpPr>
          <p:cNvPr id="5" name="object 5"/>
          <p:cNvSpPr txBox="1"/>
          <p:nvPr/>
        </p:nvSpPr>
        <p:spPr>
          <a:xfrm>
            <a:off x="116839" y="2569464"/>
            <a:ext cx="1716405" cy="179070"/>
          </a:xfrm>
          <a:prstGeom prst="rect">
            <a:avLst/>
          </a:prstGeom>
        </p:spPr>
        <p:txBody>
          <a:bodyPr vert="horz" wrap="square" lIns="0" tIns="0" rIns="0" bIns="0" rtlCol="0">
            <a:spAutoFit/>
          </a:bodyPr>
          <a:lstStyle/>
          <a:p>
            <a:pPr marL="12700">
              <a:lnSpc>
                <a:spcPct val="100000"/>
              </a:lnSpc>
            </a:pPr>
            <a:r>
              <a:rPr sz="1100" i="1" dirty="0">
                <a:latin typeface="Arial"/>
                <a:cs typeface="Arial"/>
              </a:rPr>
              <a:t>Le </a:t>
            </a:r>
            <a:r>
              <a:rPr sz="1100" i="1" spc="-5" dirty="0">
                <a:latin typeface="Arial"/>
                <a:cs typeface="Arial"/>
              </a:rPr>
              <a:t>Blanc </a:t>
            </a:r>
            <a:r>
              <a:rPr sz="1100" i="1" dirty="0">
                <a:latin typeface="Arial"/>
                <a:cs typeface="Arial"/>
              </a:rPr>
              <a:t>et </a:t>
            </a:r>
            <a:r>
              <a:rPr sz="1100" i="1" spc="-5" dirty="0">
                <a:latin typeface="Arial"/>
                <a:cs typeface="Arial"/>
              </a:rPr>
              <a:t>al, </a:t>
            </a:r>
            <a:r>
              <a:rPr sz="1100" i="1" dirty="0">
                <a:latin typeface="Arial"/>
                <a:cs typeface="Arial"/>
              </a:rPr>
              <a:t>Lancet</a:t>
            </a:r>
            <a:r>
              <a:rPr sz="1100" i="1" spc="-95" dirty="0">
                <a:latin typeface="Arial"/>
                <a:cs typeface="Arial"/>
              </a:rPr>
              <a:t> </a:t>
            </a:r>
            <a:r>
              <a:rPr sz="1100" i="1" dirty="0">
                <a:latin typeface="Arial"/>
                <a:cs typeface="Arial"/>
              </a:rPr>
              <a:t>2008</a:t>
            </a:r>
            <a:endParaRPr sz="1100">
              <a:latin typeface="Arial"/>
              <a:cs typeface="Arial"/>
            </a:endParaRPr>
          </a:p>
        </p:txBody>
      </p:sp>
      <p:graphicFrame>
        <p:nvGraphicFramePr>
          <p:cNvPr id="6" name="object 6"/>
          <p:cNvGraphicFramePr>
            <a:graphicFrameLocks noGrp="1"/>
          </p:cNvGraphicFramePr>
          <p:nvPr/>
        </p:nvGraphicFramePr>
        <p:xfrm>
          <a:off x="3449701" y="5532374"/>
          <a:ext cx="5687948" cy="1106728"/>
        </p:xfrm>
        <a:graphic>
          <a:graphicData uri="http://schemas.openxmlformats.org/drawingml/2006/table">
            <a:tbl>
              <a:tblPr firstRow="1" bandRow="1">
                <a:tableStyleId>{2D5ABB26-0587-4C30-8999-92F81FD0307C}</a:tableStyleId>
              </a:tblPr>
              <a:tblGrid>
                <a:gridCol w="3698621"/>
                <a:gridCol w="1989327"/>
              </a:tblGrid>
              <a:tr h="365633">
                <a:tc>
                  <a:txBody>
                    <a:bodyPr/>
                    <a:lstStyle/>
                    <a:p>
                      <a:pPr marL="85090">
                        <a:lnSpc>
                          <a:spcPct val="100000"/>
                        </a:lnSpc>
                        <a:spcBef>
                          <a:spcPts val="270"/>
                        </a:spcBef>
                      </a:pPr>
                      <a:r>
                        <a:rPr sz="1800" b="1" dirty="0">
                          <a:solidFill>
                            <a:srgbClr val="1E4648"/>
                          </a:solidFill>
                          <a:latin typeface="Arial"/>
                          <a:cs typeface="Arial"/>
                        </a:rPr>
                        <a:t>Response </a:t>
                      </a:r>
                      <a:r>
                        <a:rPr sz="1800" b="1" spc="-5" dirty="0">
                          <a:solidFill>
                            <a:srgbClr val="1E4648"/>
                          </a:solidFill>
                          <a:latin typeface="Arial"/>
                          <a:cs typeface="Arial"/>
                        </a:rPr>
                        <a:t>rates at 28</a:t>
                      </a:r>
                      <a:r>
                        <a:rPr sz="1800" b="1" spc="-35" dirty="0">
                          <a:solidFill>
                            <a:srgbClr val="1E4648"/>
                          </a:solidFill>
                          <a:latin typeface="Arial"/>
                          <a:cs typeface="Arial"/>
                        </a:rPr>
                        <a:t> </a:t>
                      </a:r>
                      <a:r>
                        <a:rPr sz="1800" b="1" spc="-5" dirty="0">
                          <a:solidFill>
                            <a:srgbClr val="1E4648"/>
                          </a:solidFill>
                          <a:latin typeface="Arial"/>
                          <a:cs typeface="Arial"/>
                        </a:rPr>
                        <a:t>days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76835" algn="ctr">
                        <a:lnSpc>
                          <a:spcPct val="100000"/>
                        </a:lnSpc>
                        <a:spcBef>
                          <a:spcPts val="270"/>
                        </a:spcBef>
                        <a:tabLst>
                          <a:tab pos="368935" algn="l"/>
                        </a:tabLst>
                      </a:pPr>
                      <a:r>
                        <a:rPr sz="1800" b="1" spc="-5" dirty="0">
                          <a:solidFill>
                            <a:srgbClr val="FFFFFF"/>
                          </a:solidFill>
                          <a:latin typeface="Arial"/>
                          <a:cs typeface="Arial"/>
                        </a:rPr>
                        <a:t>N	</a:t>
                      </a:r>
                      <a:r>
                        <a:rPr sz="1800" b="1" dirty="0">
                          <a:solidFill>
                            <a:srgbClr val="FFFFFF"/>
                          </a:solidFill>
                          <a:latin typeface="Arial"/>
                          <a:cs typeface="Arial"/>
                        </a:rPr>
                        <a:t>=</a:t>
                      </a:r>
                      <a:r>
                        <a:rPr sz="1800" b="1" spc="-100" dirty="0">
                          <a:solidFill>
                            <a:srgbClr val="FFFFFF"/>
                          </a:solidFill>
                          <a:latin typeface="Arial"/>
                          <a:cs typeface="Arial"/>
                        </a:rPr>
                        <a:t> </a:t>
                      </a:r>
                      <a:r>
                        <a:rPr sz="1800" b="1" spc="-5" dirty="0">
                          <a:solidFill>
                            <a:srgbClr val="FFFFFF"/>
                          </a:solidFill>
                          <a:latin typeface="Arial"/>
                          <a:cs typeface="Arial"/>
                        </a:rPr>
                        <a:t>40</a:t>
                      </a:r>
                      <a:endParaRPr sz="1800">
                        <a:latin typeface="Arial"/>
                        <a:cs typeface="Arial"/>
                      </a:endParaRPr>
                    </a:p>
                  </a:txBody>
                  <a:tcPr marL="0" marR="0" marT="0" marB="0">
                    <a:lnL w="12700">
                      <a:solidFill>
                        <a:srgbClr val="FFFFFF"/>
                      </a:solidFill>
                      <a:prstDash val="solid"/>
                    </a:lnL>
                    <a:lnT w="12700">
                      <a:solidFill>
                        <a:srgbClr val="FFFFFF"/>
                      </a:solidFill>
                      <a:prstDash val="solid"/>
                    </a:lnT>
                    <a:lnB w="38100">
                      <a:solidFill>
                        <a:srgbClr val="FFFFFF"/>
                      </a:solidFill>
                      <a:prstDash val="solid"/>
                    </a:lnB>
                    <a:solidFill>
                      <a:srgbClr val="BADFE2"/>
                    </a:solidFill>
                  </a:tcPr>
                </a:tc>
              </a:tr>
              <a:tr h="370573">
                <a:tc>
                  <a:txBody>
                    <a:bodyPr/>
                    <a:lstStyle/>
                    <a:p>
                      <a:pPr marL="85090">
                        <a:lnSpc>
                          <a:spcPct val="100000"/>
                        </a:lnSpc>
                        <a:spcBef>
                          <a:spcPts val="170"/>
                        </a:spcBef>
                      </a:pPr>
                      <a:r>
                        <a:rPr sz="1800" spc="-5" dirty="0">
                          <a:latin typeface="Arial"/>
                          <a:cs typeface="Arial"/>
                        </a:rPr>
                        <a:t>Overall</a:t>
                      </a:r>
                      <a:r>
                        <a:rPr sz="1800" spc="-4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74930" algn="ctr">
                        <a:lnSpc>
                          <a:spcPct val="100000"/>
                        </a:lnSpc>
                        <a:spcBef>
                          <a:spcPts val="170"/>
                        </a:spcBef>
                      </a:pPr>
                      <a:r>
                        <a:rPr sz="1800" spc="-5" dirty="0">
                          <a:latin typeface="Arial"/>
                          <a:cs typeface="Arial"/>
                        </a:rPr>
                        <a:t>67.5%</a:t>
                      </a:r>
                      <a:endParaRPr sz="1800">
                        <a:latin typeface="Arial"/>
                        <a:cs typeface="Arial"/>
                      </a:endParaRPr>
                    </a:p>
                  </a:txBody>
                  <a:tcPr marL="0" marR="0" marT="0" marB="0">
                    <a:lnL w="12700">
                      <a:solidFill>
                        <a:srgbClr val="FFFFFF"/>
                      </a:solidFill>
                      <a:prstDash val="solid"/>
                    </a:lnL>
                    <a:lnT w="38100">
                      <a:solidFill>
                        <a:srgbClr val="FFFFFF"/>
                      </a:solidFill>
                      <a:prstDash val="solid"/>
                    </a:lnT>
                    <a:lnB w="12700">
                      <a:solidFill>
                        <a:srgbClr val="FFFFFF"/>
                      </a:solidFill>
                      <a:prstDash val="solid"/>
                    </a:lnB>
                    <a:solidFill>
                      <a:srgbClr val="E7F3F4"/>
                    </a:solidFill>
                  </a:tcPr>
                </a:tc>
              </a:tr>
              <a:tr h="370522">
                <a:tc>
                  <a:txBody>
                    <a:bodyPr/>
                    <a:lstStyle/>
                    <a:p>
                      <a:pPr marL="85090">
                        <a:lnSpc>
                          <a:spcPct val="100000"/>
                        </a:lnSpc>
                        <a:spcBef>
                          <a:spcPts val="270"/>
                        </a:spcBef>
                      </a:pPr>
                      <a:r>
                        <a:rPr sz="1800" spc="-5" dirty="0">
                          <a:latin typeface="Arial"/>
                          <a:cs typeface="Arial"/>
                        </a:rPr>
                        <a:t>Complete</a:t>
                      </a:r>
                      <a:r>
                        <a:rPr sz="1800" spc="-3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74930" algn="ctr">
                        <a:lnSpc>
                          <a:spcPct val="100000"/>
                        </a:lnSpc>
                        <a:spcBef>
                          <a:spcPts val="270"/>
                        </a:spcBef>
                      </a:pPr>
                      <a:r>
                        <a:rPr sz="1800" spc="-5" dirty="0">
                          <a:latin typeface="Arial"/>
                          <a:cs typeface="Arial"/>
                        </a:rPr>
                        <a:t>27.5%</a:t>
                      </a:r>
                      <a:endParaRPr sz="1800">
                        <a:latin typeface="Arial"/>
                        <a:cs typeface="Arial"/>
                      </a:endParaRPr>
                    </a:p>
                  </a:txBody>
                  <a:tcPr marL="0" marR="0" marT="0" marB="0">
                    <a:lnL w="12700">
                      <a:solidFill>
                        <a:srgbClr val="FFFFFF"/>
                      </a:solidFill>
                      <a:prstDash val="solid"/>
                    </a:lnL>
                    <a:lnT w="12700">
                      <a:solidFill>
                        <a:srgbClr val="FFFFFF"/>
                      </a:solidFill>
                      <a:prstDash val="solid"/>
                    </a:lnT>
                    <a:lnB w="12700">
                      <a:solidFill>
                        <a:srgbClr val="FFFFFF"/>
                      </a:solidFill>
                      <a:prstDash val="solid"/>
                    </a:lnB>
                    <a:solidFill>
                      <a:srgbClr val="F3F8F9"/>
                    </a:solidFill>
                  </a:tcPr>
                </a:tc>
              </a:tr>
            </a:tbl>
          </a:graphicData>
        </a:graphic>
      </p:graphicFrame>
      <p:sp>
        <p:nvSpPr>
          <p:cNvPr id="7" name="object 7"/>
          <p:cNvSpPr txBox="1"/>
          <p:nvPr/>
        </p:nvSpPr>
        <p:spPr>
          <a:xfrm>
            <a:off x="3882897" y="6649643"/>
            <a:ext cx="1677035" cy="194310"/>
          </a:xfrm>
          <a:prstGeom prst="rect">
            <a:avLst/>
          </a:prstGeom>
        </p:spPr>
        <p:txBody>
          <a:bodyPr vert="horz" wrap="square" lIns="0" tIns="0" rIns="0" bIns="0" rtlCol="0">
            <a:spAutoFit/>
          </a:bodyPr>
          <a:lstStyle/>
          <a:p>
            <a:pPr marL="12700">
              <a:lnSpc>
                <a:spcPct val="100000"/>
              </a:lnSpc>
            </a:pPr>
            <a:r>
              <a:rPr sz="1200" i="1" dirty="0">
                <a:latin typeface="Arial"/>
                <a:cs typeface="Arial"/>
              </a:rPr>
              <a:t>Introna et </a:t>
            </a:r>
            <a:r>
              <a:rPr sz="1200" i="1" spc="-5" dirty="0">
                <a:latin typeface="Arial"/>
                <a:cs typeface="Arial"/>
              </a:rPr>
              <a:t>al,</a:t>
            </a:r>
            <a:r>
              <a:rPr sz="1200" i="1" spc="-120" dirty="0">
                <a:latin typeface="Arial"/>
                <a:cs typeface="Arial"/>
              </a:rPr>
              <a:t> </a:t>
            </a:r>
            <a:r>
              <a:rPr sz="1200" i="1" dirty="0">
                <a:latin typeface="Arial"/>
                <a:cs typeface="Arial"/>
              </a:rPr>
              <a:t>BBMT2014</a:t>
            </a:r>
            <a:endParaRPr sz="1200">
              <a:latin typeface="Arial"/>
              <a:cs typeface="Arial"/>
            </a:endParaRPr>
          </a:p>
        </p:txBody>
      </p:sp>
      <p:graphicFrame>
        <p:nvGraphicFramePr>
          <p:cNvPr id="8" name="object 8"/>
          <p:cNvGraphicFramePr>
            <a:graphicFrameLocks noGrp="1"/>
          </p:cNvGraphicFramePr>
          <p:nvPr/>
        </p:nvGraphicFramePr>
        <p:xfrm>
          <a:off x="-6350" y="1447800"/>
          <a:ext cx="5767450" cy="1108074"/>
        </p:xfrm>
        <a:graphic>
          <a:graphicData uri="http://schemas.openxmlformats.org/drawingml/2006/table">
            <a:tbl>
              <a:tblPr firstRow="1" bandRow="1">
                <a:tableStyleId>{2D5ABB26-0587-4C30-8999-92F81FD0307C}</a:tableStyleId>
              </a:tblPr>
              <a:tblGrid>
                <a:gridCol w="3698748"/>
                <a:gridCol w="2068702"/>
              </a:tblGrid>
              <a:tr h="365887">
                <a:tc>
                  <a:txBody>
                    <a:bodyPr/>
                    <a:lstStyle/>
                    <a:p>
                      <a:pPr marL="85090">
                        <a:lnSpc>
                          <a:spcPct val="100000"/>
                        </a:lnSpc>
                        <a:spcBef>
                          <a:spcPts val="260"/>
                        </a:spcBef>
                      </a:pPr>
                      <a:r>
                        <a:rPr sz="1800" b="1" spc="-5" dirty="0">
                          <a:solidFill>
                            <a:srgbClr val="1E4648"/>
                          </a:solidFill>
                          <a:latin typeface="Arial"/>
                          <a:cs typeface="Arial"/>
                        </a:rPr>
                        <a:t>Response</a:t>
                      </a:r>
                      <a:r>
                        <a:rPr sz="1800" b="1" spc="-65" dirty="0">
                          <a:solidFill>
                            <a:srgbClr val="1E4648"/>
                          </a:solidFill>
                          <a:latin typeface="Arial"/>
                          <a:cs typeface="Arial"/>
                        </a:rPr>
                        <a:t> </a:t>
                      </a:r>
                      <a:r>
                        <a:rPr sz="1800" b="1" spc="-5" dirty="0">
                          <a:solidFill>
                            <a:srgbClr val="1E4648"/>
                          </a:solidFill>
                          <a:latin typeface="Arial"/>
                          <a:cs typeface="Arial"/>
                        </a:rPr>
                        <a:t>rates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2540" algn="ctr">
                        <a:lnSpc>
                          <a:spcPct val="100000"/>
                        </a:lnSpc>
                        <a:spcBef>
                          <a:spcPts val="260"/>
                        </a:spcBef>
                        <a:tabLst>
                          <a:tab pos="294640" algn="l"/>
                        </a:tabLst>
                      </a:pPr>
                      <a:r>
                        <a:rPr sz="1800" b="1" spc="-5" dirty="0">
                          <a:solidFill>
                            <a:srgbClr val="FFFFFF"/>
                          </a:solidFill>
                          <a:latin typeface="Arial"/>
                          <a:cs typeface="Arial"/>
                        </a:rPr>
                        <a:t>N	</a:t>
                      </a:r>
                      <a:r>
                        <a:rPr sz="1800" b="1" dirty="0">
                          <a:solidFill>
                            <a:srgbClr val="FFFFFF"/>
                          </a:solidFill>
                          <a:latin typeface="Arial"/>
                          <a:cs typeface="Arial"/>
                        </a:rPr>
                        <a:t>=</a:t>
                      </a:r>
                      <a:r>
                        <a:rPr sz="1800" b="1" spc="-100" dirty="0">
                          <a:solidFill>
                            <a:srgbClr val="FFFFFF"/>
                          </a:solidFill>
                          <a:latin typeface="Arial"/>
                          <a:cs typeface="Arial"/>
                        </a:rPr>
                        <a:t> </a:t>
                      </a:r>
                      <a:r>
                        <a:rPr sz="1800" b="1" spc="-5" dirty="0">
                          <a:solidFill>
                            <a:srgbClr val="FFFFFF"/>
                          </a:solidFill>
                          <a:latin typeface="Arial"/>
                          <a:cs typeface="Arial"/>
                        </a:rPr>
                        <a:t>55</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r>
              <a:tr h="371094">
                <a:tc>
                  <a:txBody>
                    <a:bodyPr/>
                    <a:lstStyle/>
                    <a:p>
                      <a:pPr marL="85090">
                        <a:lnSpc>
                          <a:spcPct val="100000"/>
                        </a:lnSpc>
                        <a:spcBef>
                          <a:spcPts val="165"/>
                        </a:spcBef>
                      </a:pPr>
                      <a:r>
                        <a:rPr sz="1800" spc="-5" dirty="0">
                          <a:latin typeface="Arial"/>
                          <a:cs typeface="Arial"/>
                        </a:rPr>
                        <a:t>Overall</a:t>
                      </a:r>
                      <a:r>
                        <a:rPr sz="1800" spc="-5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165"/>
                        </a:spcBef>
                      </a:pPr>
                      <a:r>
                        <a:rPr sz="1800" spc="-10" dirty="0">
                          <a:latin typeface="Arial"/>
                          <a:cs typeface="Arial"/>
                        </a:rPr>
                        <a:t>71%</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371093">
                <a:tc>
                  <a:txBody>
                    <a:bodyPr/>
                    <a:lstStyle/>
                    <a:p>
                      <a:pPr marL="85090">
                        <a:lnSpc>
                          <a:spcPct val="100000"/>
                        </a:lnSpc>
                        <a:spcBef>
                          <a:spcPts val="265"/>
                        </a:spcBef>
                      </a:pPr>
                      <a:r>
                        <a:rPr sz="1800" spc="-5" dirty="0">
                          <a:latin typeface="Arial"/>
                          <a:cs typeface="Arial"/>
                        </a:rPr>
                        <a:t>Complete</a:t>
                      </a:r>
                      <a:r>
                        <a:rPr sz="1800" spc="-60"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65"/>
                        </a:spcBef>
                      </a:pPr>
                      <a:r>
                        <a:rPr sz="1800" spc="-10" dirty="0">
                          <a:latin typeface="Arial"/>
                          <a:cs typeface="Arial"/>
                        </a:rPr>
                        <a:t>54%</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bl>
          </a:graphicData>
        </a:graphic>
      </p:graphicFrame>
      <p:graphicFrame>
        <p:nvGraphicFramePr>
          <p:cNvPr id="9" name="object 9"/>
          <p:cNvGraphicFramePr>
            <a:graphicFrameLocks noGrp="1"/>
          </p:cNvGraphicFramePr>
          <p:nvPr/>
        </p:nvGraphicFramePr>
        <p:xfrm>
          <a:off x="958850" y="2741549"/>
          <a:ext cx="5767450" cy="1108073"/>
        </p:xfrm>
        <a:graphic>
          <a:graphicData uri="http://schemas.openxmlformats.org/drawingml/2006/table">
            <a:tbl>
              <a:tblPr firstRow="1" bandRow="1">
                <a:tableStyleId>{2D5ABB26-0587-4C30-8999-92F81FD0307C}</a:tableStyleId>
              </a:tblPr>
              <a:tblGrid>
                <a:gridCol w="3698748"/>
                <a:gridCol w="2068702"/>
              </a:tblGrid>
              <a:tr h="366013">
                <a:tc>
                  <a:txBody>
                    <a:bodyPr/>
                    <a:lstStyle/>
                    <a:p>
                      <a:pPr marL="85090">
                        <a:lnSpc>
                          <a:spcPct val="100000"/>
                        </a:lnSpc>
                        <a:spcBef>
                          <a:spcPts val="265"/>
                        </a:spcBef>
                      </a:pPr>
                      <a:r>
                        <a:rPr sz="1800" b="1" spc="-5" dirty="0">
                          <a:solidFill>
                            <a:srgbClr val="1E4648"/>
                          </a:solidFill>
                          <a:latin typeface="Arial"/>
                          <a:cs typeface="Arial"/>
                        </a:rPr>
                        <a:t>Response</a:t>
                      </a:r>
                      <a:r>
                        <a:rPr sz="1800" b="1" spc="-65" dirty="0">
                          <a:solidFill>
                            <a:srgbClr val="1E4648"/>
                          </a:solidFill>
                          <a:latin typeface="Arial"/>
                          <a:cs typeface="Arial"/>
                        </a:rPr>
                        <a:t> </a:t>
                      </a:r>
                      <a:r>
                        <a:rPr sz="1800" b="1" spc="-5" dirty="0">
                          <a:solidFill>
                            <a:srgbClr val="1E4648"/>
                          </a:solidFill>
                          <a:latin typeface="Arial"/>
                          <a:cs typeface="Arial"/>
                        </a:rPr>
                        <a:t>rates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2540" algn="ctr">
                        <a:lnSpc>
                          <a:spcPct val="100000"/>
                        </a:lnSpc>
                        <a:spcBef>
                          <a:spcPts val="265"/>
                        </a:spcBef>
                        <a:tabLst>
                          <a:tab pos="294640" algn="l"/>
                        </a:tabLst>
                      </a:pPr>
                      <a:r>
                        <a:rPr sz="1800" b="1" spc="-5" dirty="0">
                          <a:solidFill>
                            <a:srgbClr val="FFFFFF"/>
                          </a:solidFill>
                          <a:latin typeface="Arial"/>
                          <a:cs typeface="Arial"/>
                        </a:rPr>
                        <a:t>N	</a:t>
                      </a:r>
                      <a:r>
                        <a:rPr sz="1800" b="1" dirty="0">
                          <a:solidFill>
                            <a:srgbClr val="FFFFFF"/>
                          </a:solidFill>
                          <a:latin typeface="Arial"/>
                          <a:cs typeface="Arial"/>
                        </a:rPr>
                        <a:t>=</a:t>
                      </a:r>
                      <a:r>
                        <a:rPr sz="1800" b="1" spc="-100" dirty="0">
                          <a:solidFill>
                            <a:srgbClr val="FFFFFF"/>
                          </a:solidFill>
                          <a:latin typeface="Arial"/>
                          <a:cs typeface="Arial"/>
                        </a:rPr>
                        <a:t> </a:t>
                      </a:r>
                      <a:r>
                        <a:rPr sz="1800" b="1" spc="-5" dirty="0">
                          <a:solidFill>
                            <a:srgbClr val="FFFFFF"/>
                          </a:solidFill>
                          <a:latin typeface="Arial"/>
                          <a:cs typeface="Arial"/>
                        </a:rPr>
                        <a:t>50</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r>
              <a:tr h="370966">
                <a:tc>
                  <a:txBody>
                    <a:bodyPr/>
                    <a:lstStyle/>
                    <a:p>
                      <a:pPr marL="85090">
                        <a:lnSpc>
                          <a:spcPct val="100000"/>
                        </a:lnSpc>
                        <a:spcBef>
                          <a:spcPts val="165"/>
                        </a:spcBef>
                      </a:pPr>
                      <a:r>
                        <a:rPr sz="1800" spc="-5" dirty="0">
                          <a:latin typeface="Arial"/>
                          <a:cs typeface="Arial"/>
                        </a:rPr>
                        <a:t>Overall</a:t>
                      </a:r>
                      <a:r>
                        <a:rPr sz="1800" spc="-50"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165"/>
                        </a:spcBef>
                      </a:pPr>
                      <a:r>
                        <a:rPr sz="1800" spc="-10" dirty="0">
                          <a:latin typeface="Arial"/>
                          <a:cs typeface="Arial"/>
                        </a:rPr>
                        <a:t>66%</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371094">
                <a:tc>
                  <a:txBody>
                    <a:bodyPr/>
                    <a:lstStyle/>
                    <a:p>
                      <a:pPr marL="85090">
                        <a:lnSpc>
                          <a:spcPct val="100000"/>
                        </a:lnSpc>
                        <a:spcBef>
                          <a:spcPts val="270"/>
                        </a:spcBef>
                      </a:pPr>
                      <a:r>
                        <a:rPr sz="1800" spc="-5" dirty="0">
                          <a:latin typeface="Arial"/>
                          <a:cs typeface="Arial"/>
                        </a:rPr>
                        <a:t>Complete</a:t>
                      </a:r>
                      <a:r>
                        <a:rPr sz="1800" spc="-7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905" algn="ctr">
                        <a:lnSpc>
                          <a:spcPct val="100000"/>
                        </a:lnSpc>
                        <a:spcBef>
                          <a:spcPts val="270"/>
                        </a:spcBef>
                      </a:pPr>
                      <a:r>
                        <a:rPr sz="1800" spc="-10" dirty="0">
                          <a:latin typeface="Arial"/>
                          <a:cs typeface="Arial"/>
                        </a:rPr>
                        <a:t>34%</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bl>
          </a:graphicData>
        </a:graphic>
      </p:graphicFrame>
      <p:sp>
        <p:nvSpPr>
          <p:cNvPr id="10" name="object 10"/>
          <p:cNvSpPr txBox="1"/>
          <p:nvPr/>
        </p:nvSpPr>
        <p:spPr>
          <a:xfrm>
            <a:off x="1086713" y="3899408"/>
            <a:ext cx="2447925" cy="194310"/>
          </a:xfrm>
          <a:prstGeom prst="rect">
            <a:avLst/>
          </a:prstGeom>
        </p:spPr>
        <p:txBody>
          <a:bodyPr vert="horz" wrap="square" lIns="0" tIns="0" rIns="0" bIns="0" rtlCol="0">
            <a:spAutoFit/>
          </a:bodyPr>
          <a:lstStyle/>
          <a:p>
            <a:pPr marL="12700">
              <a:lnSpc>
                <a:spcPct val="100000"/>
              </a:lnSpc>
            </a:pPr>
            <a:r>
              <a:rPr sz="1200" i="1" dirty="0">
                <a:latin typeface="Arial"/>
                <a:cs typeface="Arial"/>
              </a:rPr>
              <a:t>Resnick et </a:t>
            </a:r>
            <a:r>
              <a:rPr sz="1200" i="1" spc="-5" dirty="0">
                <a:latin typeface="Arial"/>
                <a:cs typeface="Arial"/>
              </a:rPr>
              <a:t>al </a:t>
            </a:r>
            <a:r>
              <a:rPr sz="1200" i="1" dirty="0">
                <a:latin typeface="Arial"/>
                <a:cs typeface="Arial"/>
              </a:rPr>
              <a:t>Am J Blood Res,</a:t>
            </a:r>
            <a:r>
              <a:rPr sz="1200" i="1" spc="-180" dirty="0">
                <a:latin typeface="Arial"/>
                <a:cs typeface="Arial"/>
              </a:rPr>
              <a:t> </a:t>
            </a:r>
            <a:r>
              <a:rPr sz="1200" i="1" spc="-5" dirty="0">
                <a:latin typeface="Arial"/>
                <a:cs typeface="Arial"/>
              </a:rPr>
              <a:t>2013</a:t>
            </a:r>
            <a:endParaRPr sz="1200">
              <a:latin typeface="Arial"/>
              <a:cs typeface="Arial"/>
            </a:endParaRPr>
          </a:p>
        </p:txBody>
      </p:sp>
      <p:graphicFrame>
        <p:nvGraphicFramePr>
          <p:cNvPr id="11" name="object 11"/>
          <p:cNvGraphicFramePr>
            <a:graphicFrameLocks noGrp="1"/>
          </p:cNvGraphicFramePr>
          <p:nvPr/>
        </p:nvGraphicFramePr>
        <p:xfrm>
          <a:off x="2455926" y="4205224"/>
          <a:ext cx="5767323" cy="1106676"/>
        </p:xfrm>
        <a:graphic>
          <a:graphicData uri="http://schemas.openxmlformats.org/drawingml/2006/table">
            <a:tbl>
              <a:tblPr firstRow="1" bandRow="1">
                <a:tableStyleId>{2D5ABB26-0587-4C30-8999-92F81FD0307C}</a:tableStyleId>
              </a:tblPr>
              <a:tblGrid>
                <a:gridCol w="3698621"/>
                <a:gridCol w="2068702"/>
              </a:tblGrid>
              <a:tr h="365632">
                <a:tc>
                  <a:txBody>
                    <a:bodyPr/>
                    <a:lstStyle/>
                    <a:p>
                      <a:pPr marL="85090">
                        <a:lnSpc>
                          <a:spcPct val="100000"/>
                        </a:lnSpc>
                        <a:spcBef>
                          <a:spcPts val="270"/>
                        </a:spcBef>
                      </a:pPr>
                      <a:r>
                        <a:rPr sz="1800" b="1" spc="-5" dirty="0">
                          <a:solidFill>
                            <a:srgbClr val="1E4648"/>
                          </a:solidFill>
                          <a:latin typeface="Arial"/>
                          <a:cs typeface="Arial"/>
                        </a:rPr>
                        <a:t>Response</a:t>
                      </a:r>
                      <a:r>
                        <a:rPr sz="1800" b="1" spc="-65" dirty="0">
                          <a:solidFill>
                            <a:srgbClr val="1E4648"/>
                          </a:solidFill>
                          <a:latin typeface="Arial"/>
                          <a:cs typeface="Arial"/>
                        </a:rPr>
                        <a:t> </a:t>
                      </a:r>
                      <a:r>
                        <a:rPr sz="1800" b="1" spc="-5" dirty="0">
                          <a:solidFill>
                            <a:srgbClr val="1E4648"/>
                          </a:solidFill>
                          <a:latin typeface="Arial"/>
                          <a:cs typeface="Arial"/>
                        </a:rPr>
                        <a:t>rates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3175" algn="ctr">
                        <a:lnSpc>
                          <a:spcPct val="100000"/>
                        </a:lnSpc>
                        <a:spcBef>
                          <a:spcPts val="270"/>
                        </a:spcBef>
                        <a:tabLst>
                          <a:tab pos="295275" algn="l"/>
                        </a:tabLst>
                      </a:pPr>
                      <a:r>
                        <a:rPr sz="1800" b="1" spc="-5" dirty="0">
                          <a:solidFill>
                            <a:srgbClr val="FFFFFF"/>
                          </a:solidFill>
                          <a:latin typeface="Arial"/>
                          <a:cs typeface="Arial"/>
                        </a:rPr>
                        <a:t>N	</a:t>
                      </a:r>
                      <a:r>
                        <a:rPr sz="1800" b="1" dirty="0">
                          <a:solidFill>
                            <a:srgbClr val="FFFFFF"/>
                          </a:solidFill>
                          <a:latin typeface="Arial"/>
                          <a:cs typeface="Arial"/>
                        </a:rPr>
                        <a:t>=</a:t>
                      </a:r>
                      <a:r>
                        <a:rPr sz="1800" b="1" spc="-100" dirty="0">
                          <a:solidFill>
                            <a:srgbClr val="FFFFFF"/>
                          </a:solidFill>
                          <a:latin typeface="Arial"/>
                          <a:cs typeface="Arial"/>
                        </a:rPr>
                        <a:t> </a:t>
                      </a:r>
                      <a:r>
                        <a:rPr sz="1800" b="1" spc="-5" dirty="0">
                          <a:solidFill>
                            <a:srgbClr val="FFFFFF"/>
                          </a:solidFill>
                          <a:latin typeface="Arial"/>
                          <a:cs typeface="Arial"/>
                        </a:rPr>
                        <a:t>37</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r>
              <a:tr h="370586">
                <a:tc>
                  <a:txBody>
                    <a:bodyPr/>
                    <a:lstStyle/>
                    <a:p>
                      <a:pPr marL="85090">
                        <a:lnSpc>
                          <a:spcPct val="100000"/>
                        </a:lnSpc>
                        <a:spcBef>
                          <a:spcPts val="170"/>
                        </a:spcBef>
                      </a:pPr>
                      <a:r>
                        <a:rPr sz="1800" spc="-5" dirty="0">
                          <a:latin typeface="Arial"/>
                          <a:cs typeface="Arial"/>
                        </a:rPr>
                        <a:t>Overall</a:t>
                      </a:r>
                      <a:r>
                        <a:rPr sz="1800" spc="-5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2540" algn="ctr">
                        <a:lnSpc>
                          <a:spcPct val="100000"/>
                        </a:lnSpc>
                        <a:spcBef>
                          <a:spcPts val="170"/>
                        </a:spcBef>
                      </a:pPr>
                      <a:r>
                        <a:rPr sz="1800" spc="-10" dirty="0">
                          <a:latin typeface="Arial"/>
                          <a:cs typeface="Arial"/>
                        </a:rPr>
                        <a:t>78%</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370458">
                <a:tc>
                  <a:txBody>
                    <a:bodyPr/>
                    <a:lstStyle/>
                    <a:p>
                      <a:pPr marL="85090">
                        <a:lnSpc>
                          <a:spcPct val="100000"/>
                        </a:lnSpc>
                        <a:spcBef>
                          <a:spcPts val="270"/>
                        </a:spcBef>
                      </a:pPr>
                      <a:r>
                        <a:rPr sz="1800" spc="-5" dirty="0">
                          <a:latin typeface="Arial"/>
                          <a:cs typeface="Arial"/>
                        </a:rPr>
                        <a:t>Complete</a:t>
                      </a:r>
                      <a:r>
                        <a:rPr sz="1800" spc="-60"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2540" algn="ctr">
                        <a:lnSpc>
                          <a:spcPct val="100000"/>
                        </a:lnSpc>
                        <a:spcBef>
                          <a:spcPts val="270"/>
                        </a:spcBef>
                      </a:pPr>
                      <a:r>
                        <a:rPr sz="1800" spc="-10" dirty="0">
                          <a:latin typeface="Arial"/>
                          <a:cs typeface="Arial"/>
                        </a:rPr>
                        <a:t>65%</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bl>
          </a:graphicData>
        </a:graphic>
      </p:graphicFrame>
      <p:sp>
        <p:nvSpPr>
          <p:cNvPr id="12" name="object 12"/>
          <p:cNvSpPr txBox="1"/>
          <p:nvPr/>
        </p:nvSpPr>
        <p:spPr>
          <a:xfrm>
            <a:off x="2584195" y="5307965"/>
            <a:ext cx="1914525" cy="194310"/>
          </a:xfrm>
          <a:prstGeom prst="rect">
            <a:avLst/>
          </a:prstGeom>
        </p:spPr>
        <p:txBody>
          <a:bodyPr vert="horz" wrap="square" lIns="0" tIns="0" rIns="0" bIns="0" rtlCol="0">
            <a:spAutoFit/>
          </a:bodyPr>
          <a:lstStyle/>
          <a:p>
            <a:pPr marL="12700">
              <a:lnSpc>
                <a:spcPct val="100000"/>
              </a:lnSpc>
            </a:pPr>
            <a:r>
              <a:rPr sz="1200" i="1" spc="-5" dirty="0">
                <a:latin typeface="Arial"/>
                <a:cs typeface="Arial"/>
              </a:rPr>
              <a:t>Ball </a:t>
            </a:r>
            <a:r>
              <a:rPr sz="1200" i="1" dirty="0">
                <a:latin typeface="Arial"/>
                <a:cs typeface="Arial"/>
              </a:rPr>
              <a:t>et </a:t>
            </a:r>
            <a:r>
              <a:rPr sz="1200" i="1" spc="-5" dirty="0">
                <a:latin typeface="Arial"/>
                <a:cs typeface="Arial"/>
              </a:rPr>
              <a:t>al  Brit </a:t>
            </a:r>
            <a:r>
              <a:rPr sz="1200" i="1" dirty="0">
                <a:latin typeface="Arial"/>
                <a:cs typeface="Arial"/>
              </a:rPr>
              <a:t>J </a:t>
            </a:r>
            <a:r>
              <a:rPr sz="1200" i="1" spc="-5" dirty="0">
                <a:latin typeface="Arial"/>
                <a:cs typeface="Arial"/>
              </a:rPr>
              <a:t>Haem,</a:t>
            </a:r>
            <a:r>
              <a:rPr sz="1200" i="1" spc="-45" dirty="0">
                <a:latin typeface="Arial"/>
                <a:cs typeface="Arial"/>
              </a:rPr>
              <a:t> </a:t>
            </a:r>
            <a:r>
              <a:rPr sz="1200" i="1" spc="-5" dirty="0">
                <a:latin typeface="Arial"/>
                <a:cs typeface="Arial"/>
              </a:rPr>
              <a:t>2013</a:t>
            </a:r>
            <a:endParaRPr sz="1200">
              <a:latin typeface="Arial"/>
              <a:cs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43000"/>
            <a:ext cx="8458200" cy="1066800"/>
          </a:xfrm>
        </p:spPr>
        <p:txBody>
          <a:bodyPr>
            <a:normAutofit/>
          </a:bodyPr>
          <a:lstStyle/>
          <a:p>
            <a:r>
              <a:rPr lang="en-US" sz="3200" smtClean="0">
                <a:solidFill>
                  <a:srgbClr val="FF0000"/>
                </a:solidFill>
              </a:rPr>
              <a:t>Thank you very much for your attention</a:t>
            </a:r>
            <a:endParaRPr lang="en-US" sz="3200">
              <a:solidFill>
                <a:srgbClr val="FF0000"/>
              </a:solidFill>
            </a:endParaRPr>
          </a:p>
        </p:txBody>
      </p:sp>
      <p:sp>
        <p:nvSpPr>
          <p:cNvPr id="3" name="2 İçerik Yer Tutucusu"/>
          <p:cNvSpPr>
            <a:spLocks noGrp="1"/>
          </p:cNvSpPr>
          <p:nvPr>
            <p:ph idx="1"/>
          </p:nvPr>
        </p:nvSpPr>
        <p:spPr/>
        <p:txBody>
          <a:bodyPr/>
          <a:lstStyle/>
          <a:p>
            <a:endParaRPr lang="tr-TR" dirty="0"/>
          </a:p>
        </p:txBody>
      </p:sp>
      <p:pic>
        <p:nvPicPr>
          <p:cNvPr id="9222" name="Picture 6" descr="kayseri erciyes kar ile ilgili görsel sonucu"/>
          <p:cNvPicPr>
            <a:picLocks noChangeAspect="1" noChangeArrowheads="1"/>
          </p:cNvPicPr>
          <p:nvPr/>
        </p:nvPicPr>
        <p:blipFill>
          <a:blip r:embed="rId3" cstate="print"/>
          <a:srcRect/>
          <a:stretch>
            <a:fillRect/>
          </a:stretch>
        </p:blipFill>
        <p:spPr bwMode="auto">
          <a:xfrm>
            <a:off x="457200" y="2286000"/>
            <a:ext cx="8229600" cy="4191000"/>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3200" spc="-5" dirty="0" smtClean="0">
                <a:solidFill>
                  <a:schemeClr val="accent6">
                    <a:lumMod val="50000"/>
                  </a:schemeClr>
                </a:solidFill>
              </a:rPr>
              <a:t>Historically, </a:t>
            </a:r>
            <a:r>
              <a:rPr lang="tr-TR" sz="3200" spc="-5" dirty="0" err="1" smtClean="0">
                <a:solidFill>
                  <a:schemeClr val="accent6">
                    <a:lumMod val="50000"/>
                  </a:schemeClr>
                </a:solidFill>
              </a:rPr>
              <a:t>acute</a:t>
            </a:r>
            <a:r>
              <a:rPr lang="tr-TR" sz="3200" spc="-5" dirty="0" smtClean="0">
                <a:solidFill>
                  <a:schemeClr val="accent6">
                    <a:lumMod val="50000"/>
                  </a:schemeClr>
                </a:solidFill>
              </a:rPr>
              <a:t> GVHD  </a:t>
            </a:r>
            <a:r>
              <a:rPr lang="tr-TR" sz="3200" spc="-5" dirty="0" err="1" smtClean="0">
                <a:solidFill>
                  <a:schemeClr val="accent6">
                    <a:lumMod val="50000"/>
                  </a:schemeClr>
                </a:solidFill>
              </a:rPr>
              <a:t>defined</a:t>
            </a:r>
            <a:r>
              <a:rPr lang="tr-TR" sz="3200" spc="-5" dirty="0" smtClean="0">
                <a:solidFill>
                  <a:schemeClr val="accent6">
                    <a:lumMod val="50000"/>
                  </a:schemeClr>
                </a:solidFill>
              </a:rPr>
              <a:t> as </a:t>
            </a:r>
            <a:r>
              <a:rPr lang="tr-TR" sz="3200" spc="-5" dirty="0" err="1" smtClean="0">
                <a:solidFill>
                  <a:schemeClr val="accent6">
                    <a:lumMod val="50000"/>
                  </a:schemeClr>
                </a:solidFill>
              </a:rPr>
              <a:t>symtomps</a:t>
            </a:r>
            <a:r>
              <a:rPr lang="tr-TR" sz="3200" spc="-5" dirty="0" smtClean="0">
                <a:solidFill>
                  <a:schemeClr val="accent6">
                    <a:lumMod val="50000"/>
                  </a:schemeClr>
                </a:solidFill>
              </a:rPr>
              <a:t> occuring </a:t>
            </a:r>
            <a:r>
              <a:rPr lang="tr-TR" sz="3200" spc="-5" dirty="0" err="1" smtClean="0">
                <a:solidFill>
                  <a:schemeClr val="accent6">
                    <a:lumMod val="50000"/>
                  </a:schemeClr>
                </a:solidFill>
              </a:rPr>
              <a:t>within</a:t>
            </a:r>
            <a:r>
              <a:rPr lang="tr-TR" sz="3200" spc="-5" dirty="0" smtClean="0">
                <a:solidFill>
                  <a:schemeClr val="accent6">
                    <a:lumMod val="50000"/>
                  </a:schemeClr>
                </a:solidFill>
              </a:rPr>
              <a:t> the </a:t>
            </a:r>
            <a:r>
              <a:rPr lang="tr-TR" sz="3200" spc="-5" dirty="0" err="1" smtClean="0">
                <a:solidFill>
                  <a:schemeClr val="accent6">
                    <a:lumMod val="50000"/>
                  </a:schemeClr>
                </a:solidFill>
              </a:rPr>
              <a:t>first</a:t>
            </a:r>
            <a:r>
              <a:rPr lang="tr-TR" sz="3200" spc="-5" dirty="0" smtClean="0">
                <a:solidFill>
                  <a:schemeClr val="accent6">
                    <a:lumMod val="50000"/>
                  </a:schemeClr>
                </a:solidFill>
              </a:rPr>
              <a:t> 100 days</a:t>
            </a:r>
            <a:r>
              <a:rPr lang="en-US" sz="3200" spc="-5" dirty="0" smtClean="0">
                <a:solidFill>
                  <a:schemeClr val="accent6">
                    <a:lumMod val="50000"/>
                  </a:schemeClr>
                </a:solidFill>
              </a:rPr>
              <a:t/>
            </a:r>
            <a:br>
              <a:rPr lang="en-US" sz="3200" spc="-5" dirty="0" smtClean="0">
                <a:solidFill>
                  <a:schemeClr val="accent6">
                    <a:lumMod val="50000"/>
                  </a:schemeClr>
                </a:solidFill>
              </a:rPr>
            </a:br>
            <a:endParaRPr lang="tr-TR" sz="3200" dirty="0">
              <a:solidFill>
                <a:schemeClr val="accent6">
                  <a:lumMod val="50000"/>
                </a:schemeClr>
              </a:solidFill>
            </a:endParaRPr>
          </a:p>
        </p:txBody>
      </p:sp>
      <p:sp>
        <p:nvSpPr>
          <p:cNvPr id="5" name="2 İçerik Yer Tutucusu"/>
          <p:cNvSpPr>
            <a:spLocks noGrp="1"/>
          </p:cNvSpPr>
          <p:nvPr>
            <p:ph idx="1"/>
          </p:nvPr>
        </p:nvSpPr>
        <p:spPr/>
        <p:txBody>
          <a:bodyPr>
            <a:normAutofit/>
          </a:bodyPr>
          <a:lstStyle/>
          <a:p>
            <a:pPr marL="624078" indent="-514350">
              <a:lnSpc>
                <a:spcPct val="250000"/>
              </a:lnSpc>
              <a:buFont typeface="+mj-lt"/>
              <a:buAutoNum type="alphaUcPeriod"/>
            </a:pPr>
            <a:r>
              <a:rPr lang="tr-TR" sz="4400" b="1" dirty="0" err="1" smtClean="0"/>
              <a:t>True</a:t>
            </a:r>
            <a:endParaRPr lang="tr-TR" sz="4400" b="1" dirty="0" smtClean="0"/>
          </a:p>
          <a:p>
            <a:pPr marL="624078" indent="-514350">
              <a:lnSpc>
                <a:spcPct val="250000"/>
              </a:lnSpc>
              <a:buFont typeface="+mj-lt"/>
              <a:buAutoNum type="alphaUcPeriod"/>
            </a:pPr>
            <a:r>
              <a:rPr lang="tr-TR" sz="4400" b="1" dirty="0" err="1" smtClean="0"/>
              <a:t>False</a:t>
            </a:r>
            <a:endParaRPr lang="tr-TR" sz="4400" b="1"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US" sz="3200" spc="-5" dirty="0" smtClean="0">
                <a:solidFill>
                  <a:schemeClr val="accent6">
                    <a:lumMod val="50000"/>
                  </a:schemeClr>
                </a:solidFill>
              </a:rPr>
              <a:t>Historically, </a:t>
            </a:r>
            <a:r>
              <a:rPr lang="tr-TR" sz="3200" spc="-5" dirty="0" err="1" smtClean="0">
                <a:solidFill>
                  <a:schemeClr val="accent6">
                    <a:lumMod val="50000"/>
                  </a:schemeClr>
                </a:solidFill>
              </a:rPr>
              <a:t>acute</a:t>
            </a:r>
            <a:r>
              <a:rPr lang="tr-TR" sz="3200" spc="-5" dirty="0" smtClean="0">
                <a:solidFill>
                  <a:schemeClr val="accent6">
                    <a:lumMod val="50000"/>
                  </a:schemeClr>
                </a:solidFill>
              </a:rPr>
              <a:t> GVHD  </a:t>
            </a:r>
            <a:r>
              <a:rPr lang="tr-TR" sz="3200" spc="-5" dirty="0" err="1" smtClean="0">
                <a:solidFill>
                  <a:schemeClr val="accent6">
                    <a:lumMod val="50000"/>
                  </a:schemeClr>
                </a:solidFill>
              </a:rPr>
              <a:t>defined</a:t>
            </a:r>
            <a:r>
              <a:rPr lang="tr-TR" sz="3200" spc="-5" dirty="0" smtClean="0">
                <a:solidFill>
                  <a:schemeClr val="accent6">
                    <a:lumMod val="50000"/>
                  </a:schemeClr>
                </a:solidFill>
              </a:rPr>
              <a:t> as </a:t>
            </a:r>
            <a:r>
              <a:rPr lang="tr-TR" sz="3200" spc="-5" dirty="0" err="1" smtClean="0">
                <a:solidFill>
                  <a:schemeClr val="accent6">
                    <a:lumMod val="50000"/>
                  </a:schemeClr>
                </a:solidFill>
              </a:rPr>
              <a:t>symtomps</a:t>
            </a:r>
            <a:r>
              <a:rPr lang="tr-TR" sz="3200" spc="-5" dirty="0" smtClean="0">
                <a:solidFill>
                  <a:schemeClr val="accent6">
                    <a:lumMod val="50000"/>
                  </a:schemeClr>
                </a:solidFill>
              </a:rPr>
              <a:t> occuring </a:t>
            </a:r>
            <a:r>
              <a:rPr lang="tr-TR" sz="3200" spc="-5" dirty="0" err="1" smtClean="0">
                <a:solidFill>
                  <a:schemeClr val="accent6">
                    <a:lumMod val="50000"/>
                  </a:schemeClr>
                </a:solidFill>
              </a:rPr>
              <a:t>within</a:t>
            </a:r>
            <a:r>
              <a:rPr lang="tr-TR" sz="3200" spc="-5" dirty="0" smtClean="0">
                <a:solidFill>
                  <a:schemeClr val="accent6">
                    <a:lumMod val="50000"/>
                  </a:schemeClr>
                </a:solidFill>
              </a:rPr>
              <a:t> the </a:t>
            </a:r>
            <a:r>
              <a:rPr lang="tr-TR" sz="3200" spc="-5" dirty="0" err="1" smtClean="0">
                <a:solidFill>
                  <a:schemeClr val="accent6">
                    <a:lumMod val="50000"/>
                  </a:schemeClr>
                </a:solidFill>
              </a:rPr>
              <a:t>first</a:t>
            </a:r>
            <a:r>
              <a:rPr lang="tr-TR" sz="3200" spc="-5" dirty="0" smtClean="0">
                <a:solidFill>
                  <a:schemeClr val="accent6">
                    <a:lumMod val="50000"/>
                  </a:schemeClr>
                </a:solidFill>
              </a:rPr>
              <a:t> 100 days</a:t>
            </a:r>
            <a:r>
              <a:rPr lang="en-US" sz="3200" spc="-5" dirty="0" smtClean="0">
                <a:solidFill>
                  <a:schemeClr val="accent6">
                    <a:lumMod val="50000"/>
                  </a:schemeClr>
                </a:solidFill>
              </a:rPr>
              <a:t/>
            </a:r>
            <a:br>
              <a:rPr lang="en-US" sz="3200" spc="-5" dirty="0" smtClean="0">
                <a:solidFill>
                  <a:schemeClr val="accent6">
                    <a:lumMod val="50000"/>
                  </a:schemeClr>
                </a:solidFill>
              </a:rPr>
            </a:br>
            <a:endParaRPr lang="tr-TR" sz="3200" dirty="0">
              <a:solidFill>
                <a:schemeClr val="accent6">
                  <a:lumMod val="50000"/>
                </a:schemeClr>
              </a:solidFill>
            </a:endParaRPr>
          </a:p>
        </p:txBody>
      </p:sp>
      <p:sp>
        <p:nvSpPr>
          <p:cNvPr id="3" name="2 İçerik Yer Tutucusu"/>
          <p:cNvSpPr>
            <a:spLocks noGrp="1"/>
          </p:cNvSpPr>
          <p:nvPr>
            <p:ph idx="1"/>
          </p:nvPr>
        </p:nvSpPr>
        <p:spPr>
          <a:xfrm>
            <a:off x="609600" y="2133600"/>
            <a:ext cx="8229600" cy="3602736"/>
          </a:xfrm>
        </p:spPr>
        <p:txBody>
          <a:bodyPr>
            <a:normAutofit/>
          </a:bodyPr>
          <a:lstStyle/>
          <a:p>
            <a:pPr marL="624078" indent="-514350">
              <a:lnSpc>
                <a:spcPct val="250000"/>
              </a:lnSpc>
              <a:buFont typeface="+mj-lt"/>
              <a:buAutoNum type="alphaUcPeriod"/>
            </a:pPr>
            <a:r>
              <a:rPr lang="tr-TR" sz="4400" b="1" dirty="0" err="1" smtClean="0">
                <a:solidFill>
                  <a:srgbClr val="FF0000"/>
                </a:solidFill>
              </a:rPr>
              <a:t>True</a:t>
            </a:r>
            <a:endParaRPr lang="tr-TR" sz="4400" b="1" dirty="0" smtClean="0">
              <a:solidFill>
                <a:srgbClr val="FF0000"/>
              </a:solidFill>
            </a:endParaRPr>
          </a:p>
          <a:p>
            <a:pPr marL="624078" indent="-514350">
              <a:lnSpc>
                <a:spcPct val="250000"/>
              </a:lnSpc>
              <a:buFont typeface="+mj-lt"/>
              <a:buAutoNum type="alphaUcPeriod"/>
            </a:pPr>
            <a:r>
              <a:rPr lang="tr-TR" sz="4400" b="1" dirty="0" err="1" smtClean="0"/>
              <a:t>False</a:t>
            </a:r>
            <a:endParaRPr lang="tr-TR" sz="4400" b="1"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b="1" dirty="0" smtClean="0"/>
              <a:t>Which of the following statements is </a:t>
            </a:r>
            <a:r>
              <a:rPr lang="en-US" b="1" i="1" dirty="0" smtClean="0"/>
              <a:t>untrue</a:t>
            </a:r>
            <a:r>
              <a:rPr lang="en-US" b="1" dirty="0" smtClean="0"/>
              <a:t>?</a:t>
            </a:r>
            <a:br>
              <a:rPr lang="en-US" b="1" dirty="0" smtClean="0"/>
            </a:br>
            <a:endParaRPr lang="tr-TR" dirty="0"/>
          </a:p>
        </p:txBody>
      </p:sp>
      <p:sp>
        <p:nvSpPr>
          <p:cNvPr id="3" name="2 İçerik Yer Tutucusu"/>
          <p:cNvSpPr>
            <a:spLocks noGrp="1"/>
          </p:cNvSpPr>
          <p:nvPr>
            <p:ph idx="1"/>
          </p:nvPr>
        </p:nvSpPr>
        <p:spPr/>
        <p:txBody>
          <a:bodyPr>
            <a:normAutofit/>
          </a:bodyPr>
          <a:lstStyle/>
          <a:p>
            <a:r>
              <a:rPr lang="en-US" sz="2000" b="1" dirty="0" smtClean="0"/>
              <a:t>A</a:t>
            </a:r>
            <a:r>
              <a:rPr lang="tr-TR" sz="2000" b="1" dirty="0" smtClean="0"/>
              <a:t>	</a:t>
            </a:r>
            <a:r>
              <a:rPr lang="tr-TR" sz="2000" dirty="0" err="1" smtClean="0"/>
              <a:t>In</a:t>
            </a:r>
            <a:r>
              <a:rPr lang="tr-TR" sz="2000" dirty="0" smtClean="0"/>
              <a:t> HSCT </a:t>
            </a:r>
            <a:r>
              <a:rPr lang="tr-TR" sz="2000" dirty="0" err="1" smtClean="0"/>
              <a:t>setting</a:t>
            </a:r>
            <a:r>
              <a:rPr lang="tr-TR" sz="2000" dirty="0" smtClean="0"/>
              <a:t>, not </a:t>
            </a:r>
            <a:r>
              <a:rPr lang="tr-TR" sz="2000" dirty="0" err="1" smtClean="0"/>
              <a:t>only</a:t>
            </a:r>
            <a:r>
              <a:rPr lang="tr-TR" sz="2000" dirty="0" smtClean="0"/>
              <a:t> </a:t>
            </a:r>
            <a:r>
              <a:rPr lang="tr-TR" sz="2000" dirty="0" err="1" smtClean="0"/>
              <a:t>hematopoetic</a:t>
            </a:r>
            <a:r>
              <a:rPr lang="tr-TR" sz="2000" dirty="0" smtClean="0"/>
              <a:t> </a:t>
            </a:r>
            <a:r>
              <a:rPr lang="tr-TR" sz="2000" dirty="0" err="1" smtClean="0"/>
              <a:t>system</a:t>
            </a:r>
            <a:r>
              <a:rPr lang="tr-TR" sz="2000" dirty="0" smtClean="0"/>
              <a:t> is </a:t>
            </a:r>
            <a:r>
              <a:rPr lang="tr-TR" sz="2000" dirty="0" err="1" smtClean="0"/>
              <a:t>transplated</a:t>
            </a:r>
            <a:r>
              <a:rPr lang="tr-TR" sz="2000" dirty="0" smtClean="0"/>
              <a:t>  but </a:t>
            </a:r>
            <a:r>
              <a:rPr lang="tr-TR" sz="2000" dirty="0" err="1" smtClean="0"/>
              <a:t>also</a:t>
            </a:r>
            <a:r>
              <a:rPr lang="tr-TR" sz="2000" dirty="0" smtClean="0"/>
              <a:t> </a:t>
            </a:r>
            <a:r>
              <a:rPr lang="en-US" sz="2000" dirty="0" smtClean="0"/>
              <a:t>immune system </a:t>
            </a:r>
            <a:r>
              <a:rPr lang="tr-TR" sz="2000" dirty="0" smtClean="0"/>
              <a:t> is </a:t>
            </a:r>
            <a:r>
              <a:rPr lang="tr-TR" sz="2000" dirty="0" err="1" smtClean="0"/>
              <a:t>trarsferred</a:t>
            </a:r>
            <a:r>
              <a:rPr lang="tr-TR" sz="2000" dirty="0" smtClean="0"/>
              <a:t> to the </a:t>
            </a:r>
            <a:r>
              <a:rPr lang="tr-TR" sz="2000" dirty="0" err="1" smtClean="0"/>
              <a:t>recipient</a:t>
            </a:r>
            <a:endParaRPr lang="tr-TR" sz="2000" dirty="0" smtClean="0"/>
          </a:p>
          <a:p>
            <a:pPr>
              <a:buNone/>
            </a:pPr>
            <a:endParaRPr lang="en-US" sz="2000" dirty="0" smtClean="0"/>
          </a:p>
          <a:p>
            <a:r>
              <a:rPr lang="en-US" sz="2000" b="1" dirty="0" smtClean="0"/>
              <a:t>B</a:t>
            </a:r>
            <a:r>
              <a:rPr lang="tr-TR" sz="2000" b="1" dirty="0" smtClean="0"/>
              <a:t>	</a:t>
            </a:r>
            <a:r>
              <a:rPr lang="en-US" sz="2000" dirty="0" smtClean="0"/>
              <a:t>Transferred T cell could “over-react”</a:t>
            </a:r>
            <a:r>
              <a:rPr lang="tr-TR" sz="2000" dirty="0" smtClean="0"/>
              <a:t>  to </a:t>
            </a:r>
            <a:r>
              <a:rPr lang="tr-TR" sz="2000" dirty="0" err="1" smtClean="0"/>
              <a:t>recipient</a:t>
            </a:r>
            <a:endParaRPr lang="en-US" sz="2000" dirty="0" smtClean="0"/>
          </a:p>
          <a:p>
            <a:pPr>
              <a:buNone/>
            </a:pPr>
            <a:endParaRPr lang="en-US" sz="2000" dirty="0" smtClean="0"/>
          </a:p>
          <a:p>
            <a:r>
              <a:rPr lang="en-US" sz="2000" b="1" dirty="0" smtClean="0"/>
              <a:t>C</a:t>
            </a:r>
            <a:r>
              <a:rPr lang="tr-TR" sz="2000" b="1" dirty="0" smtClean="0"/>
              <a:t>	</a:t>
            </a:r>
            <a:r>
              <a:rPr lang="en-US" sz="2000" dirty="0" smtClean="0"/>
              <a:t>Transferred T cells won’t tolerate if they can’t bind their own HLA molecule</a:t>
            </a:r>
          </a:p>
          <a:p>
            <a:endParaRPr lang="en-US" sz="2000" dirty="0" smtClean="0"/>
          </a:p>
          <a:p>
            <a:r>
              <a:rPr lang="en-US" sz="2000" b="1" dirty="0" smtClean="0"/>
              <a:t>D</a:t>
            </a:r>
            <a:r>
              <a:rPr lang="tr-TR" sz="2000" b="1" dirty="0" smtClean="0"/>
              <a:t>	</a:t>
            </a:r>
            <a:r>
              <a:rPr lang="tr-TR" sz="2000" dirty="0" smtClean="0"/>
              <a:t>HLA </a:t>
            </a:r>
            <a:r>
              <a:rPr lang="tr-TR" sz="2000" dirty="0" err="1" smtClean="0"/>
              <a:t>match</a:t>
            </a:r>
            <a:r>
              <a:rPr lang="tr-TR" sz="2000" dirty="0" smtClean="0"/>
              <a:t> </a:t>
            </a:r>
            <a:r>
              <a:rPr lang="tr-TR" sz="2000" dirty="0" err="1" smtClean="0"/>
              <a:t>enought</a:t>
            </a:r>
            <a:r>
              <a:rPr lang="tr-TR" sz="2000" dirty="0" smtClean="0"/>
              <a:t>  to </a:t>
            </a:r>
            <a:r>
              <a:rPr lang="tr-TR" sz="2000" dirty="0" err="1" smtClean="0"/>
              <a:t>prevent</a:t>
            </a:r>
            <a:r>
              <a:rPr lang="tr-TR" sz="2000" dirty="0" smtClean="0"/>
              <a:t> GVHD</a:t>
            </a:r>
            <a:endParaRPr lang="en-US" sz="2000" dirty="0" smtClean="0"/>
          </a:p>
          <a:p>
            <a:endParaRPr lang="tr-TR" sz="20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b="1" dirty="0" smtClean="0"/>
              <a:t>Which of the following statements is </a:t>
            </a:r>
            <a:r>
              <a:rPr lang="en-US" b="1" i="1" dirty="0" smtClean="0"/>
              <a:t>untrue</a:t>
            </a:r>
            <a:r>
              <a:rPr lang="en-US" b="1" dirty="0" smtClean="0"/>
              <a:t>?</a:t>
            </a:r>
            <a:br>
              <a:rPr lang="en-US" b="1" dirty="0" smtClean="0"/>
            </a:br>
            <a:endParaRPr lang="tr-TR" dirty="0"/>
          </a:p>
        </p:txBody>
      </p:sp>
      <p:sp>
        <p:nvSpPr>
          <p:cNvPr id="3" name="2 İçerik Yer Tutucusu"/>
          <p:cNvSpPr>
            <a:spLocks noGrp="1"/>
          </p:cNvSpPr>
          <p:nvPr>
            <p:ph idx="1"/>
          </p:nvPr>
        </p:nvSpPr>
        <p:spPr/>
        <p:txBody>
          <a:bodyPr>
            <a:normAutofit/>
          </a:bodyPr>
          <a:lstStyle/>
          <a:p>
            <a:r>
              <a:rPr lang="en-US" sz="2400" b="1" dirty="0" smtClean="0"/>
              <a:t>A</a:t>
            </a:r>
            <a:r>
              <a:rPr lang="tr-TR" sz="2400" b="1" dirty="0" smtClean="0"/>
              <a:t>	</a:t>
            </a:r>
            <a:r>
              <a:rPr lang="tr-TR" sz="2400" dirty="0" err="1" smtClean="0"/>
              <a:t>In</a:t>
            </a:r>
            <a:r>
              <a:rPr lang="tr-TR" sz="2400" dirty="0" smtClean="0"/>
              <a:t> HSCT </a:t>
            </a:r>
            <a:r>
              <a:rPr lang="tr-TR" sz="2400" dirty="0" err="1" smtClean="0"/>
              <a:t>setting</a:t>
            </a:r>
            <a:r>
              <a:rPr lang="tr-TR" sz="2400" dirty="0" smtClean="0"/>
              <a:t>, not </a:t>
            </a:r>
            <a:r>
              <a:rPr lang="tr-TR" sz="2400" dirty="0" err="1" smtClean="0"/>
              <a:t>only</a:t>
            </a:r>
            <a:r>
              <a:rPr lang="tr-TR" sz="2400" dirty="0" smtClean="0"/>
              <a:t> </a:t>
            </a:r>
            <a:r>
              <a:rPr lang="tr-TR" sz="2400" dirty="0" err="1" smtClean="0"/>
              <a:t>hematopoetic</a:t>
            </a:r>
            <a:r>
              <a:rPr lang="tr-TR" sz="2400" dirty="0" smtClean="0"/>
              <a:t> </a:t>
            </a:r>
            <a:r>
              <a:rPr lang="tr-TR" sz="2400" dirty="0" err="1" smtClean="0"/>
              <a:t>system</a:t>
            </a:r>
            <a:r>
              <a:rPr lang="tr-TR" sz="2400" dirty="0" smtClean="0"/>
              <a:t> is </a:t>
            </a:r>
            <a:r>
              <a:rPr lang="tr-TR" sz="2400" dirty="0" err="1" smtClean="0"/>
              <a:t>transplated</a:t>
            </a:r>
            <a:r>
              <a:rPr lang="tr-TR" sz="2400" dirty="0" smtClean="0"/>
              <a:t>  but </a:t>
            </a:r>
            <a:r>
              <a:rPr lang="tr-TR" sz="2400" dirty="0" err="1" smtClean="0"/>
              <a:t>also</a:t>
            </a:r>
            <a:r>
              <a:rPr lang="tr-TR" sz="2400" dirty="0" smtClean="0"/>
              <a:t> </a:t>
            </a:r>
            <a:r>
              <a:rPr lang="en-US" sz="2400" dirty="0" smtClean="0"/>
              <a:t>immune system </a:t>
            </a:r>
            <a:r>
              <a:rPr lang="tr-TR" sz="2400" dirty="0" smtClean="0"/>
              <a:t> is </a:t>
            </a:r>
            <a:r>
              <a:rPr lang="tr-TR" sz="2400" dirty="0" err="1" smtClean="0"/>
              <a:t>trarsferred</a:t>
            </a:r>
            <a:r>
              <a:rPr lang="tr-TR" sz="2400" dirty="0" smtClean="0"/>
              <a:t> to the </a:t>
            </a:r>
            <a:r>
              <a:rPr lang="tr-TR" sz="2400" dirty="0" err="1" smtClean="0"/>
              <a:t>recipient</a:t>
            </a:r>
            <a:endParaRPr lang="tr-TR" sz="2400" dirty="0" smtClean="0"/>
          </a:p>
          <a:p>
            <a:pPr>
              <a:buNone/>
            </a:pPr>
            <a:endParaRPr lang="en-US" sz="2400" dirty="0" smtClean="0"/>
          </a:p>
          <a:p>
            <a:r>
              <a:rPr lang="en-US" sz="2400" b="1" dirty="0" smtClean="0"/>
              <a:t>B</a:t>
            </a:r>
            <a:r>
              <a:rPr lang="tr-TR" sz="2400" b="1" dirty="0" smtClean="0"/>
              <a:t>	</a:t>
            </a:r>
            <a:r>
              <a:rPr lang="en-US" sz="2400" dirty="0" smtClean="0"/>
              <a:t>Transferred T cell could “over-react”</a:t>
            </a:r>
            <a:r>
              <a:rPr lang="tr-TR" sz="2400" dirty="0" smtClean="0"/>
              <a:t>  to </a:t>
            </a:r>
            <a:r>
              <a:rPr lang="tr-TR" sz="2400" dirty="0" err="1" smtClean="0"/>
              <a:t>recipient</a:t>
            </a:r>
            <a:endParaRPr lang="en-US" sz="2400" dirty="0" smtClean="0"/>
          </a:p>
          <a:p>
            <a:pPr>
              <a:buNone/>
            </a:pPr>
            <a:endParaRPr lang="en-US" sz="2400" dirty="0" smtClean="0"/>
          </a:p>
          <a:p>
            <a:r>
              <a:rPr lang="en-US" sz="2400" b="1" dirty="0" smtClean="0"/>
              <a:t>C</a:t>
            </a:r>
            <a:r>
              <a:rPr lang="tr-TR" sz="2400" b="1" dirty="0" smtClean="0"/>
              <a:t>	</a:t>
            </a:r>
            <a:r>
              <a:rPr lang="en-US" sz="2400" dirty="0" smtClean="0"/>
              <a:t>Transferred T cells won’t tolerate if they can’t bind their own HLA molecule</a:t>
            </a:r>
          </a:p>
          <a:p>
            <a:endParaRPr lang="en-US" sz="2400" dirty="0" smtClean="0"/>
          </a:p>
          <a:p>
            <a:r>
              <a:rPr lang="en-US" sz="2400" b="1" dirty="0" smtClean="0"/>
              <a:t>D</a:t>
            </a:r>
            <a:r>
              <a:rPr lang="tr-TR" sz="2400" b="1" dirty="0" smtClean="0"/>
              <a:t>	</a:t>
            </a:r>
            <a:r>
              <a:rPr lang="tr-TR" sz="2400" dirty="0" smtClean="0">
                <a:solidFill>
                  <a:srgbClr val="FF0000"/>
                </a:solidFill>
              </a:rPr>
              <a:t>HLA </a:t>
            </a:r>
            <a:r>
              <a:rPr lang="tr-TR" sz="2400" dirty="0" err="1" smtClean="0">
                <a:solidFill>
                  <a:srgbClr val="FF0000"/>
                </a:solidFill>
              </a:rPr>
              <a:t>match</a:t>
            </a:r>
            <a:r>
              <a:rPr lang="tr-TR" sz="2400" dirty="0" smtClean="0">
                <a:solidFill>
                  <a:srgbClr val="FF0000"/>
                </a:solidFill>
              </a:rPr>
              <a:t> </a:t>
            </a:r>
            <a:r>
              <a:rPr lang="tr-TR" sz="2400" dirty="0" err="1" smtClean="0">
                <a:solidFill>
                  <a:srgbClr val="FF0000"/>
                </a:solidFill>
              </a:rPr>
              <a:t>enought</a:t>
            </a:r>
            <a:r>
              <a:rPr lang="tr-TR" sz="2400" dirty="0" smtClean="0">
                <a:solidFill>
                  <a:srgbClr val="FF0000"/>
                </a:solidFill>
              </a:rPr>
              <a:t>  to </a:t>
            </a:r>
            <a:r>
              <a:rPr lang="tr-TR" sz="2400" dirty="0" err="1" smtClean="0">
                <a:solidFill>
                  <a:srgbClr val="FF0000"/>
                </a:solidFill>
              </a:rPr>
              <a:t>prevent</a:t>
            </a:r>
            <a:r>
              <a:rPr lang="tr-TR" sz="2400" dirty="0" smtClean="0">
                <a:solidFill>
                  <a:srgbClr val="FF0000"/>
                </a:solidFill>
              </a:rPr>
              <a:t> GVHD</a:t>
            </a:r>
            <a:endParaRPr lang="en-US" sz="2400" dirty="0" smtClean="0">
              <a:solidFill>
                <a:srgbClr val="FF0000"/>
              </a:solidFill>
            </a:endParaRPr>
          </a:p>
          <a:p>
            <a:endParaRPr lang="tr-TR" sz="24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Yuvarlatılmış Dikdörtgen"/>
          <p:cNvSpPr/>
          <p:nvPr/>
        </p:nvSpPr>
        <p:spPr>
          <a:xfrm>
            <a:off x="304800" y="762000"/>
            <a:ext cx="8534400" cy="5486400"/>
          </a:xfrm>
          <a:prstGeom prst="roundRect">
            <a:avLst/>
          </a:prstGeom>
          <a:solidFill>
            <a:schemeClr val="bg1">
              <a:lumMod val="75000"/>
            </a:schemeClr>
          </a:solidFill>
          <a:ln w="5715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266" name="Rectangle 2"/>
          <p:cNvSpPr>
            <a:spLocks noGrp="1" noChangeArrowheads="1"/>
          </p:cNvSpPr>
          <p:nvPr>
            <p:ph type="title"/>
          </p:nvPr>
        </p:nvSpPr>
        <p:spPr>
          <a:xfrm>
            <a:off x="533400" y="914400"/>
            <a:ext cx="8229600" cy="1066800"/>
          </a:xfrm>
        </p:spPr>
        <p:txBody>
          <a:bodyPr/>
          <a:lstStyle/>
          <a:p>
            <a:r>
              <a:rPr lang="en-US" b="1" dirty="0">
                <a:solidFill>
                  <a:srgbClr val="FF0000"/>
                </a:solidFill>
              </a:rPr>
              <a:t>Why do we have to match?</a:t>
            </a:r>
          </a:p>
        </p:txBody>
      </p:sp>
      <p:sp>
        <p:nvSpPr>
          <p:cNvPr id="11267" name="Rectangle 3"/>
          <p:cNvSpPr>
            <a:spLocks noGrp="1" noChangeArrowheads="1"/>
          </p:cNvSpPr>
          <p:nvPr>
            <p:ph type="body" idx="1"/>
          </p:nvPr>
        </p:nvSpPr>
        <p:spPr>
          <a:xfrm>
            <a:off x="685800" y="1981200"/>
            <a:ext cx="8001000" cy="4114800"/>
          </a:xfrm>
        </p:spPr>
        <p:txBody>
          <a:bodyPr/>
          <a:lstStyle/>
          <a:p>
            <a:pPr>
              <a:lnSpc>
                <a:spcPct val="150000"/>
              </a:lnSpc>
            </a:pPr>
            <a:r>
              <a:rPr lang="en-US" dirty="0"/>
              <a:t>BMT = immune system transplant</a:t>
            </a:r>
          </a:p>
          <a:p>
            <a:pPr>
              <a:lnSpc>
                <a:spcPct val="150000"/>
              </a:lnSpc>
            </a:pPr>
            <a:r>
              <a:rPr lang="en-US" dirty="0"/>
              <a:t>HLA molecules act as T cell “</a:t>
            </a:r>
            <a:r>
              <a:rPr lang="en-US" dirty="0" err="1"/>
              <a:t>superantigens</a:t>
            </a:r>
            <a:r>
              <a:rPr lang="en-US" dirty="0"/>
              <a:t>”</a:t>
            </a:r>
          </a:p>
          <a:p>
            <a:pPr>
              <a:lnSpc>
                <a:spcPct val="150000"/>
              </a:lnSpc>
            </a:pPr>
            <a:r>
              <a:rPr lang="en-US" dirty="0"/>
              <a:t>All somatic tissues express HLA class I</a:t>
            </a:r>
          </a:p>
          <a:p>
            <a:pPr>
              <a:lnSpc>
                <a:spcPct val="150000"/>
              </a:lnSpc>
            </a:pPr>
            <a:r>
              <a:rPr lang="en-US" dirty="0"/>
              <a:t>Transferred T cell could “over-react</a:t>
            </a:r>
            <a:r>
              <a:rPr lang="en-US" dirty="0" smtClean="0"/>
              <a:t>”</a:t>
            </a:r>
            <a:r>
              <a:rPr lang="tr-TR" dirty="0" smtClean="0"/>
              <a:t>  to </a:t>
            </a:r>
            <a:r>
              <a:rPr lang="tr-TR" dirty="0" err="1" smtClean="0"/>
              <a:t>recipient</a:t>
            </a:r>
            <a:endParaRPr lang="en-US" dirty="0"/>
          </a:p>
          <a:p>
            <a:pPr>
              <a:lnSpc>
                <a:spcPct val="150000"/>
              </a:lnSpc>
            </a:pPr>
            <a:r>
              <a:rPr lang="en-US" dirty="0"/>
              <a:t>Transferred T cells won’t </a:t>
            </a:r>
            <a:r>
              <a:rPr lang="en-US" dirty="0" smtClean="0"/>
              <a:t>tolerate </a:t>
            </a:r>
            <a:r>
              <a:rPr lang="en-US" dirty="0"/>
              <a:t>if they can’t bind their own HLA molecule</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b="1" dirty="0" smtClean="0"/>
              <a:t>Which of the following statements is </a:t>
            </a:r>
            <a:r>
              <a:rPr lang="en-US" b="1" i="1" dirty="0" smtClean="0"/>
              <a:t>untrue</a:t>
            </a:r>
            <a:r>
              <a:rPr lang="en-US" b="1" dirty="0" smtClean="0"/>
              <a:t>?</a:t>
            </a:r>
            <a:br>
              <a:rPr lang="en-US" b="1" dirty="0" smtClean="0"/>
            </a:br>
            <a:endParaRPr lang="tr-TR" dirty="0"/>
          </a:p>
        </p:txBody>
      </p:sp>
      <p:sp>
        <p:nvSpPr>
          <p:cNvPr id="3" name="2 İçerik Yer Tutucusu"/>
          <p:cNvSpPr>
            <a:spLocks noGrp="1"/>
          </p:cNvSpPr>
          <p:nvPr>
            <p:ph idx="1"/>
          </p:nvPr>
        </p:nvSpPr>
        <p:spPr/>
        <p:txBody>
          <a:bodyPr>
            <a:normAutofit/>
          </a:bodyPr>
          <a:lstStyle/>
          <a:p>
            <a:r>
              <a:rPr lang="en-US" b="1" dirty="0" smtClean="0"/>
              <a:t>A</a:t>
            </a:r>
            <a:r>
              <a:rPr lang="tr-TR" b="1" dirty="0" smtClean="0"/>
              <a:t>	</a:t>
            </a:r>
            <a:r>
              <a:rPr lang="en-US" dirty="0" smtClean="0"/>
              <a:t>The incidence and severity of </a:t>
            </a:r>
            <a:r>
              <a:rPr lang="en-US" dirty="0" err="1" smtClean="0"/>
              <a:t>GvHD</a:t>
            </a:r>
            <a:r>
              <a:rPr lang="en-US" dirty="0" smtClean="0"/>
              <a:t> increases with increasing HLA disparity</a:t>
            </a:r>
          </a:p>
          <a:p>
            <a:r>
              <a:rPr lang="en-US" b="1" dirty="0" smtClean="0"/>
              <a:t>B</a:t>
            </a:r>
            <a:r>
              <a:rPr lang="tr-TR" b="1" dirty="0" smtClean="0"/>
              <a:t>	</a:t>
            </a:r>
            <a:r>
              <a:rPr lang="en-US" dirty="0" smtClean="0"/>
              <a:t>One of the prerequisites for the occurrence of </a:t>
            </a:r>
            <a:r>
              <a:rPr lang="en-US" dirty="0" err="1" smtClean="0"/>
              <a:t>GvHD</a:t>
            </a:r>
            <a:r>
              <a:rPr lang="en-US" dirty="0" smtClean="0"/>
              <a:t> is lack of </a:t>
            </a:r>
            <a:r>
              <a:rPr lang="en-US" dirty="0" err="1" smtClean="0"/>
              <a:t>immunocompetence</a:t>
            </a:r>
            <a:r>
              <a:rPr lang="en-US" dirty="0" smtClean="0"/>
              <a:t> in the patient</a:t>
            </a:r>
          </a:p>
          <a:p>
            <a:r>
              <a:rPr lang="en-US" b="1" dirty="0" smtClean="0"/>
              <a:t>C</a:t>
            </a:r>
            <a:r>
              <a:rPr lang="tr-TR" b="1" dirty="0" smtClean="0"/>
              <a:t>	</a:t>
            </a:r>
            <a:r>
              <a:rPr lang="en-US" dirty="0" err="1" smtClean="0"/>
              <a:t>GvHD</a:t>
            </a:r>
            <a:r>
              <a:rPr lang="en-US" dirty="0" smtClean="0"/>
              <a:t> can only be diagnosed within the first 100 days of transplant</a:t>
            </a:r>
          </a:p>
          <a:p>
            <a:r>
              <a:rPr lang="en-US" b="1" dirty="0" smtClean="0"/>
              <a:t>D</a:t>
            </a:r>
            <a:r>
              <a:rPr lang="tr-TR" b="1" dirty="0" smtClean="0"/>
              <a:t>	</a:t>
            </a:r>
            <a:r>
              <a:rPr lang="en-US" dirty="0" smtClean="0"/>
              <a:t>Epithelial tissue damage is modulated through cytokines</a:t>
            </a:r>
          </a:p>
          <a:p>
            <a:endParaRPr lang="tr-TR" dirty="0"/>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b="1" dirty="0" smtClean="0"/>
              <a:t>Which of the following statements is </a:t>
            </a:r>
            <a:r>
              <a:rPr lang="en-US" b="1" i="1" dirty="0" smtClean="0"/>
              <a:t>untrue</a:t>
            </a:r>
            <a:r>
              <a:rPr lang="en-US" b="1" dirty="0" smtClean="0"/>
              <a:t>?</a:t>
            </a:r>
            <a:br>
              <a:rPr lang="en-US" b="1" dirty="0" smtClean="0"/>
            </a:br>
            <a:endParaRPr lang="tr-TR" dirty="0"/>
          </a:p>
        </p:txBody>
      </p:sp>
      <p:sp>
        <p:nvSpPr>
          <p:cNvPr id="3" name="2 İçerik Yer Tutucusu"/>
          <p:cNvSpPr>
            <a:spLocks noGrp="1"/>
          </p:cNvSpPr>
          <p:nvPr>
            <p:ph idx="1"/>
          </p:nvPr>
        </p:nvSpPr>
        <p:spPr/>
        <p:txBody>
          <a:bodyPr>
            <a:normAutofit/>
          </a:bodyPr>
          <a:lstStyle/>
          <a:p>
            <a:r>
              <a:rPr lang="en-US" b="1" dirty="0" smtClean="0"/>
              <a:t>A</a:t>
            </a:r>
            <a:r>
              <a:rPr lang="tr-TR" b="1" dirty="0" smtClean="0"/>
              <a:t>	</a:t>
            </a:r>
            <a:r>
              <a:rPr lang="en-US" dirty="0" smtClean="0"/>
              <a:t>The incidence and severity of </a:t>
            </a:r>
            <a:r>
              <a:rPr lang="en-US" dirty="0" err="1" smtClean="0"/>
              <a:t>GvHD</a:t>
            </a:r>
            <a:r>
              <a:rPr lang="en-US" dirty="0" smtClean="0"/>
              <a:t> increases with increasing HLA disparity</a:t>
            </a:r>
          </a:p>
          <a:p>
            <a:r>
              <a:rPr lang="en-US" b="1" dirty="0" smtClean="0"/>
              <a:t>B</a:t>
            </a:r>
            <a:r>
              <a:rPr lang="tr-TR" b="1" dirty="0" smtClean="0"/>
              <a:t>	</a:t>
            </a:r>
            <a:r>
              <a:rPr lang="en-US" dirty="0" smtClean="0"/>
              <a:t>One of the prerequisites for the occurrence of </a:t>
            </a:r>
            <a:r>
              <a:rPr lang="en-US" dirty="0" err="1" smtClean="0"/>
              <a:t>GvHD</a:t>
            </a:r>
            <a:r>
              <a:rPr lang="en-US" dirty="0" smtClean="0"/>
              <a:t> is lack of </a:t>
            </a:r>
            <a:r>
              <a:rPr lang="en-US" dirty="0" err="1" smtClean="0"/>
              <a:t>immunocompetence</a:t>
            </a:r>
            <a:r>
              <a:rPr lang="en-US" dirty="0" smtClean="0"/>
              <a:t> in the patient</a:t>
            </a:r>
          </a:p>
          <a:p>
            <a:r>
              <a:rPr lang="en-US" b="1" dirty="0" smtClean="0">
                <a:solidFill>
                  <a:srgbClr val="FF0000"/>
                </a:solidFill>
              </a:rPr>
              <a:t>C</a:t>
            </a:r>
            <a:r>
              <a:rPr lang="tr-TR" b="1" dirty="0" smtClean="0">
                <a:solidFill>
                  <a:srgbClr val="FF0000"/>
                </a:solidFill>
              </a:rPr>
              <a:t>	</a:t>
            </a:r>
            <a:r>
              <a:rPr lang="en-US" dirty="0" err="1" smtClean="0">
                <a:solidFill>
                  <a:srgbClr val="FF0000"/>
                </a:solidFill>
              </a:rPr>
              <a:t>GvHD</a:t>
            </a:r>
            <a:r>
              <a:rPr lang="en-US" dirty="0" smtClean="0">
                <a:solidFill>
                  <a:srgbClr val="FF0000"/>
                </a:solidFill>
              </a:rPr>
              <a:t> can only be diagnosed within the first 100 days of transplant</a:t>
            </a:r>
          </a:p>
          <a:p>
            <a:r>
              <a:rPr lang="en-US" b="1" dirty="0" smtClean="0"/>
              <a:t>D</a:t>
            </a:r>
            <a:r>
              <a:rPr lang="tr-TR" b="1" dirty="0" smtClean="0"/>
              <a:t>	</a:t>
            </a:r>
            <a:r>
              <a:rPr lang="en-US" dirty="0" smtClean="0"/>
              <a:t>Epithelial tissue damage is modulated through cytokines</a:t>
            </a:r>
          </a:p>
          <a:p>
            <a:endParaRPr lang="tr-TR" dirty="0"/>
          </a:p>
        </p:txBody>
      </p:sp>
    </p:spTree>
    <p:extLst>
      <p:ext uri="{BB962C8B-B14F-4D97-AF65-F5344CB8AC3E}">
        <p14:creationId xmlns:p14="http://schemas.microsoft.com/office/powerpoint/2010/main" xmlns="" val="29546092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304800" y="609600"/>
            <a:ext cx="8229600" cy="678301"/>
          </a:xfrm>
          <a:prstGeom prst="rect">
            <a:avLst/>
          </a:prstGeom>
        </p:spPr>
        <p:txBody>
          <a:bodyPr vert="horz" wrap="square" lIns="0" tIns="62141" rIns="0" bIns="0" rtlCol="0">
            <a:spAutoFit/>
          </a:bodyPr>
          <a:lstStyle/>
          <a:p>
            <a:pPr marL="225425">
              <a:lnSpc>
                <a:spcPct val="100000"/>
              </a:lnSpc>
            </a:pPr>
            <a:r>
              <a:rPr lang="en-US" dirty="0" smtClean="0"/>
              <a:t>The NIH </a:t>
            </a:r>
            <a:r>
              <a:rPr lang="en-US" sz="3200" dirty="0" smtClean="0"/>
              <a:t>consensus</a:t>
            </a:r>
            <a:r>
              <a:rPr lang="tr-TR" dirty="0" smtClean="0"/>
              <a:t>;</a:t>
            </a:r>
            <a:endParaRPr sz="4000" dirty="0"/>
          </a:p>
        </p:txBody>
      </p:sp>
      <p:sp>
        <p:nvSpPr>
          <p:cNvPr id="5" name="4 Dikdörtgen"/>
          <p:cNvSpPr/>
          <p:nvPr/>
        </p:nvSpPr>
        <p:spPr>
          <a:xfrm>
            <a:off x="609600" y="1219200"/>
            <a:ext cx="7924800" cy="369332"/>
          </a:xfrm>
          <a:prstGeom prst="rect">
            <a:avLst/>
          </a:prstGeom>
        </p:spPr>
        <p:txBody>
          <a:bodyPr wrap="square">
            <a:spAutoFit/>
          </a:bodyPr>
          <a:lstStyle/>
          <a:p>
            <a:r>
              <a:rPr lang="en-US" dirty="0" smtClean="0">
                <a:latin typeface="+mj-lt"/>
              </a:rPr>
              <a:t>recognized 2 main categories of GVHD, each with 2 subcategories</a:t>
            </a:r>
            <a:r>
              <a:rPr lang="tr-TR" dirty="0" smtClean="0">
                <a:latin typeface="+mj-lt"/>
              </a:rPr>
              <a:t>.</a:t>
            </a:r>
            <a:r>
              <a:rPr lang="en-US" dirty="0" smtClean="0">
                <a:latin typeface="+mj-lt"/>
              </a:rPr>
              <a:t> </a:t>
            </a:r>
            <a:endParaRPr lang="tr-TR" dirty="0" smtClean="0">
              <a:latin typeface="+mj-lt"/>
            </a:endParaRPr>
          </a:p>
        </p:txBody>
      </p:sp>
      <p:pic>
        <p:nvPicPr>
          <p:cNvPr id="1028" name="Picture 4"/>
          <p:cNvPicPr>
            <a:picLocks noChangeAspect="1" noChangeArrowheads="1"/>
          </p:cNvPicPr>
          <p:nvPr/>
        </p:nvPicPr>
        <p:blipFill>
          <a:blip r:embed="rId3" cstate="print"/>
          <a:srcRect/>
          <a:stretch>
            <a:fillRect/>
          </a:stretch>
        </p:blipFill>
        <p:spPr bwMode="auto">
          <a:xfrm>
            <a:off x="762000" y="1676400"/>
            <a:ext cx="7639050" cy="4762500"/>
          </a:xfrm>
          <a:prstGeom prst="rect">
            <a:avLst/>
          </a:prstGeom>
          <a:noFill/>
          <a:ln w="9525">
            <a:noFill/>
            <a:miter lim="800000"/>
            <a:headEnd/>
            <a:tailEnd/>
          </a:ln>
        </p:spPr>
      </p:pic>
      <p:sp>
        <p:nvSpPr>
          <p:cNvPr id="31" name="30 Dikdörtgen"/>
          <p:cNvSpPr/>
          <p:nvPr/>
        </p:nvSpPr>
        <p:spPr>
          <a:xfrm>
            <a:off x="5334000" y="4953000"/>
            <a:ext cx="3581400" cy="892552"/>
          </a:xfrm>
          <a:prstGeom prst="rect">
            <a:avLst/>
          </a:prstGeom>
        </p:spPr>
        <p:txBody>
          <a:bodyPr wrap="square">
            <a:spAutoFit/>
          </a:bodyPr>
          <a:lstStyle/>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similar </a:t>
            </a:r>
            <a:r>
              <a:rPr lang="tr-TR" sz="1400" spc="-5" dirty="0" smtClean="0">
                <a:latin typeface="Arial"/>
                <a:cs typeface="Arial"/>
              </a:rPr>
              <a:t> </a:t>
            </a:r>
            <a:r>
              <a:rPr lang="en-US" sz="1400" spc="-5" dirty="0" smtClean="0">
                <a:latin typeface="Arial"/>
                <a:cs typeface="Arial"/>
              </a:rPr>
              <a:t>syndrome  occur</a:t>
            </a:r>
            <a:r>
              <a:rPr lang="tr-TR" sz="1400" spc="-5" dirty="0" smtClean="0">
                <a:latin typeface="Arial"/>
                <a:cs typeface="Arial"/>
              </a:rPr>
              <a:t>s </a:t>
            </a:r>
            <a:r>
              <a:rPr lang="en-US" sz="1400" spc="-5" dirty="0" smtClean="0">
                <a:latin typeface="Arial"/>
                <a:cs typeface="Arial"/>
              </a:rPr>
              <a:t>beyond day</a:t>
            </a:r>
            <a:r>
              <a:rPr lang="tr-TR" sz="1400" spc="-5" dirty="0" smtClean="0">
                <a:latin typeface="Arial"/>
                <a:cs typeface="Arial"/>
              </a:rPr>
              <a:t> </a:t>
            </a:r>
            <a:r>
              <a:rPr lang="en-US" sz="1400" spc="-5" dirty="0" smtClean="0">
                <a:latin typeface="Arial"/>
                <a:cs typeface="Arial"/>
              </a:rPr>
              <a:t>100, </a:t>
            </a:r>
            <a:endParaRPr lang="tr-TR" sz="1400" spc="-5" dirty="0" smtClean="0">
              <a:latin typeface="Arial"/>
              <a:cs typeface="Arial"/>
            </a:endParaRPr>
          </a:p>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known </a:t>
            </a:r>
            <a:r>
              <a:rPr lang="en-US" sz="1400" dirty="0" smtClean="0">
                <a:latin typeface="Arial"/>
                <a:cs typeface="Arial"/>
              </a:rPr>
              <a:t>as </a:t>
            </a:r>
            <a:r>
              <a:rPr lang="en-US" sz="1400" spc="-5" dirty="0" smtClean="0">
                <a:latin typeface="Arial"/>
                <a:cs typeface="Arial"/>
              </a:rPr>
              <a:t>late onset acute  </a:t>
            </a:r>
            <a:r>
              <a:rPr lang="en-US" sz="1400" spc="-5" dirty="0" err="1" smtClean="0">
                <a:latin typeface="Arial"/>
                <a:cs typeface="Arial"/>
              </a:rPr>
              <a:t>GvHD</a:t>
            </a:r>
            <a:r>
              <a:rPr lang="tr-TR" sz="1400" spc="-5" dirty="0" smtClean="0">
                <a:latin typeface="Arial"/>
                <a:cs typeface="Arial"/>
              </a:rPr>
              <a:t> </a:t>
            </a:r>
          </a:p>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particularly </a:t>
            </a:r>
            <a:r>
              <a:rPr lang="en-US" sz="1400" dirty="0" smtClean="0">
                <a:latin typeface="Arial"/>
                <a:cs typeface="Arial"/>
              </a:rPr>
              <a:t>after </a:t>
            </a:r>
            <a:r>
              <a:rPr lang="tr-TR" sz="1400" dirty="0" smtClean="0">
                <a:latin typeface="Arial"/>
                <a:cs typeface="Arial"/>
              </a:rPr>
              <a:t> </a:t>
            </a:r>
            <a:r>
              <a:rPr lang="en-US" sz="1400" dirty="0" smtClean="0">
                <a:latin typeface="Arial"/>
                <a:cs typeface="Arial"/>
              </a:rPr>
              <a:t>RICT </a:t>
            </a:r>
            <a:r>
              <a:rPr lang="en-US" sz="1400" spc="-5" dirty="0" smtClean="0">
                <a:latin typeface="Arial"/>
                <a:cs typeface="Arial"/>
              </a:rPr>
              <a:t>and</a:t>
            </a:r>
            <a:r>
              <a:rPr lang="en-US" sz="1400" spc="-20" dirty="0" smtClean="0">
                <a:latin typeface="Arial"/>
                <a:cs typeface="Arial"/>
              </a:rPr>
              <a:t> </a:t>
            </a:r>
            <a:r>
              <a:rPr lang="en-US" sz="1400" spc="-5" dirty="0" smtClean="0">
                <a:latin typeface="Arial"/>
                <a:cs typeface="Arial"/>
              </a:rPr>
              <a:t>DLI</a:t>
            </a:r>
            <a:endParaRPr lang="en-US" sz="1400" dirty="0" smtClean="0">
              <a:latin typeface="Arial"/>
              <a:cs typeface="Arial"/>
            </a:endParaRPr>
          </a:p>
        </p:txBody>
      </p:sp>
    </p:spTree>
    <p:extLst>
      <p:ext uri="{BB962C8B-B14F-4D97-AF65-F5344CB8AC3E}">
        <p14:creationId xmlns:p14="http://schemas.microsoft.com/office/powerpoint/2010/main" xmlns="" val="31739500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b="1" dirty="0" smtClean="0"/>
              <a:t>Which of the following is </a:t>
            </a:r>
            <a:r>
              <a:rPr lang="en-US" b="1" i="1" dirty="0" smtClean="0"/>
              <a:t>not</a:t>
            </a:r>
            <a:r>
              <a:rPr lang="en-US" b="1" dirty="0" smtClean="0"/>
              <a:t> a feature of acute </a:t>
            </a:r>
            <a:r>
              <a:rPr lang="en-US" b="1" dirty="0" err="1" smtClean="0"/>
              <a:t>GvHD</a:t>
            </a:r>
            <a:r>
              <a:rPr lang="en-US" b="1" dirty="0" smtClean="0"/>
              <a:t>?</a:t>
            </a:r>
            <a:br>
              <a:rPr lang="en-US" b="1" dirty="0" smtClean="0"/>
            </a:br>
            <a:endParaRPr lang="tr-TR" dirty="0"/>
          </a:p>
        </p:txBody>
      </p:sp>
      <p:sp>
        <p:nvSpPr>
          <p:cNvPr id="3" name="2 İçerik Yer Tutucusu"/>
          <p:cNvSpPr>
            <a:spLocks noGrp="1"/>
          </p:cNvSpPr>
          <p:nvPr>
            <p:ph idx="1"/>
          </p:nvPr>
        </p:nvSpPr>
        <p:spPr/>
        <p:txBody>
          <a:bodyPr>
            <a:normAutofit/>
          </a:bodyPr>
          <a:lstStyle/>
          <a:p>
            <a:pPr>
              <a:lnSpc>
                <a:spcPct val="200000"/>
              </a:lnSpc>
            </a:pPr>
            <a:r>
              <a:rPr lang="en-US" b="1" dirty="0" smtClean="0"/>
              <a:t>A</a:t>
            </a:r>
            <a:r>
              <a:rPr lang="tr-TR" b="1" dirty="0" smtClean="0"/>
              <a:t>	</a:t>
            </a:r>
            <a:r>
              <a:rPr lang="en-US" dirty="0" smtClean="0"/>
              <a:t>Nausea</a:t>
            </a:r>
          </a:p>
          <a:p>
            <a:pPr>
              <a:lnSpc>
                <a:spcPct val="200000"/>
              </a:lnSpc>
            </a:pPr>
            <a:r>
              <a:rPr lang="en-US" b="1" dirty="0" smtClean="0"/>
              <a:t>B</a:t>
            </a:r>
            <a:r>
              <a:rPr lang="tr-TR" b="1" dirty="0" smtClean="0"/>
              <a:t>	</a:t>
            </a:r>
            <a:r>
              <a:rPr lang="en-US" dirty="0" smtClean="0"/>
              <a:t>Raised </a:t>
            </a:r>
            <a:r>
              <a:rPr lang="tr-TR" dirty="0" smtClean="0"/>
              <a:t>serum </a:t>
            </a:r>
            <a:r>
              <a:rPr lang="tr-TR" dirty="0" err="1" smtClean="0"/>
              <a:t>bilirubin</a:t>
            </a:r>
            <a:r>
              <a:rPr lang="tr-TR" dirty="0" smtClean="0"/>
              <a:t> </a:t>
            </a:r>
            <a:r>
              <a:rPr lang="tr-TR" dirty="0" err="1" smtClean="0"/>
              <a:t>concentration</a:t>
            </a:r>
            <a:endParaRPr lang="en-US" dirty="0" smtClean="0"/>
          </a:p>
          <a:p>
            <a:pPr>
              <a:lnSpc>
                <a:spcPct val="200000"/>
              </a:lnSpc>
            </a:pPr>
            <a:r>
              <a:rPr lang="en-US" b="1" dirty="0" smtClean="0"/>
              <a:t>C</a:t>
            </a:r>
            <a:r>
              <a:rPr lang="tr-TR" b="1" dirty="0" smtClean="0"/>
              <a:t>	</a:t>
            </a:r>
            <a:r>
              <a:rPr lang="en-US" dirty="0" smtClean="0"/>
              <a:t>Lichen </a:t>
            </a:r>
            <a:r>
              <a:rPr lang="en-US" dirty="0" err="1" smtClean="0"/>
              <a:t>planus</a:t>
            </a:r>
            <a:endParaRPr lang="en-US" dirty="0" smtClean="0"/>
          </a:p>
          <a:p>
            <a:pPr>
              <a:lnSpc>
                <a:spcPct val="200000"/>
              </a:lnSpc>
            </a:pPr>
            <a:r>
              <a:rPr lang="en-US" b="1" dirty="0" smtClean="0"/>
              <a:t>D</a:t>
            </a:r>
            <a:r>
              <a:rPr lang="tr-TR" b="1" dirty="0" smtClean="0"/>
              <a:t>	</a:t>
            </a:r>
            <a:r>
              <a:rPr lang="tr-TR" dirty="0" err="1" smtClean="0"/>
              <a:t>Rash</a:t>
            </a:r>
            <a:r>
              <a:rPr lang="tr-TR" dirty="0" smtClean="0"/>
              <a:t>-</a:t>
            </a:r>
            <a:r>
              <a:rPr lang="en-US" dirty="0" err="1" smtClean="0"/>
              <a:t>Bullae</a:t>
            </a:r>
            <a:endParaRPr lang="en-US" dirty="0" smtClean="0"/>
          </a:p>
          <a:p>
            <a:pPr>
              <a:lnSpc>
                <a:spcPct val="200000"/>
              </a:lnSpc>
            </a:pPr>
            <a:endParaRPr lang="tr-TR"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b="1" dirty="0" smtClean="0"/>
              <a:t>Which of the following is </a:t>
            </a:r>
            <a:r>
              <a:rPr lang="en-US" b="1" i="1" dirty="0" smtClean="0"/>
              <a:t>not</a:t>
            </a:r>
            <a:r>
              <a:rPr lang="en-US" b="1" dirty="0" smtClean="0"/>
              <a:t> a feature of acute </a:t>
            </a:r>
            <a:r>
              <a:rPr lang="en-US" b="1" dirty="0" err="1" smtClean="0"/>
              <a:t>GvHD</a:t>
            </a:r>
            <a:r>
              <a:rPr lang="en-US" b="1" dirty="0" smtClean="0"/>
              <a:t>?</a:t>
            </a:r>
            <a:br>
              <a:rPr lang="en-US" b="1" dirty="0" smtClean="0"/>
            </a:br>
            <a:endParaRPr lang="tr-TR" dirty="0"/>
          </a:p>
        </p:txBody>
      </p:sp>
      <p:sp>
        <p:nvSpPr>
          <p:cNvPr id="3" name="2 İçerik Yer Tutucusu"/>
          <p:cNvSpPr>
            <a:spLocks noGrp="1"/>
          </p:cNvSpPr>
          <p:nvPr>
            <p:ph idx="1"/>
          </p:nvPr>
        </p:nvSpPr>
        <p:spPr/>
        <p:txBody>
          <a:bodyPr>
            <a:normAutofit/>
          </a:bodyPr>
          <a:lstStyle/>
          <a:p>
            <a:pPr>
              <a:lnSpc>
                <a:spcPct val="200000"/>
              </a:lnSpc>
            </a:pPr>
            <a:r>
              <a:rPr lang="en-US" b="1" dirty="0" smtClean="0"/>
              <a:t>A</a:t>
            </a:r>
            <a:r>
              <a:rPr lang="tr-TR" b="1" dirty="0" smtClean="0"/>
              <a:t>	</a:t>
            </a:r>
            <a:r>
              <a:rPr lang="en-US" dirty="0" smtClean="0"/>
              <a:t>Nausea</a:t>
            </a:r>
          </a:p>
          <a:p>
            <a:pPr>
              <a:lnSpc>
                <a:spcPct val="200000"/>
              </a:lnSpc>
            </a:pPr>
            <a:r>
              <a:rPr lang="en-US" b="1" dirty="0" smtClean="0"/>
              <a:t>B</a:t>
            </a:r>
            <a:r>
              <a:rPr lang="tr-TR" b="1" dirty="0" smtClean="0"/>
              <a:t>	</a:t>
            </a:r>
            <a:r>
              <a:rPr lang="en-US" dirty="0" smtClean="0"/>
              <a:t>Raised </a:t>
            </a:r>
            <a:r>
              <a:rPr lang="tr-TR" dirty="0" smtClean="0"/>
              <a:t>serum </a:t>
            </a:r>
            <a:r>
              <a:rPr lang="tr-TR" dirty="0" err="1" smtClean="0"/>
              <a:t>bilirubin</a:t>
            </a:r>
            <a:r>
              <a:rPr lang="tr-TR" dirty="0" smtClean="0"/>
              <a:t> </a:t>
            </a:r>
            <a:r>
              <a:rPr lang="tr-TR" dirty="0" err="1" smtClean="0"/>
              <a:t>concentration</a:t>
            </a:r>
            <a:endParaRPr lang="en-US" dirty="0" smtClean="0"/>
          </a:p>
          <a:p>
            <a:pPr>
              <a:lnSpc>
                <a:spcPct val="200000"/>
              </a:lnSpc>
            </a:pPr>
            <a:r>
              <a:rPr lang="en-US" b="1" dirty="0" smtClean="0"/>
              <a:t>C</a:t>
            </a:r>
            <a:r>
              <a:rPr lang="tr-TR" b="1" dirty="0" smtClean="0"/>
              <a:t>	</a:t>
            </a:r>
            <a:r>
              <a:rPr lang="en-US" dirty="0" smtClean="0">
                <a:solidFill>
                  <a:srgbClr val="FF0000"/>
                </a:solidFill>
              </a:rPr>
              <a:t>Lichen </a:t>
            </a:r>
            <a:r>
              <a:rPr lang="en-US" dirty="0" err="1" smtClean="0">
                <a:solidFill>
                  <a:srgbClr val="FF0000"/>
                </a:solidFill>
              </a:rPr>
              <a:t>planus</a:t>
            </a:r>
            <a:endParaRPr lang="en-US" dirty="0" smtClean="0">
              <a:solidFill>
                <a:srgbClr val="FF0000"/>
              </a:solidFill>
            </a:endParaRPr>
          </a:p>
          <a:p>
            <a:pPr>
              <a:lnSpc>
                <a:spcPct val="200000"/>
              </a:lnSpc>
            </a:pPr>
            <a:r>
              <a:rPr lang="en-US" b="1" dirty="0" smtClean="0"/>
              <a:t>D</a:t>
            </a:r>
            <a:r>
              <a:rPr lang="tr-TR" b="1" dirty="0" smtClean="0"/>
              <a:t>	</a:t>
            </a:r>
            <a:r>
              <a:rPr lang="tr-TR" dirty="0" smtClean="0"/>
              <a:t> </a:t>
            </a:r>
            <a:r>
              <a:rPr lang="tr-TR" dirty="0" err="1" smtClean="0"/>
              <a:t>Rash</a:t>
            </a:r>
            <a:r>
              <a:rPr lang="tr-TR" dirty="0" smtClean="0"/>
              <a:t>-</a:t>
            </a:r>
            <a:r>
              <a:rPr lang="en-US" dirty="0" err="1" smtClean="0"/>
              <a:t>Bullae</a:t>
            </a:r>
            <a:endParaRPr lang="en-US" dirty="0" smtClean="0"/>
          </a:p>
          <a:p>
            <a:pPr>
              <a:lnSpc>
                <a:spcPct val="200000"/>
              </a:lnSpc>
            </a:pPr>
            <a:endParaRPr lang="tr-TR" dirty="0"/>
          </a:p>
        </p:txBody>
      </p:sp>
    </p:spTree>
    <p:extLst>
      <p:ext uri="{BB962C8B-B14F-4D97-AF65-F5344CB8AC3E}">
        <p14:creationId xmlns:p14="http://schemas.microsoft.com/office/powerpoint/2010/main" xmlns="" val="11591907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Yuvarlatılmış Dikdörtgen"/>
          <p:cNvSpPr/>
          <p:nvPr/>
        </p:nvSpPr>
        <p:spPr>
          <a:xfrm>
            <a:off x="304800" y="838200"/>
            <a:ext cx="8534400" cy="5791200"/>
          </a:xfrm>
          <a:prstGeom prst="roundRect">
            <a:avLst/>
          </a:prstGeom>
          <a:solidFill>
            <a:schemeClr val="bg1">
              <a:lumMod val="75000"/>
            </a:schemeClr>
          </a:solidFill>
          <a:ln w="5715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object 7"/>
          <p:cNvSpPr txBox="1"/>
          <p:nvPr/>
        </p:nvSpPr>
        <p:spPr>
          <a:xfrm>
            <a:off x="457200" y="2555081"/>
            <a:ext cx="7571740" cy="3693319"/>
          </a:xfrm>
          <a:prstGeom prst="rect">
            <a:avLst/>
          </a:prstGeom>
        </p:spPr>
        <p:txBody>
          <a:bodyPr vert="horz" wrap="square" lIns="0" tIns="0" rIns="0" bIns="0" rtlCol="0">
            <a:spAutoFit/>
          </a:bodyPr>
          <a:lstStyle/>
          <a:p>
            <a:pPr marL="355600" marR="330200" indent="-342900">
              <a:lnSpc>
                <a:spcPct val="200000"/>
              </a:lnSpc>
              <a:buChar char="•"/>
              <a:tabLst>
                <a:tab pos="354965" algn="l"/>
                <a:tab pos="355600" algn="l"/>
              </a:tabLst>
            </a:pPr>
            <a:r>
              <a:rPr lang="tr-TR" sz="2400" dirty="0" smtClean="0">
                <a:latin typeface="+mj-lt"/>
              </a:rPr>
              <a:t>A </a:t>
            </a:r>
            <a:r>
              <a:rPr lang="tr-TR" sz="2400" dirty="0" err="1" smtClean="0">
                <a:latin typeface="+mj-lt"/>
              </a:rPr>
              <a:t>classic</a:t>
            </a:r>
            <a:r>
              <a:rPr lang="tr-TR" sz="2400" dirty="0" smtClean="0">
                <a:latin typeface="+mj-lt"/>
              </a:rPr>
              <a:t> </a:t>
            </a:r>
            <a:r>
              <a:rPr lang="tr-TR" sz="2400" dirty="0" err="1" smtClean="0">
                <a:latin typeface="+mj-lt"/>
              </a:rPr>
              <a:t>maculopapular</a:t>
            </a:r>
            <a:r>
              <a:rPr lang="tr-TR" sz="2400" dirty="0" smtClean="0">
                <a:latin typeface="+mj-lt"/>
              </a:rPr>
              <a:t> </a:t>
            </a:r>
            <a:r>
              <a:rPr lang="tr-TR" sz="2400" dirty="0" err="1" smtClean="0">
                <a:latin typeface="+mj-lt"/>
              </a:rPr>
              <a:t>rash</a:t>
            </a:r>
            <a:r>
              <a:rPr lang="tr-TR" sz="2400" dirty="0" smtClean="0">
                <a:latin typeface="+mj-lt"/>
              </a:rPr>
              <a:t>; </a:t>
            </a:r>
          </a:p>
          <a:p>
            <a:pPr marL="355600" marR="330200" indent="-342900">
              <a:lnSpc>
                <a:spcPct val="200000"/>
              </a:lnSpc>
              <a:buChar char="•"/>
              <a:tabLst>
                <a:tab pos="354965" algn="l"/>
                <a:tab pos="355600" algn="l"/>
              </a:tabLst>
            </a:pPr>
            <a:r>
              <a:rPr lang="tr-TR" sz="2400" dirty="0" err="1" smtClean="0">
                <a:latin typeface="+mj-lt"/>
              </a:rPr>
              <a:t>Persistent</a:t>
            </a:r>
            <a:r>
              <a:rPr lang="tr-TR" sz="2400" dirty="0" smtClean="0">
                <a:latin typeface="+mj-lt"/>
              </a:rPr>
              <a:t> </a:t>
            </a:r>
            <a:r>
              <a:rPr lang="tr-TR" sz="2400" dirty="0" err="1" smtClean="0">
                <a:latin typeface="+mj-lt"/>
              </a:rPr>
              <a:t>nausea</a:t>
            </a:r>
            <a:r>
              <a:rPr lang="tr-TR" sz="2400" dirty="0" smtClean="0">
                <a:latin typeface="+mj-lt"/>
              </a:rPr>
              <a:t> and/</a:t>
            </a:r>
            <a:r>
              <a:rPr lang="tr-TR" sz="2400" dirty="0" err="1" smtClean="0">
                <a:latin typeface="+mj-lt"/>
              </a:rPr>
              <a:t>or</a:t>
            </a:r>
            <a:r>
              <a:rPr lang="tr-TR" sz="2400" dirty="0" smtClean="0">
                <a:latin typeface="+mj-lt"/>
              </a:rPr>
              <a:t> </a:t>
            </a:r>
            <a:r>
              <a:rPr lang="tr-TR" sz="2400" dirty="0" err="1" smtClean="0">
                <a:latin typeface="+mj-lt"/>
              </a:rPr>
              <a:t>emesis</a:t>
            </a:r>
            <a:r>
              <a:rPr lang="tr-TR" sz="2400" dirty="0" smtClean="0">
                <a:latin typeface="+mj-lt"/>
              </a:rPr>
              <a:t>; </a:t>
            </a:r>
          </a:p>
          <a:p>
            <a:pPr marL="355600" marR="330200" indent="-342900">
              <a:lnSpc>
                <a:spcPct val="200000"/>
              </a:lnSpc>
              <a:buChar char="•"/>
              <a:tabLst>
                <a:tab pos="354965" algn="l"/>
                <a:tab pos="355600" algn="l"/>
              </a:tabLst>
            </a:pPr>
            <a:r>
              <a:rPr lang="tr-TR" sz="2400" dirty="0" err="1" smtClean="0">
                <a:latin typeface="+mj-lt"/>
              </a:rPr>
              <a:t>Abdominal</a:t>
            </a:r>
            <a:r>
              <a:rPr lang="tr-TR" sz="2400" dirty="0" smtClean="0">
                <a:latin typeface="+mj-lt"/>
              </a:rPr>
              <a:t> </a:t>
            </a:r>
            <a:r>
              <a:rPr lang="tr-TR" sz="2400" dirty="0" err="1" smtClean="0">
                <a:latin typeface="+mj-lt"/>
              </a:rPr>
              <a:t>cramps</a:t>
            </a:r>
            <a:r>
              <a:rPr lang="tr-TR" sz="2400" dirty="0" smtClean="0">
                <a:latin typeface="+mj-lt"/>
              </a:rPr>
              <a:t> </a:t>
            </a:r>
            <a:r>
              <a:rPr lang="tr-TR" sz="2400" dirty="0" err="1" smtClean="0">
                <a:latin typeface="+mj-lt"/>
              </a:rPr>
              <a:t>with</a:t>
            </a:r>
            <a:r>
              <a:rPr lang="tr-TR" sz="2400" dirty="0" smtClean="0">
                <a:latin typeface="+mj-lt"/>
              </a:rPr>
              <a:t> </a:t>
            </a:r>
            <a:r>
              <a:rPr lang="tr-TR" sz="2400" dirty="0" err="1" smtClean="0">
                <a:latin typeface="+mj-lt"/>
              </a:rPr>
              <a:t>diarrhea</a:t>
            </a:r>
            <a:r>
              <a:rPr lang="tr-TR" sz="2400" dirty="0" smtClean="0">
                <a:latin typeface="+mj-lt"/>
              </a:rPr>
              <a:t>; and </a:t>
            </a:r>
          </a:p>
          <a:p>
            <a:pPr marL="355600" marR="330200" indent="-342900">
              <a:lnSpc>
                <a:spcPct val="200000"/>
              </a:lnSpc>
              <a:buChar char="•"/>
              <a:tabLst>
                <a:tab pos="354965" algn="l"/>
                <a:tab pos="355600" algn="l"/>
              </a:tabLst>
            </a:pPr>
            <a:r>
              <a:rPr lang="tr-TR" sz="2400" dirty="0" smtClean="0">
                <a:latin typeface="+mj-lt"/>
              </a:rPr>
              <a:t>A </a:t>
            </a:r>
            <a:r>
              <a:rPr lang="tr-TR" sz="2400" dirty="0" err="1" smtClean="0">
                <a:latin typeface="+mj-lt"/>
              </a:rPr>
              <a:t>rising</a:t>
            </a:r>
            <a:r>
              <a:rPr lang="tr-TR" sz="2400" dirty="0" smtClean="0">
                <a:latin typeface="+mj-lt"/>
              </a:rPr>
              <a:t> serum </a:t>
            </a:r>
            <a:r>
              <a:rPr lang="tr-TR" sz="2400" dirty="0" err="1" smtClean="0">
                <a:latin typeface="+mj-lt"/>
              </a:rPr>
              <a:t>bilirubin</a:t>
            </a:r>
            <a:r>
              <a:rPr lang="tr-TR" sz="2400" dirty="0" smtClean="0">
                <a:latin typeface="+mj-lt"/>
              </a:rPr>
              <a:t> </a:t>
            </a:r>
            <a:r>
              <a:rPr lang="tr-TR" sz="2400" dirty="0" err="1" smtClean="0">
                <a:latin typeface="+mj-lt"/>
              </a:rPr>
              <a:t>concentration</a:t>
            </a:r>
            <a:r>
              <a:rPr lang="tr-TR" sz="2400" dirty="0" smtClean="0">
                <a:latin typeface="+mj-lt"/>
              </a:rPr>
              <a:t>. </a:t>
            </a:r>
          </a:p>
          <a:p>
            <a:pPr marL="355600" marR="330200" indent="-342900">
              <a:lnSpc>
                <a:spcPct val="200000"/>
              </a:lnSpc>
              <a:buChar char="•"/>
              <a:tabLst>
                <a:tab pos="354965" algn="l"/>
                <a:tab pos="355600" algn="l"/>
              </a:tabLst>
            </a:pPr>
            <a:endParaRPr lang="tr-TR" sz="2400" dirty="0" smtClean="0">
              <a:latin typeface="+mj-lt"/>
            </a:endParaRPr>
          </a:p>
        </p:txBody>
      </p:sp>
      <p:sp>
        <p:nvSpPr>
          <p:cNvPr id="4" name="3 Dikdörtgen"/>
          <p:cNvSpPr/>
          <p:nvPr/>
        </p:nvSpPr>
        <p:spPr>
          <a:xfrm>
            <a:off x="457200" y="1412081"/>
            <a:ext cx="5867400" cy="1077218"/>
          </a:xfrm>
          <a:prstGeom prst="rect">
            <a:avLst/>
          </a:prstGeom>
        </p:spPr>
        <p:txBody>
          <a:bodyPr wrap="square">
            <a:spAutoFit/>
          </a:bodyPr>
          <a:lstStyle/>
          <a:p>
            <a:r>
              <a:rPr lang="en-US" sz="3200" dirty="0" smtClean="0">
                <a:solidFill>
                  <a:srgbClr val="FF0000"/>
                </a:solidFill>
                <a:latin typeface="+mj-lt"/>
              </a:rPr>
              <a:t>Clinical manifestations of Acute</a:t>
            </a:r>
            <a:r>
              <a:rPr lang="en-US" sz="3200" spc="-100" dirty="0" smtClean="0">
                <a:solidFill>
                  <a:srgbClr val="FF0000"/>
                </a:solidFill>
                <a:latin typeface="+mj-lt"/>
              </a:rPr>
              <a:t> </a:t>
            </a:r>
            <a:r>
              <a:rPr lang="en-US" sz="3200" dirty="0" err="1" smtClean="0">
                <a:solidFill>
                  <a:srgbClr val="FF0000"/>
                </a:solidFill>
                <a:latin typeface="+mj-lt"/>
              </a:rPr>
              <a:t>GvHD</a:t>
            </a:r>
            <a:r>
              <a:rPr lang="en-US" sz="3200" dirty="0" smtClean="0">
                <a:solidFill>
                  <a:srgbClr val="FF0000"/>
                </a:solidFill>
                <a:latin typeface="+mj-lt"/>
              </a:rPr>
              <a:t> </a:t>
            </a:r>
            <a:r>
              <a:rPr lang="en-US" sz="3200" dirty="0" err="1" smtClean="0">
                <a:solidFill>
                  <a:srgbClr val="FF0000"/>
                </a:solidFill>
                <a:latin typeface="+mj-lt"/>
              </a:rPr>
              <a:t>İnclude</a:t>
            </a:r>
            <a:r>
              <a:rPr lang="en-US" sz="3200" dirty="0" smtClean="0">
                <a:solidFill>
                  <a:srgbClr val="FF0000"/>
                </a:solidFill>
                <a:latin typeface="+mj-lt"/>
              </a:rPr>
              <a:t>;</a:t>
            </a:r>
            <a:endParaRPr lang="tr-TR" sz="3200" dirty="0">
              <a:solidFill>
                <a:srgbClr val="FF0000"/>
              </a:solidFill>
              <a:latin typeface="+mj-lt"/>
            </a:endParaRPr>
          </a:p>
        </p:txBody>
      </p:sp>
      <p:pic>
        <p:nvPicPr>
          <p:cNvPr id="5" name="Picture 2" descr="RE1A1FF25_44"/>
          <p:cNvPicPr>
            <a:picLocks noChangeAspect="1" noChangeArrowheads="1"/>
          </p:cNvPicPr>
          <p:nvPr/>
        </p:nvPicPr>
        <p:blipFill>
          <a:blip r:embed="rId3" cstate="print"/>
          <a:srcRect/>
          <a:stretch>
            <a:fillRect/>
          </a:stretch>
        </p:blipFill>
        <p:spPr bwMode="auto">
          <a:xfrm>
            <a:off x="6400800" y="2707482"/>
            <a:ext cx="2133600" cy="2590800"/>
          </a:xfrm>
          <a:prstGeom prst="rect">
            <a:avLst/>
          </a:prstGeom>
          <a:noFill/>
          <a:ln w="9525">
            <a:noFill/>
            <a:miter lim="800000"/>
            <a:headEnd/>
            <a:tailEnd/>
          </a:ln>
        </p:spPr>
      </p:pic>
      <p:sp>
        <p:nvSpPr>
          <p:cNvPr id="6" name="Text Box 3"/>
          <p:cNvSpPr txBox="1">
            <a:spLocks noChangeArrowheads="1"/>
          </p:cNvSpPr>
          <p:nvPr/>
        </p:nvSpPr>
        <p:spPr bwMode="auto">
          <a:xfrm>
            <a:off x="5791200" y="2326481"/>
            <a:ext cx="3021105" cy="246221"/>
          </a:xfrm>
          <a:prstGeom prst="rect">
            <a:avLst/>
          </a:prstGeom>
          <a:noFill/>
          <a:ln w="9525">
            <a:noFill/>
            <a:miter lim="800000"/>
            <a:headEnd/>
            <a:tailEnd/>
          </a:ln>
          <a:effectLst/>
        </p:spPr>
        <p:txBody>
          <a:bodyPr wrap="square">
            <a:spAutoFit/>
          </a:bodyPr>
          <a:lstStyle/>
          <a:p>
            <a:pPr fontAlgn="auto">
              <a:spcBef>
                <a:spcPct val="50000"/>
              </a:spcBef>
              <a:spcAft>
                <a:spcPts val="0"/>
              </a:spcAft>
              <a:defRPr/>
            </a:pPr>
            <a:r>
              <a:rPr lang="en-US" sz="1000" dirty="0">
                <a:solidFill>
                  <a:srgbClr val="C00000"/>
                </a:solidFill>
                <a:latin typeface="+mj-lt"/>
                <a:cs typeface="+mn-cs"/>
              </a:rPr>
              <a:t>Graft Versus Host Disease of the Skin: Grade IV</a:t>
            </a:r>
          </a:p>
        </p:txBody>
      </p:sp>
    </p:spTree>
    <p:extLst>
      <p:ext uri="{BB962C8B-B14F-4D97-AF65-F5344CB8AC3E}">
        <p14:creationId xmlns:p14="http://schemas.microsoft.com/office/powerpoint/2010/main" xmlns="" val="280195109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b="1" dirty="0" smtClean="0"/>
              <a:t>Which of the following has </a:t>
            </a:r>
            <a:r>
              <a:rPr lang="en-US" b="1" i="1" dirty="0" smtClean="0"/>
              <a:t>not</a:t>
            </a:r>
            <a:r>
              <a:rPr lang="en-US" b="1" dirty="0" smtClean="0"/>
              <a:t> been reported as a risk factor for acute </a:t>
            </a:r>
            <a:r>
              <a:rPr lang="en-US" b="1" dirty="0" err="1" smtClean="0"/>
              <a:t>GvHD</a:t>
            </a:r>
            <a:r>
              <a:rPr lang="en-US" b="1" dirty="0" smtClean="0"/>
              <a:t>?</a:t>
            </a:r>
            <a:br>
              <a:rPr lang="en-US" b="1" dirty="0" smtClean="0"/>
            </a:br>
            <a:endParaRPr lang="tr-TR" dirty="0"/>
          </a:p>
        </p:txBody>
      </p:sp>
      <p:sp>
        <p:nvSpPr>
          <p:cNvPr id="3" name="2 İçerik Yer Tutucusu"/>
          <p:cNvSpPr>
            <a:spLocks noGrp="1"/>
          </p:cNvSpPr>
          <p:nvPr>
            <p:ph idx="1"/>
          </p:nvPr>
        </p:nvSpPr>
        <p:spPr>
          <a:xfrm>
            <a:off x="457200" y="2249424"/>
            <a:ext cx="8534400" cy="4325112"/>
          </a:xfrm>
        </p:spPr>
        <p:txBody>
          <a:bodyPr>
            <a:normAutofit/>
          </a:bodyPr>
          <a:lstStyle/>
          <a:p>
            <a:pPr>
              <a:lnSpc>
                <a:spcPct val="200000"/>
              </a:lnSpc>
            </a:pPr>
            <a:r>
              <a:rPr lang="en-US" b="1" dirty="0" smtClean="0"/>
              <a:t>A</a:t>
            </a:r>
            <a:r>
              <a:rPr lang="tr-TR" b="1" dirty="0" smtClean="0"/>
              <a:t>	</a:t>
            </a:r>
            <a:r>
              <a:rPr lang="en-US" dirty="0" smtClean="0"/>
              <a:t>Older patient age</a:t>
            </a:r>
          </a:p>
          <a:p>
            <a:pPr>
              <a:lnSpc>
                <a:spcPct val="200000"/>
              </a:lnSpc>
            </a:pPr>
            <a:r>
              <a:rPr lang="en-US" b="1" dirty="0" smtClean="0"/>
              <a:t>B</a:t>
            </a:r>
            <a:r>
              <a:rPr lang="tr-TR" b="1" dirty="0" smtClean="0"/>
              <a:t>	</a:t>
            </a:r>
            <a:r>
              <a:rPr lang="en-US" dirty="0" smtClean="0"/>
              <a:t>The use of fludarabine in the conditioning regimen</a:t>
            </a:r>
            <a:endParaRPr lang="tr-TR" dirty="0" smtClean="0"/>
          </a:p>
          <a:p>
            <a:pPr>
              <a:lnSpc>
                <a:spcPct val="200000"/>
              </a:lnSpc>
            </a:pPr>
            <a:r>
              <a:rPr lang="en-US" b="1" dirty="0" smtClean="0"/>
              <a:t>C</a:t>
            </a:r>
            <a:r>
              <a:rPr lang="tr-TR" b="1" dirty="0" smtClean="0"/>
              <a:t>	</a:t>
            </a:r>
            <a:r>
              <a:rPr lang="en-US" dirty="0" smtClean="0"/>
              <a:t>CMV </a:t>
            </a:r>
            <a:r>
              <a:rPr lang="en-US" dirty="0" err="1" smtClean="0"/>
              <a:t>seropositivity</a:t>
            </a:r>
            <a:endParaRPr lang="en-US" dirty="0" smtClean="0"/>
          </a:p>
          <a:p>
            <a:pPr>
              <a:lnSpc>
                <a:spcPct val="200000"/>
              </a:lnSpc>
            </a:pPr>
            <a:r>
              <a:rPr lang="en-US" b="1" dirty="0" smtClean="0"/>
              <a:t>D</a:t>
            </a:r>
            <a:r>
              <a:rPr lang="tr-TR" b="1" dirty="0" smtClean="0"/>
              <a:t>	</a:t>
            </a:r>
            <a:r>
              <a:rPr lang="en-US" dirty="0" smtClean="0"/>
              <a:t>Gender disparity between donor and recipient</a:t>
            </a:r>
          </a:p>
          <a:p>
            <a:pPr>
              <a:lnSpc>
                <a:spcPct val="200000"/>
              </a:lnSpc>
            </a:pPr>
            <a:endParaRPr lang="tr-TR"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b="1" dirty="0" smtClean="0"/>
              <a:t>Which of the following has </a:t>
            </a:r>
            <a:r>
              <a:rPr lang="en-US" b="1" i="1" dirty="0" smtClean="0"/>
              <a:t>not</a:t>
            </a:r>
            <a:r>
              <a:rPr lang="en-US" b="1" dirty="0" smtClean="0"/>
              <a:t> been reported as a risk factor for acute </a:t>
            </a:r>
            <a:r>
              <a:rPr lang="en-US" b="1" dirty="0" err="1" smtClean="0"/>
              <a:t>GvHD</a:t>
            </a:r>
            <a:r>
              <a:rPr lang="en-US" b="1" dirty="0" smtClean="0"/>
              <a:t>?</a:t>
            </a:r>
            <a:br>
              <a:rPr lang="en-US" b="1" dirty="0" smtClean="0"/>
            </a:br>
            <a:endParaRPr lang="tr-TR" dirty="0"/>
          </a:p>
        </p:txBody>
      </p:sp>
      <p:sp>
        <p:nvSpPr>
          <p:cNvPr id="3" name="2 İçerik Yer Tutucusu"/>
          <p:cNvSpPr>
            <a:spLocks noGrp="1"/>
          </p:cNvSpPr>
          <p:nvPr>
            <p:ph idx="1"/>
          </p:nvPr>
        </p:nvSpPr>
        <p:spPr>
          <a:xfrm>
            <a:off x="457200" y="2249424"/>
            <a:ext cx="8534400" cy="4325112"/>
          </a:xfrm>
        </p:spPr>
        <p:txBody>
          <a:bodyPr>
            <a:normAutofit/>
          </a:bodyPr>
          <a:lstStyle/>
          <a:p>
            <a:pPr>
              <a:lnSpc>
                <a:spcPct val="200000"/>
              </a:lnSpc>
            </a:pPr>
            <a:r>
              <a:rPr lang="en-US" b="1" dirty="0" smtClean="0"/>
              <a:t>A</a:t>
            </a:r>
            <a:r>
              <a:rPr lang="tr-TR" b="1" dirty="0" smtClean="0"/>
              <a:t>	</a:t>
            </a:r>
            <a:r>
              <a:rPr lang="en-US" dirty="0" smtClean="0"/>
              <a:t>Older patient age</a:t>
            </a:r>
          </a:p>
          <a:p>
            <a:pPr>
              <a:lnSpc>
                <a:spcPct val="200000"/>
              </a:lnSpc>
            </a:pPr>
            <a:r>
              <a:rPr lang="en-US" b="1" dirty="0" smtClean="0"/>
              <a:t>B</a:t>
            </a:r>
            <a:r>
              <a:rPr lang="tr-TR" b="1" dirty="0" smtClean="0"/>
              <a:t>	</a:t>
            </a:r>
            <a:r>
              <a:rPr lang="en-US" dirty="0" smtClean="0"/>
              <a:t>The use of fludarabine in the conditioning regimen</a:t>
            </a:r>
            <a:endParaRPr lang="tr-TR" dirty="0" smtClean="0"/>
          </a:p>
          <a:p>
            <a:pPr>
              <a:lnSpc>
                <a:spcPct val="200000"/>
              </a:lnSpc>
            </a:pPr>
            <a:r>
              <a:rPr lang="en-US" b="1" dirty="0" smtClean="0"/>
              <a:t>C</a:t>
            </a:r>
            <a:r>
              <a:rPr lang="tr-TR" b="1" dirty="0" smtClean="0"/>
              <a:t>	</a:t>
            </a:r>
            <a:r>
              <a:rPr lang="en-US" dirty="0" smtClean="0"/>
              <a:t>CMV </a:t>
            </a:r>
            <a:r>
              <a:rPr lang="en-US" dirty="0" err="1" smtClean="0"/>
              <a:t>seropositivity</a:t>
            </a:r>
            <a:endParaRPr lang="en-US" dirty="0" smtClean="0"/>
          </a:p>
          <a:p>
            <a:pPr>
              <a:lnSpc>
                <a:spcPct val="200000"/>
              </a:lnSpc>
            </a:pPr>
            <a:r>
              <a:rPr lang="en-US" b="1" dirty="0" smtClean="0"/>
              <a:t>D</a:t>
            </a:r>
            <a:r>
              <a:rPr lang="tr-TR" b="1" dirty="0" smtClean="0"/>
              <a:t>	</a:t>
            </a:r>
            <a:r>
              <a:rPr lang="en-US" dirty="0" smtClean="0"/>
              <a:t>Gender disparity between donor and recipient</a:t>
            </a:r>
          </a:p>
          <a:p>
            <a:pPr>
              <a:lnSpc>
                <a:spcPct val="200000"/>
              </a:lnSpc>
            </a:pPr>
            <a:endParaRPr lang="tr-TR" dirty="0"/>
          </a:p>
        </p:txBody>
      </p:sp>
    </p:spTree>
    <p:extLst>
      <p:ext uri="{BB962C8B-B14F-4D97-AF65-F5344CB8AC3E}">
        <p14:creationId xmlns:p14="http://schemas.microsoft.com/office/powerpoint/2010/main" xmlns="" val="4206912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Yuvarlatılmış Dikdörtgen"/>
          <p:cNvSpPr/>
          <p:nvPr/>
        </p:nvSpPr>
        <p:spPr>
          <a:xfrm>
            <a:off x="304800" y="1219200"/>
            <a:ext cx="8534400" cy="5486400"/>
          </a:xfrm>
          <a:prstGeom prst="roundRect">
            <a:avLst/>
          </a:prstGeom>
          <a:solidFill>
            <a:schemeClr val="bg1">
              <a:lumMod val="75000"/>
            </a:schemeClr>
          </a:solidFill>
          <a:ln w="5715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object 2"/>
          <p:cNvSpPr txBox="1"/>
          <p:nvPr/>
        </p:nvSpPr>
        <p:spPr>
          <a:xfrm>
            <a:off x="457200" y="533400"/>
            <a:ext cx="4767580" cy="496570"/>
          </a:xfrm>
          <a:prstGeom prst="rect">
            <a:avLst/>
          </a:prstGeom>
        </p:spPr>
        <p:txBody>
          <a:bodyPr vert="horz" wrap="square" lIns="0" tIns="0" rIns="0" bIns="0" rtlCol="0">
            <a:spAutoFit/>
          </a:bodyPr>
          <a:lstStyle/>
          <a:p>
            <a:pPr marL="12700">
              <a:lnSpc>
                <a:spcPct val="100000"/>
              </a:lnSpc>
            </a:pPr>
            <a:r>
              <a:rPr sz="3200" dirty="0">
                <a:solidFill>
                  <a:srgbClr val="FF0000"/>
                </a:solidFill>
                <a:latin typeface="Arial"/>
                <a:cs typeface="Arial"/>
              </a:rPr>
              <a:t>Acute GvHD: Risk</a:t>
            </a:r>
            <a:r>
              <a:rPr sz="3200" spc="-85" dirty="0">
                <a:solidFill>
                  <a:srgbClr val="FF0000"/>
                </a:solidFill>
                <a:latin typeface="Arial"/>
                <a:cs typeface="Arial"/>
              </a:rPr>
              <a:t> </a:t>
            </a:r>
            <a:r>
              <a:rPr sz="3200" spc="-5" dirty="0">
                <a:solidFill>
                  <a:srgbClr val="FF0000"/>
                </a:solidFill>
                <a:latin typeface="Arial"/>
                <a:cs typeface="Arial"/>
              </a:rPr>
              <a:t>Factors</a:t>
            </a:r>
            <a:endParaRPr sz="3200" dirty="0">
              <a:solidFill>
                <a:srgbClr val="FF0000"/>
              </a:solidFill>
              <a:latin typeface="Arial"/>
              <a:cs typeface="Arial"/>
            </a:endParaRPr>
          </a:p>
        </p:txBody>
      </p:sp>
      <p:sp>
        <p:nvSpPr>
          <p:cNvPr id="4" name="object 63"/>
          <p:cNvSpPr txBox="1"/>
          <p:nvPr/>
        </p:nvSpPr>
        <p:spPr>
          <a:xfrm>
            <a:off x="1447800" y="1447800"/>
            <a:ext cx="6172200" cy="5152436"/>
          </a:xfrm>
          <a:prstGeom prst="rect">
            <a:avLst/>
          </a:prstGeom>
        </p:spPr>
        <p:txBody>
          <a:bodyPr vert="horz" wrap="square" lIns="0" tIns="0" rIns="0" bIns="0" rtlCol="0">
            <a:spAutoFit/>
          </a:bodyPr>
          <a:lstStyle/>
          <a:p>
            <a:pPr marL="355600" indent="-342900">
              <a:lnSpc>
                <a:spcPct val="120000"/>
              </a:lnSpc>
              <a:buChar char="•"/>
              <a:tabLst>
                <a:tab pos="354965" algn="l"/>
                <a:tab pos="355600" algn="l"/>
              </a:tabLst>
            </a:pPr>
            <a:r>
              <a:rPr sz="2400" spc="-5" dirty="0">
                <a:latin typeface="Arial"/>
                <a:cs typeface="Arial"/>
              </a:rPr>
              <a:t>Degree of (HLA)</a:t>
            </a:r>
            <a:r>
              <a:rPr sz="2400" spc="-25" dirty="0">
                <a:latin typeface="Arial"/>
                <a:cs typeface="Arial"/>
              </a:rPr>
              <a:t> </a:t>
            </a:r>
            <a:r>
              <a:rPr sz="2400" spc="-5" dirty="0">
                <a:latin typeface="Arial"/>
                <a:cs typeface="Arial"/>
              </a:rPr>
              <a:t>mismatch</a:t>
            </a:r>
            <a:endParaRPr sz="2400" dirty="0">
              <a:latin typeface="Arial"/>
              <a:cs typeface="Arial"/>
            </a:endParaRPr>
          </a:p>
          <a:p>
            <a:pPr marL="1155700" lvl="1" indent="-228600">
              <a:lnSpc>
                <a:spcPct val="120000"/>
              </a:lnSpc>
              <a:spcBef>
                <a:spcPts val="225"/>
              </a:spcBef>
              <a:buChar char="•"/>
              <a:tabLst>
                <a:tab pos="1155065" algn="l"/>
                <a:tab pos="1155700" algn="l"/>
              </a:tabLst>
            </a:pPr>
            <a:r>
              <a:rPr sz="1800" spc="-5" dirty="0">
                <a:latin typeface="Arial"/>
                <a:cs typeface="Arial"/>
              </a:rPr>
              <a:t>HLA-A, </a:t>
            </a:r>
            <a:r>
              <a:rPr sz="1800" dirty="0">
                <a:latin typeface="Arial"/>
                <a:cs typeface="Arial"/>
              </a:rPr>
              <a:t>-B, </a:t>
            </a:r>
            <a:r>
              <a:rPr sz="1800" spc="-5" dirty="0">
                <a:latin typeface="Arial"/>
                <a:cs typeface="Arial"/>
              </a:rPr>
              <a:t>-C, </a:t>
            </a:r>
            <a:r>
              <a:rPr sz="1800" spc="-10" dirty="0">
                <a:latin typeface="Arial"/>
                <a:cs typeface="Arial"/>
              </a:rPr>
              <a:t>and</a:t>
            </a:r>
            <a:r>
              <a:rPr sz="1800" spc="-40" dirty="0">
                <a:latin typeface="Arial"/>
                <a:cs typeface="Arial"/>
              </a:rPr>
              <a:t> </a:t>
            </a:r>
            <a:r>
              <a:rPr sz="1800" spc="-10" dirty="0">
                <a:latin typeface="Arial"/>
                <a:cs typeface="Arial"/>
              </a:rPr>
              <a:t>–DRB</a:t>
            </a:r>
            <a:endParaRPr sz="1800" dirty="0">
              <a:latin typeface="Arial"/>
              <a:cs typeface="Arial"/>
            </a:endParaRPr>
          </a:p>
          <a:p>
            <a:pPr marL="355600" indent="-342900">
              <a:lnSpc>
                <a:spcPct val="120000"/>
              </a:lnSpc>
              <a:spcBef>
                <a:spcPts val="900"/>
              </a:spcBef>
              <a:buChar char="•"/>
              <a:tabLst>
                <a:tab pos="354965" algn="l"/>
                <a:tab pos="355600" algn="l"/>
              </a:tabLst>
            </a:pPr>
            <a:r>
              <a:rPr sz="2400" spc="-5" dirty="0">
                <a:latin typeface="Arial"/>
                <a:cs typeface="Arial"/>
              </a:rPr>
              <a:t>Gender disparity and donor</a:t>
            </a:r>
            <a:r>
              <a:rPr sz="2400" spc="-10" dirty="0">
                <a:latin typeface="Arial"/>
                <a:cs typeface="Arial"/>
              </a:rPr>
              <a:t> </a:t>
            </a:r>
            <a:r>
              <a:rPr sz="2400" spc="-5" dirty="0">
                <a:latin typeface="Arial"/>
                <a:cs typeface="Arial"/>
              </a:rPr>
              <a:t>parity</a:t>
            </a:r>
            <a:endParaRPr sz="2400" dirty="0">
              <a:latin typeface="Arial"/>
              <a:cs typeface="Arial"/>
            </a:endParaRPr>
          </a:p>
          <a:p>
            <a:pPr marL="1155700" lvl="1" indent="-228600">
              <a:lnSpc>
                <a:spcPct val="120000"/>
              </a:lnSpc>
              <a:spcBef>
                <a:spcPts val="395"/>
              </a:spcBef>
              <a:buChar char="•"/>
              <a:tabLst>
                <a:tab pos="1155065" algn="l"/>
                <a:tab pos="1155700" algn="l"/>
              </a:tabLst>
            </a:pPr>
            <a:r>
              <a:rPr sz="1800" spc="-5" dirty="0">
                <a:latin typeface="Arial"/>
                <a:cs typeface="Arial"/>
              </a:rPr>
              <a:t>Female </a:t>
            </a:r>
            <a:r>
              <a:rPr sz="1800" dirty="0">
                <a:latin typeface="Arial"/>
                <a:cs typeface="Arial"/>
              </a:rPr>
              <a:t>to</a:t>
            </a:r>
            <a:r>
              <a:rPr sz="1800" spc="-105" dirty="0">
                <a:latin typeface="Arial"/>
                <a:cs typeface="Arial"/>
              </a:rPr>
              <a:t> </a:t>
            </a:r>
            <a:r>
              <a:rPr sz="1800" spc="-5" dirty="0">
                <a:latin typeface="Arial"/>
                <a:cs typeface="Arial"/>
              </a:rPr>
              <a:t>male</a:t>
            </a:r>
            <a:endParaRPr sz="1800" dirty="0">
              <a:latin typeface="Arial"/>
              <a:cs typeface="Arial"/>
            </a:endParaRPr>
          </a:p>
          <a:p>
            <a:pPr marL="1155700" lvl="1" indent="-228600">
              <a:lnSpc>
                <a:spcPct val="120000"/>
              </a:lnSpc>
              <a:spcBef>
                <a:spcPts val="380"/>
              </a:spcBef>
              <a:buChar char="•"/>
              <a:tabLst>
                <a:tab pos="1155065" algn="l"/>
                <a:tab pos="1155700" algn="l"/>
              </a:tabLst>
            </a:pPr>
            <a:r>
              <a:rPr sz="1800" spc="-5" dirty="0">
                <a:latin typeface="Arial"/>
                <a:cs typeface="Arial"/>
              </a:rPr>
              <a:t>Multiparity </a:t>
            </a:r>
            <a:r>
              <a:rPr sz="1800" spc="-5" dirty="0">
                <a:latin typeface="Wingdings"/>
                <a:cs typeface="Wingdings"/>
              </a:rPr>
              <a:t></a:t>
            </a:r>
            <a:r>
              <a:rPr sz="1800" spc="-5" dirty="0">
                <a:latin typeface="Times New Roman"/>
                <a:cs typeface="Times New Roman"/>
              </a:rPr>
              <a:t> </a:t>
            </a:r>
            <a:r>
              <a:rPr sz="1800" spc="-10" dirty="0">
                <a:latin typeface="Arial"/>
                <a:cs typeface="Arial"/>
              </a:rPr>
              <a:t>Maternal</a:t>
            </a:r>
            <a:r>
              <a:rPr sz="1800" spc="105" dirty="0">
                <a:latin typeface="Arial"/>
                <a:cs typeface="Arial"/>
              </a:rPr>
              <a:t> </a:t>
            </a:r>
            <a:r>
              <a:rPr sz="1800" spc="-10" dirty="0">
                <a:latin typeface="Arial"/>
                <a:cs typeface="Arial"/>
              </a:rPr>
              <a:t>allo-immunization</a:t>
            </a:r>
            <a:endParaRPr sz="1800" dirty="0">
              <a:latin typeface="Arial"/>
              <a:cs typeface="Arial"/>
            </a:endParaRPr>
          </a:p>
          <a:p>
            <a:pPr marL="355600" indent="-342900">
              <a:lnSpc>
                <a:spcPct val="120000"/>
              </a:lnSpc>
              <a:spcBef>
                <a:spcPts val="900"/>
              </a:spcBef>
              <a:buChar char="•"/>
              <a:tabLst>
                <a:tab pos="354965" algn="l"/>
                <a:tab pos="355600" algn="l"/>
              </a:tabLst>
            </a:pPr>
            <a:r>
              <a:rPr sz="2400" spc="-5" dirty="0">
                <a:latin typeface="Arial"/>
                <a:cs typeface="Arial"/>
              </a:rPr>
              <a:t>Age of donor and</a:t>
            </a:r>
            <a:r>
              <a:rPr sz="2400" spc="-45" dirty="0">
                <a:latin typeface="Arial"/>
                <a:cs typeface="Arial"/>
              </a:rPr>
              <a:t> </a:t>
            </a:r>
            <a:r>
              <a:rPr sz="2400" spc="-5" dirty="0">
                <a:latin typeface="Arial"/>
                <a:cs typeface="Arial"/>
              </a:rPr>
              <a:t>recipient</a:t>
            </a:r>
            <a:endParaRPr sz="2400" dirty="0">
              <a:latin typeface="Arial"/>
              <a:cs typeface="Arial"/>
            </a:endParaRPr>
          </a:p>
          <a:p>
            <a:pPr marL="355600" indent="-342900">
              <a:lnSpc>
                <a:spcPct val="120000"/>
              </a:lnSpc>
              <a:spcBef>
                <a:spcPts val="910"/>
              </a:spcBef>
              <a:buChar char="•"/>
              <a:tabLst>
                <a:tab pos="354965" algn="l"/>
                <a:tab pos="355600" algn="l"/>
              </a:tabLst>
            </a:pPr>
            <a:r>
              <a:rPr sz="2400" spc="-5" dirty="0">
                <a:latin typeface="Arial"/>
                <a:cs typeface="Arial"/>
              </a:rPr>
              <a:t>Intensity of conditioning</a:t>
            </a:r>
            <a:r>
              <a:rPr sz="2400" spc="-25" dirty="0">
                <a:latin typeface="Arial"/>
                <a:cs typeface="Arial"/>
              </a:rPr>
              <a:t> </a:t>
            </a:r>
            <a:r>
              <a:rPr sz="2400" spc="-5" dirty="0">
                <a:latin typeface="Arial"/>
                <a:cs typeface="Arial"/>
              </a:rPr>
              <a:t>regimen</a:t>
            </a:r>
            <a:endParaRPr sz="2400" dirty="0">
              <a:latin typeface="Arial"/>
              <a:cs typeface="Arial"/>
            </a:endParaRPr>
          </a:p>
          <a:p>
            <a:pPr marL="1155700" lvl="1" indent="-228600">
              <a:lnSpc>
                <a:spcPct val="120000"/>
              </a:lnSpc>
              <a:spcBef>
                <a:spcPts val="395"/>
              </a:spcBef>
              <a:buChar char="•"/>
              <a:tabLst>
                <a:tab pos="1155065" algn="l"/>
                <a:tab pos="1155700" algn="l"/>
              </a:tabLst>
            </a:pPr>
            <a:r>
              <a:rPr sz="1800" spc="-10" dirty="0">
                <a:latin typeface="Arial"/>
                <a:cs typeface="Arial"/>
              </a:rPr>
              <a:t>Reduce </a:t>
            </a:r>
            <a:r>
              <a:rPr sz="1800" spc="-5" dirty="0">
                <a:latin typeface="Arial"/>
                <a:cs typeface="Arial"/>
              </a:rPr>
              <a:t>intensity </a:t>
            </a:r>
            <a:r>
              <a:rPr sz="1800" dirty="0">
                <a:latin typeface="Arial"/>
                <a:cs typeface="Arial"/>
              </a:rPr>
              <a:t>vs. </a:t>
            </a:r>
            <a:r>
              <a:rPr sz="1800" spc="-10" dirty="0">
                <a:latin typeface="Arial"/>
                <a:cs typeface="Arial"/>
              </a:rPr>
              <a:t>myeloablative</a:t>
            </a:r>
            <a:endParaRPr sz="1800" dirty="0">
              <a:latin typeface="Arial"/>
              <a:cs typeface="Arial"/>
            </a:endParaRPr>
          </a:p>
          <a:p>
            <a:pPr marL="355600" indent="-342900">
              <a:lnSpc>
                <a:spcPct val="120000"/>
              </a:lnSpc>
              <a:spcBef>
                <a:spcPts val="900"/>
              </a:spcBef>
              <a:buChar char="•"/>
              <a:tabLst>
                <a:tab pos="354965" algn="l"/>
                <a:tab pos="355600" algn="l"/>
              </a:tabLst>
            </a:pPr>
            <a:r>
              <a:rPr sz="2400" spc="-5" dirty="0">
                <a:latin typeface="Arial"/>
                <a:cs typeface="Arial"/>
              </a:rPr>
              <a:t>Source of</a:t>
            </a:r>
            <a:r>
              <a:rPr sz="2400" spc="-80" dirty="0">
                <a:latin typeface="Arial"/>
                <a:cs typeface="Arial"/>
              </a:rPr>
              <a:t> </a:t>
            </a:r>
            <a:r>
              <a:rPr sz="2400" spc="-5" dirty="0" smtClean="0">
                <a:latin typeface="Arial"/>
                <a:cs typeface="Arial"/>
              </a:rPr>
              <a:t>graft</a:t>
            </a:r>
            <a:endParaRPr lang="tr-TR" sz="2400" spc="-5" dirty="0" smtClean="0">
              <a:latin typeface="Arial"/>
              <a:cs typeface="Arial"/>
            </a:endParaRPr>
          </a:p>
          <a:p>
            <a:pPr marL="1270000" lvl="3" indent="-342900">
              <a:lnSpc>
                <a:spcPct val="120000"/>
              </a:lnSpc>
              <a:spcBef>
                <a:spcPts val="900"/>
              </a:spcBef>
              <a:buFontTx/>
              <a:buChar char="•"/>
              <a:tabLst>
                <a:tab pos="354965" algn="l"/>
                <a:tab pos="355600" algn="l"/>
              </a:tabLst>
            </a:pPr>
            <a:r>
              <a:rPr lang="en-US" spc="-10" dirty="0" smtClean="0">
                <a:latin typeface="Arial"/>
                <a:cs typeface="Arial"/>
              </a:rPr>
              <a:t>Peripheral blood </a:t>
            </a:r>
            <a:r>
              <a:rPr lang="en-US" dirty="0" smtClean="0">
                <a:latin typeface="Arial"/>
                <a:cs typeface="Arial"/>
              </a:rPr>
              <a:t>vs. </a:t>
            </a:r>
            <a:r>
              <a:rPr lang="en-US" spc="-5" dirty="0" smtClean="0">
                <a:latin typeface="Arial"/>
                <a:cs typeface="Arial"/>
              </a:rPr>
              <a:t>marrow </a:t>
            </a:r>
            <a:r>
              <a:rPr lang="en-US" dirty="0" smtClean="0">
                <a:latin typeface="Arial"/>
                <a:cs typeface="Arial"/>
              </a:rPr>
              <a:t>vs.</a:t>
            </a:r>
            <a:r>
              <a:rPr lang="en-US" spc="35" dirty="0" smtClean="0">
                <a:latin typeface="Arial"/>
                <a:cs typeface="Arial"/>
              </a:rPr>
              <a:t> </a:t>
            </a:r>
            <a:r>
              <a:rPr lang="en-US" spc="-5" dirty="0" smtClean="0">
                <a:latin typeface="Arial"/>
                <a:cs typeface="Arial"/>
              </a:rPr>
              <a:t>cord</a:t>
            </a:r>
            <a:endParaRPr lang="tr-TR" sz="2400" spc="-5" dirty="0" smtClean="0">
              <a:latin typeface="Arial"/>
              <a:cs typeface="Arial"/>
            </a:endParaRPr>
          </a:p>
          <a:p>
            <a:pPr marL="355600" indent="-342900">
              <a:lnSpc>
                <a:spcPct val="120000"/>
              </a:lnSpc>
              <a:spcBef>
                <a:spcPts val="900"/>
              </a:spcBef>
              <a:buChar char="•"/>
              <a:tabLst>
                <a:tab pos="354965" algn="l"/>
                <a:tab pos="355600" algn="l"/>
              </a:tabLst>
            </a:pPr>
            <a:r>
              <a:rPr lang="tr-TR" sz="2400" spc="-5" dirty="0" smtClean="0">
                <a:latin typeface="Arial"/>
                <a:cs typeface="Arial"/>
              </a:rPr>
              <a:t>CMV seropositivity</a:t>
            </a:r>
            <a:endParaRPr sz="2400" dirty="0">
              <a:latin typeface="Arial"/>
              <a:cs typeface="Arial"/>
            </a:endParaRPr>
          </a:p>
        </p:txBody>
      </p:sp>
    </p:spTree>
    <p:extLst>
      <p:ext uri="{BB962C8B-B14F-4D97-AF65-F5344CB8AC3E}">
        <p14:creationId xmlns:p14="http://schemas.microsoft.com/office/powerpoint/2010/main" xmlns="" val="65258953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00354" name="Picture 2" descr="İlgili resim"/>
          <p:cNvPicPr>
            <a:picLocks noChangeAspect="1" noChangeArrowheads="1"/>
          </p:cNvPicPr>
          <p:nvPr/>
        </p:nvPicPr>
        <p:blipFill>
          <a:blip r:embed="rId3" cstate="print"/>
          <a:srcRect/>
          <a:stretch>
            <a:fillRect/>
          </a:stretch>
        </p:blipFill>
        <p:spPr bwMode="auto">
          <a:xfrm>
            <a:off x="304800" y="990600"/>
            <a:ext cx="8096250" cy="5286376"/>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Şehir Hayatı">
  <a:themeElements>
    <a:clrScheme name="Şehir Hayatı">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Şehir Hayatı">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Şehir Hayatı">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7539</TotalTime>
  <Words>3605</Words>
  <Application>Microsoft Office PowerPoint</Application>
  <PresentationFormat>Ekran Gösterisi (4:3)</PresentationFormat>
  <Paragraphs>721</Paragraphs>
  <Slides>76</Slides>
  <Notes>30</Notes>
  <HiddenSlides>1</HiddenSlides>
  <MMClips>0</MMClips>
  <ScaleCrop>false</ScaleCrop>
  <HeadingPairs>
    <vt:vector size="4" baseType="variant">
      <vt:variant>
        <vt:lpstr>Tema</vt:lpstr>
      </vt:variant>
      <vt:variant>
        <vt:i4>1</vt:i4>
      </vt:variant>
      <vt:variant>
        <vt:lpstr>Slayt Başlıkları</vt:lpstr>
      </vt:variant>
      <vt:variant>
        <vt:i4>76</vt:i4>
      </vt:variant>
    </vt:vector>
  </HeadingPairs>
  <TitlesOfParts>
    <vt:vector size="77" baseType="lpstr">
      <vt:lpstr>Şehir Hayatı</vt:lpstr>
      <vt:lpstr>Early complications of  high-dose therapy and stem cell transplantation</vt:lpstr>
      <vt:lpstr>Early complications of  high-dose therapy and stem cell transplantation</vt:lpstr>
      <vt:lpstr>Slayt 3</vt:lpstr>
      <vt:lpstr>Slayt 4</vt:lpstr>
      <vt:lpstr>The NIH consensus;</vt:lpstr>
      <vt:lpstr>Slayt 6</vt:lpstr>
      <vt:lpstr>Slayt 7</vt:lpstr>
      <vt:lpstr>Slayt 8</vt:lpstr>
      <vt:lpstr>GVHD  Pathogenetic  Definiation</vt:lpstr>
      <vt:lpstr>Basic for GVHD Understanding?</vt:lpstr>
      <vt:lpstr>Basic Cellulary RESPONSE: Afferent PHASE </vt:lpstr>
      <vt:lpstr>Basic Cellulary RESPONSE: Afferent PHASE </vt:lpstr>
      <vt:lpstr>Basic Cellulary RESPONSE: Afferent PHASE </vt:lpstr>
      <vt:lpstr>GVHD  Pathogenetic  Definiation</vt:lpstr>
      <vt:lpstr>Why do we have to HLA match?</vt:lpstr>
      <vt:lpstr>If there is a “match”, why GVHD?</vt:lpstr>
      <vt:lpstr>Polymorphisms can  help rid disease or cause GVHD</vt:lpstr>
      <vt:lpstr>Acute GvHD: Pathophysiology</vt:lpstr>
      <vt:lpstr>Slayt 19</vt:lpstr>
      <vt:lpstr>Slayt 20</vt:lpstr>
      <vt:lpstr>Slayt 21</vt:lpstr>
      <vt:lpstr>Slayt 22</vt:lpstr>
      <vt:lpstr>Acute GvHD: Skin</vt:lpstr>
      <vt:lpstr>Slayt 24</vt:lpstr>
      <vt:lpstr>Slayt 25</vt:lpstr>
      <vt:lpstr>Slayt 26</vt:lpstr>
      <vt:lpstr>Slayt 27</vt:lpstr>
      <vt:lpstr>Slayt 28</vt:lpstr>
      <vt:lpstr>Slayt 29</vt:lpstr>
      <vt:lpstr>Histologic examination </vt:lpstr>
      <vt:lpstr>Slayt 31</vt:lpstr>
      <vt:lpstr>Slayt 32</vt:lpstr>
      <vt:lpstr>Histologic examination </vt:lpstr>
      <vt:lpstr>Slayt 34</vt:lpstr>
      <vt:lpstr>Slayt 35</vt:lpstr>
      <vt:lpstr>Grading of Acute Skin GVHD</vt:lpstr>
      <vt:lpstr>Grading of Acute Liver GVHD</vt:lpstr>
      <vt:lpstr>Grading of Acute Gut GVHD</vt:lpstr>
      <vt:lpstr>Overall Grade (Stage)  of Acute GVHD</vt:lpstr>
      <vt:lpstr>Slayt 40</vt:lpstr>
      <vt:lpstr>Slayt 41</vt:lpstr>
      <vt:lpstr>Acute GvHD: Prevention and treatment</vt:lpstr>
      <vt:lpstr>Acute GvHD: Prevention</vt:lpstr>
      <vt:lpstr>Acute GvHD: Prevention</vt:lpstr>
      <vt:lpstr>Acute GvHD: Unrelated transplants</vt:lpstr>
      <vt:lpstr>Acute GvHD: Prevention and treatment</vt:lpstr>
      <vt:lpstr>Acute GVHD Treatment</vt:lpstr>
      <vt:lpstr>Acute GVHD Treatment</vt:lpstr>
      <vt:lpstr>Salvage Therapy for Steroid Resistant aGVHD</vt:lpstr>
      <vt:lpstr>Topical Agents for Cutaneous GVHD</vt:lpstr>
      <vt:lpstr>Refractory aGVHD</vt:lpstr>
      <vt:lpstr>Nursing Management :Acute GVHD</vt:lpstr>
      <vt:lpstr>Nursing Management: Acute GVHD</vt:lpstr>
      <vt:lpstr>Slayt 54</vt:lpstr>
      <vt:lpstr>Overall survival</vt:lpstr>
      <vt:lpstr>Acute GvHD: Prevention</vt:lpstr>
      <vt:lpstr>Acute GvHD: Treatment</vt:lpstr>
      <vt:lpstr>Acute GvHD: 2nd line treatment</vt:lpstr>
      <vt:lpstr>Acute GvHD: 3nd line treatment - MSC</vt:lpstr>
      <vt:lpstr>Acute GvHD: 3nd line treatment - MSC</vt:lpstr>
      <vt:lpstr>Thank you very much for your attention</vt:lpstr>
      <vt:lpstr>Historically, acute GVHD  defined as symtomps occuring within the first 100 days </vt:lpstr>
      <vt:lpstr>Historically, acute GVHD  defined as symtomps occuring within the first 100 days </vt:lpstr>
      <vt:lpstr>Which of the following statements is untrue? </vt:lpstr>
      <vt:lpstr>Which of the following statements is untrue? </vt:lpstr>
      <vt:lpstr>Why do we have to match?</vt:lpstr>
      <vt:lpstr>Which of the following statements is untrue? </vt:lpstr>
      <vt:lpstr>Which of the following statements is untrue? </vt:lpstr>
      <vt:lpstr>The NIH consensus;</vt:lpstr>
      <vt:lpstr>Which of the following is not a feature of acute GvHD? </vt:lpstr>
      <vt:lpstr>Which of the following is not a feature of acute GvHD? </vt:lpstr>
      <vt:lpstr>Slayt 72</vt:lpstr>
      <vt:lpstr>Which of the following has not been reported as a risk factor for acute GvHD? </vt:lpstr>
      <vt:lpstr>Which of the following has not been reported as a risk factor for acute GvHD? </vt:lpstr>
      <vt:lpstr>Slayt 75</vt:lpstr>
      <vt:lpstr>Slayt 76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complications</dc:title>
  <dc:creator>Enric Carreras</dc:creator>
  <cp:lastModifiedBy>hp</cp:lastModifiedBy>
  <cp:revision>771</cp:revision>
  <dcterms:created xsi:type="dcterms:W3CDTF">2016-12-24T08:43:49Z</dcterms:created>
  <dcterms:modified xsi:type="dcterms:W3CDTF">2017-01-26T07:26:43Z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2014-04-23T00:00:00Z</vt:filetime>
  </property>
  <property fmtid="{D5CDD505-2E9C-101B-9397-08002B2CF9AE}" pid="3" name="Creator">
    <vt:lpwstr>Microsoft® PowerPoint® 2010</vt:lpwstr>
  </property>
  <property fmtid="{D5CDD505-2E9C-101B-9397-08002B2CF9AE}" pid="4" name="LastSaved">
    <vt:filetime>2016-12-24T00:00:00Z</vt:filetime>
  </property>
</Properties>
</file>